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62" r:id="rId5"/>
    <p:sldId id="260" r:id="rId6"/>
    <p:sldId id="259" r:id="rId7"/>
    <p:sldId id="261" r:id="rId8"/>
    <p:sldId id="263" r:id="rId9"/>
    <p:sldId id="264" r:id="rId10"/>
    <p:sldId id="265" r:id="rId11"/>
    <p:sldId id="266" r:id="rId12"/>
    <p:sldId id="268" r:id="rId13"/>
    <p:sldId id="270" r:id="rId14"/>
    <p:sldId id="269" r:id="rId15"/>
    <p:sldId id="271" r:id="rId16"/>
    <p:sldId id="272" r:id="rId17"/>
    <p:sldId id="273" r:id="rId18"/>
    <p:sldId id="275" r:id="rId19"/>
    <p:sldId id="287" r:id="rId20"/>
    <p:sldId id="286" r:id="rId21"/>
    <p:sldId id="288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8" autoAdjust="0"/>
    <p:restoredTop sz="75918" autoAdjust="0"/>
  </p:normalViewPr>
  <p:slideViewPr>
    <p:cSldViewPr snapToGrid="0">
      <p:cViewPr varScale="1">
        <p:scale>
          <a:sx n="47" d="100"/>
          <a:sy n="47" d="100"/>
        </p:scale>
        <p:origin x="4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7D77B-3A70-4ADD-94D2-2B0BB05EE6FC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9BAB2-F4BF-45CD-977D-BD4692FF12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827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Развивающиеся системы — исследовательская область, в которой до настоящего времени адекватные средства изучения и управления предложить не удалось. В то же время, актуальность этой тематики весьма высока. Объективно обусловленный выбор управленческих воздействий, целенаправленно направляющих развитие объекта управления: города, области, региона и др., с одной стороны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9BAB2-F4BF-45CD-977D-BD4692FF128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68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9BAB2-F4BF-45CD-977D-BD4692FF128B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367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9BAB2-F4BF-45CD-977D-BD4692FF128B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923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Принятие решений для развития какой-либо коллективной производственной деятельности в бизнесе, на предприятии, в организациях иного рода — эти и им подобные задачи можно было бы успешно решать с помощью изучения предметных областей как развивающихся систем.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9BAB2-F4BF-45CD-977D-BD4692FF128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046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9BAB2-F4BF-45CD-977D-BD4692FF128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401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Представленных выше понятия, связанные с моделированием целенаправленно развивающихся систем, могут служить основой для разработки адекватной методологии постановки и проведения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модельных расчетов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также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инструментария поддержки деятельности исследователя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С этой целью очень важно заранее определить исходные требования к проекту инструментального комплекса и обозначить границы его целесообразного применения.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9BAB2-F4BF-45CD-977D-BD4692FF128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845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9BAB2-F4BF-45CD-977D-BD4692FF128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437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9BAB2-F4BF-45CD-977D-BD4692FF128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793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9BAB2-F4BF-45CD-977D-BD4692FF128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900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9BAB2-F4BF-45CD-977D-BD4692FF128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503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9BAB2-F4BF-45CD-977D-BD4692FF128B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601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E6D24-5880-47AC-A54F-6F0107261081}" type="datetime1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627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D4DB-6682-4567-905D-23CE145876A8}" type="datetime1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62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C8FD-C609-4845-90F1-5588D0F12D89}" type="datetime1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28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595B-8FF2-4B56-A387-73123B6F506F}" type="datetime1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19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0D2B-8FD1-4FC2-891B-D421552FC309}" type="datetime1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91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3F09-123B-4F5D-A5FA-51BAD4EE6C15}" type="datetime1">
              <a:rPr lang="ru-RU" smtClean="0"/>
              <a:t>26.08.2019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916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9C0FE-E183-485C-951A-6A242509FDA2}" type="datetime1">
              <a:rPr lang="ru-RU" smtClean="0"/>
              <a:t>26.08.2019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36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B93-98BE-4BDC-B969-4EFBFE40A5E2}" type="datetime1">
              <a:rPr lang="ru-RU" smtClean="0"/>
              <a:t>26.08.2019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09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25F0-1811-409E-A327-D40BC6EA495D}" type="datetime1">
              <a:rPr lang="ru-RU" smtClean="0"/>
              <a:t>26.08.2019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86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15BDD-FE4E-49AA-A4DB-831E39D0D5A3}" type="datetime1">
              <a:rPr lang="ru-RU" smtClean="0"/>
              <a:t>26.08.2019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97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8000-2B8C-4564-9962-A23DBE5B8A38}" type="datetime1">
              <a:rPr lang="ru-RU" smtClean="0"/>
              <a:t>26.08.2019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8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052C8-ABD3-4372-92F0-A5C0C256BA15}" type="datetime1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69DB-B215-4D10-96B4-2864ACC77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93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4691" y="222069"/>
            <a:ext cx="11707091" cy="3366258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</a:pPr>
            <a:r>
              <a:rPr lang="ru-RU" sz="3600" b="1" dirty="0" smtClean="0"/>
              <a:t>Пятнадцатая Международная Азиатская школа-семинар "Проблемы оптимизации сложных систем" </a:t>
            </a:r>
            <a:br>
              <a:rPr lang="ru-RU" sz="3600" b="1" dirty="0" smtClean="0"/>
            </a:br>
            <a:r>
              <a:rPr lang="ru-RU" sz="3600" dirty="0" smtClean="0"/>
              <a:t>Секция Математические методы решения оптимизационных задач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x-none" sz="5300" b="1" dirty="0" smtClean="0">
                <a:solidFill>
                  <a:srgbClr val="0070C0"/>
                </a:solidFill>
              </a:rPr>
              <a:t>Характерные особенности моделирования развивающихся систем</a:t>
            </a:r>
            <a:r>
              <a:rPr lang="ru-RU" dirty="0"/>
              <a:t>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842" y="3588327"/>
            <a:ext cx="11313994" cy="2687783"/>
          </a:xfrm>
        </p:spPr>
        <p:txBody>
          <a:bodyPr>
            <a:normAutofit/>
          </a:bodyPr>
          <a:lstStyle/>
          <a:p>
            <a:r>
              <a:rPr lang="x-none" sz="3200" b="1" dirty="0" smtClean="0">
                <a:solidFill>
                  <a:srgbClr val="0070C0"/>
                </a:solidFill>
              </a:rPr>
              <a:t>И.</a:t>
            </a:r>
            <a:r>
              <a:rPr lang="ru-RU" sz="3200" b="1" dirty="0" smtClean="0">
                <a:solidFill>
                  <a:srgbClr val="0070C0"/>
                </a:solidFill>
              </a:rPr>
              <a:t>Н. Скопин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endParaRPr lang="ru-RU" sz="3200" b="1" dirty="0" smtClean="0">
              <a:solidFill>
                <a:srgbClr val="0070C0"/>
              </a:solidFill>
            </a:endParaRPr>
          </a:p>
          <a:p>
            <a:pPr algn="r"/>
            <a:r>
              <a:rPr lang="x-none" i="1" dirty="0" smtClean="0"/>
              <a:t>Институт вычислительной математики и математической геофизики СО РАН, Новосибирский государственный университет</a:t>
            </a:r>
            <a:endParaRPr lang="ru-RU" i="1" dirty="0" smtClean="0"/>
          </a:p>
          <a:p>
            <a:pPr>
              <a:spcBef>
                <a:spcPts val="1800"/>
              </a:spcBef>
            </a:pPr>
            <a:r>
              <a:rPr lang="ru-RU" b="1" dirty="0" smtClean="0"/>
              <a:t>27 августа 2019</a:t>
            </a:r>
          </a:p>
        </p:txBody>
      </p:sp>
    </p:spTree>
    <p:extLst>
      <p:ext uri="{BB962C8B-B14F-4D97-AF65-F5344CB8AC3E}">
        <p14:creationId xmlns:p14="http://schemas.microsoft.com/office/powerpoint/2010/main" val="357796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1969086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Соглашения </a:t>
            </a:r>
            <a:r>
              <a:rPr lang="ru-RU" sz="3600" b="1" dirty="0">
                <a:solidFill>
                  <a:srgbClr val="0070C0"/>
                </a:solidFill>
              </a:rPr>
              <a:t>методологии разработки имитационных систем, моделирующих целенаправленное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5563"/>
            <a:ext cx="11969086" cy="4884168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Активность элементов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системы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Многоаспектность.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Структура и </a:t>
            </a:r>
            <a:r>
              <a:rPr lang="ru-RU" b="1" i="1" dirty="0" smtClean="0">
                <a:solidFill>
                  <a:srgbClr val="0070C0"/>
                </a:solidFill>
              </a:rPr>
              <a:t>поведение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системы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Атрибутивное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представление 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элементов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Поведение, управление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событиями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Модель системы. 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4012463" y="1325563"/>
            <a:ext cx="8179537" cy="3816429"/>
            <a:chOff x="4012463" y="1325563"/>
            <a:chExt cx="8179537" cy="3816429"/>
          </a:xfrm>
        </p:grpSpPr>
        <p:sp>
          <p:nvSpPr>
            <p:cNvPr id="6" name="TextBox 5"/>
            <p:cNvSpPr txBox="1"/>
            <p:nvPr/>
          </p:nvSpPr>
          <p:spPr>
            <a:xfrm>
              <a:off x="5145741" y="1325563"/>
              <a:ext cx="7046259" cy="38164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ru-RU" sz="2200" dirty="0"/>
                <a:t>Поведение элементов складывается из их разнообразных </a:t>
              </a:r>
              <a:r>
                <a:rPr lang="ru-RU" sz="2200" b="1" i="1" dirty="0">
                  <a:solidFill>
                    <a:srgbClr val="0070C0"/>
                  </a:solidFill>
                </a:rPr>
                <a:t>активностей</a:t>
              </a:r>
              <a:r>
                <a:rPr lang="ru-RU" sz="2200" dirty="0"/>
                <a:t>, которые они проявляют в рамках тех или иных </a:t>
              </a:r>
              <a:r>
                <a:rPr lang="ru-RU" sz="2200" b="1" i="1" dirty="0" smtClean="0">
                  <a:solidFill>
                    <a:srgbClr val="0070C0"/>
                  </a:solidFill>
                </a:rPr>
                <a:t>аспектах</a:t>
              </a:r>
              <a:r>
                <a:rPr lang="ru-RU" sz="2200" dirty="0" smtClean="0"/>
                <a:t> </a:t>
              </a:r>
              <a:r>
                <a:rPr lang="ru-RU" sz="2200" dirty="0"/>
                <a:t>функционирования системы. </a:t>
              </a:r>
              <a:endParaRPr lang="ru-RU" sz="2200" dirty="0" smtClean="0"/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ru-RU" sz="2200" dirty="0" smtClean="0"/>
                <a:t>Для </a:t>
              </a:r>
              <a:r>
                <a:rPr lang="ru-RU" sz="2200" dirty="0"/>
                <a:t>тех аспектов, которые принимаются значимыми с точки зрения системы в целом, должны быть построены </a:t>
              </a:r>
              <a:r>
                <a:rPr lang="ru-RU" sz="2200" b="1" i="1" dirty="0">
                  <a:solidFill>
                    <a:srgbClr val="0070C0"/>
                  </a:solidFill>
                </a:rPr>
                <a:t>аспектные модели</a:t>
              </a:r>
              <a:r>
                <a:rPr lang="ru-RU" sz="2200" dirty="0"/>
                <a:t>, каждая из которых имеет свое поведение. </a:t>
              </a:r>
              <a:endParaRPr lang="ru-RU" sz="2200" dirty="0" smtClean="0"/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ru-RU" sz="2200" dirty="0" smtClean="0"/>
                <a:t>Влияния</a:t>
              </a:r>
              <a:r>
                <a:rPr lang="ru-RU" sz="2200" dirty="0"/>
                <a:t>, которые оказывают на модель другие аспектные модели, рассматриваются как внешние воздействия на поведение этой модели.</a:t>
              </a:r>
            </a:p>
          </p:txBody>
        </p:sp>
        <p:cxnSp>
          <p:nvCxnSpPr>
            <p:cNvPr id="5" name="Соединительная линия уступом 4"/>
            <p:cNvCxnSpPr>
              <a:stCxn id="6" idx="1"/>
            </p:cNvCxnSpPr>
            <p:nvPr/>
          </p:nvCxnSpPr>
          <p:spPr>
            <a:xfrm rot="10800000">
              <a:off x="4012463" y="2415658"/>
              <a:ext cx="1133279" cy="818121"/>
            </a:xfrm>
            <a:prstGeom prst="bentConnector3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3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1969086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Соглашения </a:t>
            </a:r>
            <a:r>
              <a:rPr lang="ru-RU" sz="3600" b="1" dirty="0">
                <a:solidFill>
                  <a:srgbClr val="0070C0"/>
                </a:solidFill>
              </a:rPr>
              <a:t>методологии разработки имитационных систем, моделирующих целенаправленное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5563"/>
            <a:ext cx="11969086" cy="4884168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Активность элементов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системы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Многоаспектность.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Структура и </a:t>
            </a:r>
            <a:r>
              <a:rPr lang="ru-RU" b="1" i="1" dirty="0" smtClean="0">
                <a:solidFill>
                  <a:srgbClr val="0070C0"/>
                </a:solidFill>
              </a:rPr>
              <a:t>поведение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системы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Атрибутивное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представление 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элементов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Поведение, управление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событиями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Модель системы.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5741" y="1325563"/>
            <a:ext cx="7046259" cy="3816429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200" dirty="0"/>
              <a:t>Каждая из аспектных моделей определяет на множестве элементов структуру их </a:t>
            </a:r>
            <a:r>
              <a:rPr lang="ru-RU" sz="2200" dirty="0" smtClean="0"/>
              <a:t>связей. </a:t>
            </a:r>
            <a:br>
              <a:rPr lang="ru-RU" sz="2200" dirty="0" smtClean="0"/>
            </a:br>
            <a:r>
              <a:rPr lang="ru-RU" sz="2200" dirty="0" smtClean="0"/>
              <a:t>Это </a:t>
            </a:r>
            <a:r>
              <a:rPr lang="ru-RU" sz="2200" dirty="0"/>
              <a:t>— </a:t>
            </a:r>
            <a:r>
              <a:rPr lang="ru-RU" sz="2200" b="1" i="1" dirty="0">
                <a:solidFill>
                  <a:srgbClr val="0070C0"/>
                </a:solidFill>
              </a:rPr>
              <a:t>аспектная структура</a:t>
            </a:r>
            <a:r>
              <a:rPr lang="ru-RU" sz="2200" dirty="0"/>
              <a:t>. </a:t>
            </a:r>
            <a:endParaRPr lang="ru-RU" sz="22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200" dirty="0" smtClean="0"/>
              <a:t>Для </a:t>
            </a:r>
            <a:r>
              <a:rPr lang="ru-RU" sz="2200" dirty="0"/>
              <a:t>всех аспектных моделей должно быть обеспечено совместное и равноправное существование аспектных </a:t>
            </a:r>
            <a:r>
              <a:rPr lang="ru-RU" sz="2200" dirty="0" smtClean="0"/>
              <a:t>структур. </a:t>
            </a:r>
            <a:br>
              <a:rPr lang="ru-RU" sz="2200" dirty="0" smtClean="0"/>
            </a:br>
            <a:r>
              <a:rPr lang="ru-RU" sz="2200" dirty="0" smtClean="0"/>
              <a:t>Это </a:t>
            </a:r>
            <a:r>
              <a:rPr lang="ru-RU" sz="2200" dirty="0"/>
              <a:t>— </a:t>
            </a:r>
            <a:r>
              <a:rPr lang="ru-RU" sz="2200" b="1" i="1" dirty="0">
                <a:solidFill>
                  <a:srgbClr val="0070C0"/>
                </a:solidFill>
              </a:rPr>
              <a:t>множественность структур системы</a:t>
            </a:r>
            <a:r>
              <a:rPr lang="ru-RU" sz="2200" dirty="0"/>
              <a:t>. </a:t>
            </a:r>
            <a:endParaRPr lang="ru-RU" sz="22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200" dirty="0" smtClean="0"/>
              <a:t>В </a:t>
            </a:r>
            <a:r>
              <a:rPr lang="ru-RU" sz="2200" dirty="0"/>
              <a:t>качестве </a:t>
            </a:r>
            <a:r>
              <a:rPr lang="ru-RU" sz="2200" b="1" i="1" dirty="0">
                <a:solidFill>
                  <a:srgbClr val="0070C0"/>
                </a:solidFill>
              </a:rPr>
              <a:t>поведения систе­мы </a:t>
            </a:r>
            <a:r>
              <a:rPr lang="ru-RU" sz="2200" dirty="0"/>
              <a:t>рассматривается изменение ее интег­ральных характеристик в ходе совместного выполнения действий элементов во всех аспектных моделях.</a:t>
            </a:r>
          </a:p>
        </p:txBody>
      </p:sp>
      <p:cxnSp>
        <p:nvCxnSpPr>
          <p:cNvPr id="5" name="Соединительная линия уступом 4"/>
          <p:cNvCxnSpPr>
            <a:stCxn id="6" idx="1"/>
          </p:cNvCxnSpPr>
          <p:nvPr/>
        </p:nvCxnSpPr>
        <p:spPr>
          <a:xfrm rot="10800000">
            <a:off x="4533741" y="2988860"/>
            <a:ext cx="612000" cy="24491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14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1969086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Соглашения </a:t>
            </a:r>
            <a:r>
              <a:rPr lang="ru-RU" sz="3600" b="1" dirty="0">
                <a:solidFill>
                  <a:srgbClr val="0070C0"/>
                </a:solidFill>
              </a:rPr>
              <a:t>методологии разработки имитационных систем, моделирующих целенаправленное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5563"/>
            <a:ext cx="11969086" cy="4884168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Активность элементов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системы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Многоаспектность.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Структура и </a:t>
            </a:r>
            <a:r>
              <a:rPr lang="ru-RU" b="1" i="1" dirty="0" smtClean="0">
                <a:solidFill>
                  <a:srgbClr val="0070C0"/>
                </a:solidFill>
              </a:rPr>
              <a:t>поведение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системы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Атрибутивное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представление 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элементов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Поведение, управление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событиями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Модель системы.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5741" y="1325563"/>
            <a:ext cx="7046259" cy="2462213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200" dirty="0"/>
              <a:t>Каждый элемент системы представлен набором </a:t>
            </a:r>
            <a:r>
              <a:rPr lang="ru-RU" sz="2200" b="1" i="1" dirty="0">
                <a:solidFill>
                  <a:srgbClr val="0070C0"/>
                </a:solidFill>
              </a:rPr>
              <a:t>комплектов</a:t>
            </a:r>
            <a:r>
              <a:rPr lang="ru-RU" sz="2200" b="1" dirty="0">
                <a:solidFill>
                  <a:srgbClr val="0070C0"/>
                </a:solidFill>
              </a:rPr>
              <a:t> атрибутов</a:t>
            </a:r>
            <a:r>
              <a:rPr lang="ru-RU" sz="2200" dirty="0"/>
              <a:t>, отражающим включение элемента в аспектную </a:t>
            </a:r>
            <a:r>
              <a:rPr lang="ru-RU" sz="2200" dirty="0" smtClean="0"/>
              <a:t>структуру: 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ru-RU" sz="2200" dirty="0" smtClean="0"/>
              <a:t>данные</a:t>
            </a:r>
            <a:r>
              <a:rPr lang="ru-RU" sz="2200" dirty="0"/>
              <a:t>, отнесенные к этой структуре, </a:t>
            </a:r>
            <a:endParaRPr lang="ru-RU" sz="2200" dirty="0" smtClean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ru-RU" sz="2200" dirty="0" smtClean="0"/>
              <a:t>текущее </a:t>
            </a:r>
            <a:r>
              <a:rPr lang="ru-RU" sz="2200" dirty="0"/>
              <a:t>состояние системы и самого элемента, </a:t>
            </a:r>
            <a:endParaRPr lang="ru-RU" sz="2200" dirty="0" smtClean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ru-RU" sz="2200" dirty="0" smtClean="0"/>
              <a:t>методы</a:t>
            </a:r>
            <a:r>
              <a:rPr lang="ru-RU" sz="2200" dirty="0"/>
              <a:t>, задающие действия в аспектной модели с учетом </a:t>
            </a:r>
            <a:r>
              <a:rPr lang="ru-RU" sz="2200" dirty="0" smtClean="0"/>
              <a:t>ее данных и текущего состояния</a:t>
            </a:r>
            <a:r>
              <a:rPr lang="ru-RU" sz="2200" dirty="0"/>
              <a:t>.</a:t>
            </a:r>
          </a:p>
        </p:txBody>
      </p:sp>
      <p:cxnSp>
        <p:nvCxnSpPr>
          <p:cNvPr id="13" name="Соединительная линия уступом 12"/>
          <p:cNvCxnSpPr>
            <a:stCxn id="6" idx="1"/>
          </p:cNvCxnSpPr>
          <p:nvPr/>
        </p:nvCxnSpPr>
        <p:spPr>
          <a:xfrm rot="10800000" flipV="1">
            <a:off x="3193579" y="2556670"/>
            <a:ext cx="1952163" cy="1306512"/>
          </a:xfrm>
          <a:prstGeom prst="bentConnector3">
            <a:avLst>
              <a:gd name="adj1" fmla="val 32522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45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1969086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Соглашения </a:t>
            </a:r>
            <a:r>
              <a:rPr lang="ru-RU" sz="3600" b="1" dirty="0">
                <a:solidFill>
                  <a:srgbClr val="0070C0"/>
                </a:solidFill>
              </a:rPr>
              <a:t>методологии разработки имитационных систем, моделирующих целенаправленное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5563"/>
            <a:ext cx="11969086" cy="4884168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Активность элементов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системы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Многоаспектность.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Структура и </a:t>
            </a:r>
            <a:r>
              <a:rPr lang="ru-RU" b="1" i="1" dirty="0" smtClean="0">
                <a:solidFill>
                  <a:srgbClr val="0070C0"/>
                </a:solidFill>
              </a:rPr>
              <a:t>поведение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системы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Атрибутивное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представление 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элементов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Поведение, управление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событиями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Модель системы.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5741" y="1325563"/>
            <a:ext cx="7046259" cy="3970318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dirty="0"/>
              <a:t>Действие элемента выполняется в результате появления события, которое он распознает в своем текущем своем состоянии и для которого предусмотрена соответствующая реакция. </a:t>
            </a:r>
            <a:endParaRPr lang="ru-RU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dirty="0" smtClean="0"/>
              <a:t>Если </a:t>
            </a:r>
            <a:r>
              <a:rPr lang="ru-RU" dirty="0"/>
              <a:t>событие распознается несколькими элементами, то их действия выполняются </a:t>
            </a:r>
            <a:r>
              <a:rPr lang="ru-RU" b="1" i="1" dirty="0">
                <a:solidFill>
                  <a:srgbClr val="0070C0"/>
                </a:solidFill>
              </a:rPr>
              <a:t>совместно</a:t>
            </a:r>
            <a:r>
              <a:rPr lang="ru-RU" i="1" dirty="0"/>
              <a:t> </a:t>
            </a:r>
            <a:r>
              <a:rPr lang="ru-RU" dirty="0"/>
              <a:t>и </a:t>
            </a:r>
            <a:r>
              <a:rPr lang="ru-RU" b="1" i="1" dirty="0">
                <a:solidFill>
                  <a:srgbClr val="0070C0"/>
                </a:solidFill>
              </a:rPr>
              <a:t>асинхронно</a:t>
            </a:r>
            <a:r>
              <a:rPr lang="ru-RU" dirty="0"/>
              <a:t>. </a:t>
            </a:r>
            <a:endParaRPr lang="ru-RU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dirty="0" smtClean="0"/>
              <a:t>Общая </a:t>
            </a:r>
            <a:r>
              <a:rPr lang="ru-RU" dirty="0"/>
              <a:t>реакция элементов на одно событие достигается за счет языковых средств синхронизации процессов. </a:t>
            </a:r>
            <a:endParaRPr lang="ru-RU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dirty="0" smtClean="0"/>
              <a:t>Для </a:t>
            </a:r>
            <a:r>
              <a:rPr lang="ru-RU" dirty="0"/>
              <a:t>аспектной модели возможны как собственные события, обусловленные активностями элементов в рамках этой модели, так и внешние, возникающие при выполнении других аспектных моделей или </a:t>
            </a:r>
            <a:r>
              <a:rPr lang="ru-RU" dirty="0" smtClean="0"/>
              <a:t>в окружении </a:t>
            </a:r>
            <a:r>
              <a:rPr lang="ru-RU" dirty="0"/>
              <a:t>системы. </a:t>
            </a:r>
            <a:endParaRPr lang="ru-RU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dirty="0" smtClean="0"/>
              <a:t>В </a:t>
            </a:r>
            <a:r>
              <a:rPr lang="ru-RU" dirty="0"/>
              <a:t>результате действий элемента в аспектной модели могут изменяться атрибуты любых элементов, доступных для влияния, и их связи, т.е. структура системы.</a:t>
            </a:r>
            <a:endParaRPr lang="ru-RU" sz="2200" dirty="0"/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 rot="10800000" flipV="1">
            <a:off x="4389741" y="3290614"/>
            <a:ext cx="756000" cy="18000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35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1969086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Соглашения </a:t>
            </a:r>
            <a:r>
              <a:rPr lang="ru-RU" sz="3600" b="1" dirty="0">
                <a:solidFill>
                  <a:srgbClr val="0070C0"/>
                </a:solidFill>
              </a:rPr>
              <a:t>методологии разработки имитационных систем, моделирующих целенаправленное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5562"/>
            <a:ext cx="11969086" cy="5018883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Активность элементов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системы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Многоаспектность.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Структура и </a:t>
            </a:r>
            <a:r>
              <a:rPr lang="ru-RU" b="1" i="1" dirty="0" smtClean="0">
                <a:solidFill>
                  <a:srgbClr val="0070C0"/>
                </a:solidFill>
              </a:rPr>
              <a:t>поведение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системы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Атрибутивное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представление 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элементов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Поведение, управление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событиями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Модель системы.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5741" y="1325563"/>
            <a:ext cx="7046259" cy="3693319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dirty="0"/>
              <a:t>В качестве модели системы рассматривается совокупность всех аспектных моделей, в ходе совместной имитации поведения которых формируются интегральные характеристики системы в целом. </a:t>
            </a:r>
            <a:endParaRPr lang="ru-RU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dirty="0" smtClean="0"/>
              <a:t>Эта </a:t>
            </a:r>
            <a:r>
              <a:rPr lang="ru-RU" dirty="0"/>
              <a:t>модель системы называется </a:t>
            </a:r>
            <a:r>
              <a:rPr lang="ru-RU" b="1" i="1" dirty="0">
                <a:solidFill>
                  <a:srgbClr val="0070C0"/>
                </a:solidFill>
              </a:rPr>
              <a:t>горизонтальной</a:t>
            </a:r>
            <a:r>
              <a:rPr lang="ru-RU" dirty="0"/>
              <a:t>. </a:t>
            </a:r>
            <a:endParaRPr lang="ru-RU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dirty="0" smtClean="0"/>
              <a:t>С </a:t>
            </a:r>
            <a:r>
              <a:rPr lang="ru-RU" dirty="0"/>
              <a:t>точки зрения горизонтальной модели системы не принципиально, как достигается требуемое поведение аспектных моделей. Необходимо лишь, чтобы она </a:t>
            </a:r>
            <a:endParaRPr lang="ru-RU" dirty="0" smtClean="0"/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ru-RU" dirty="0" smtClean="0"/>
              <a:t>в </a:t>
            </a:r>
            <a:r>
              <a:rPr lang="ru-RU" dirty="0"/>
              <a:t>нужных ситуациях генерировала бы события, гарантирующие адекватность поведения других аспектных моделей, </a:t>
            </a:r>
            <a:endParaRPr lang="ru-RU" dirty="0" smtClean="0"/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ru-RU" dirty="0" smtClean="0"/>
              <a:t>элементы </a:t>
            </a:r>
            <a:r>
              <a:rPr lang="ru-RU" dirty="0"/>
              <a:t>в рамках аспектной модели должным образом реагировали бы на внешние события.</a:t>
            </a:r>
            <a:endParaRPr lang="ru-RU" sz="2200" dirty="0"/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 rot="10800000" flipV="1">
            <a:off x="3705741" y="3164882"/>
            <a:ext cx="1440000" cy="2808000"/>
          </a:xfrm>
          <a:prstGeom prst="bentConnector3">
            <a:avLst>
              <a:gd name="adj1" fmla="val 55966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04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1969086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Соглашения </a:t>
            </a:r>
            <a:r>
              <a:rPr lang="ru-RU" sz="3600" b="1" dirty="0">
                <a:solidFill>
                  <a:srgbClr val="0070C0"/>
                </a:solidFill>
              </a:rPr>
              <a:t>методологии разработки имитационных систем, моделирующих целенаправленное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5562"/>
            <a:ext cx="11969086" cy="5018883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Активность элементов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системы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Многоаспектность.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Структура и </a:t>
            </a:r>
            <a:r>
              <a:rPr lang="ru-RU" b="1" i="1" dirty="0" smtClean="0">
                <a:solidFill>
                  <a:srgbClr val="0070C0"/>
                </a:solidFill>
              </a:rPr>
              <a:t>поведение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системы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Атрибутивное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представление 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элементов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Поведение, управление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событиями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Модель системы.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5741" y="1325563"/>
            <a:ext cx="7046259" cy="3693319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dirty="0"/>
              <a:t>В качестве модели системы рассматривается совокупность всех аспектных моделей, в ходе совместной имитации поведения которых формируются интегральные характеристики системы в целом. </a:t>
            </a:r>
            <a:endParaRPr lang="ru-RU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dirty="0" smtClean="0"/>
              <a:t>Эта </a:t>
            </a:r>
            <a:r>
              <a:rPr lang="ru-RU" dirty="0"/>
              <a:t>модель системы называется </a:t>
            </a:r>
            <a:r>
              <a:rPr lang="ru-RU" b="1" i="1" dirty="0">
                <a:solidFill>
                  <a:srgbClr val="0070C0"/>
                </a:solidFill>
              </a:rPr>
              <a:t>горизонтальной</a:t>
            </a:r>
            <a:r>
              <a:rPr lang="ru-RU" dirty="0"/>
              <a:t>. </a:t>
            </a:r>
            <a:endParaRPr lang="ru-RU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dirty="0" smtClean="0"/>
              <a:t>С </a:t>
            </a:r>
            <a:r>
              <a:rPr lang="ru-RU" dirty="0"/>
              <a:t>точки зрения горизонтальной модели системы не принципиально, как достигается требуемое поведение аспектных моделей. Необходимо лишь, чтобы она </a:t>
            </a:r>
            <a:endParaRPr lang="ru-RU" dirty="0" smtClean="0"/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ru-RU" dirty="0" smtClean="0"/>
              <a:t>в </a:t>
            </a:r>
            <a:r>
              <a:rPr lang="ru-RU" dirty="0"/>
              <a:t>нужных ситуациях генерировала бы события, гарантирующие адекватность поведения других аспектных моделей, </a:t>
            </a:r>
            <a:endParaRPr lang="ru-RU" dirty="0" smtClean="0"/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ru-RU" dirty="0" smtClean="0"/>
              <a:t>элементы </a:t>
            </a:r>
            <a:r>
              <a:rPr lang="ru-RU" dirty="0"/>
              <a:t>в рамках аспектной модели должным образом реагировали бы на внешние события.</a:t>
            </a:r>
            <a:endParaRPr lang="ru-RU" sz="2200" dirty="0"/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 rot="10800000" flipV="1">
            <a:off x="3705741" y="3164882"/>
            <a:ext cx="1440000" cy="2808000"/>
          </a:xfrm>
          <a:prstGeom prst="bentConnector3">
            <a:avLst>
              <a:gd name="adj1" fmla="val 55966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-1" y="6222396"/>
            <a:ext cx="8502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7"/>
            </a:pPr>
            <a:r>
              <a:rPr lang="ru-RU" sz="2800" b="1" i="1" dirty="0" smtClean="0">
                <a:solidFill>
                  <a:srgbClr val="0070C0"/>
                </a:solidFill>
              </a:rPr>
              <a:t>  Многоуровневое (вертикальное) моделирование</a:t>
            </a:r>
            <a:endParaRPr lang="ru-RU" sz="2800" i="1" dirty="0">
              <a:solidFill>
                <a:srgbClr val="0070C0"/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8392851" y="2794222"/>
            <a:ext cx="1351224" cy="3861048"/>
            <a:chOff x="8392851" y="2794222"/>
            <a:chExt cx="1351224" cy="3861048"/>
          </a:xfrm>
        </p:grpSpPr>
        <p:sp>
          <p:nvSpPr>
            <p:cNvPr id="4" name="Стрелка углом 3"/>
            <p:cNvSpPr/>
            <p:nvPr/>
          </p:nvSpPr>
          <p:spPr>
            <a:xfrm rot="10800000">
              <a:off x="8392851" y="5899270"/>
              <a:ext cx="1351224" cy="756000"/>
            </a:xfrm>
            <a:prstGeom prst="bentArrow">
              <a:avLst>
                <a:gd name="adj1" fmla="val 23000"/>
                <a:gd name="adj2" fmla="val 25000"/>
                <a:gd name="adj3" fmla="val 25000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flipH="1" flipV="1">
              <a:off x="9656400" y="2794222"/>
              <a:ext cx="0" cy="3105048"/>
            </a:xfrm>
            <a:prstGeom prst="line">
              <a:avLst/>
            </a:prstGeom>
            <a:ln w="1682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6127846" y="5435973"/>
            <a:ext cx="171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См. след. слайд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39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2223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Многоуровневое моделирование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4149" y="822230"/>
            <a:ext cx="11341290" cy="535473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Понятие атрибутивного представления элементов </a:t>
            </a:r>
            <a:r>
              <a:rPr lang="ru-RU" dirty="0" smtClean="0"/>
              <a:t>распространяется </a:t>
            </a:r>
            <a:r>
              <a:rPr lang="ru-RU" dirty="0"/>
              <a:t>на представление информации о системе в </a:t>
            </a:r>
            <a:r>
              <a:rPr lang="ru-RU" dirty="0" smtClean="0"/>
              <a:t>целом.</a:t>
            </a:r>
          </a:p>
          <a:p>
            <a:pPr>
              <a:buFont typeface="Cambria Math" panose="02040503050406030204" pitchFamily="18" charset="0"/>
              <a:buChar char="⇒"/>
            </a:pPr>
            <a:r>
              <a:rPr lang="ru-RU" dirty="0" smtClean="0"/>
              <a:t>Единый </a:t>
            </a:r>
            <a:r>
              <a:rPr lang="ru-RU" b="1" i="1" dirty="0">
                <a:solidFill>
                  <a:srgbClr val="0070C0"/>
                </a:solidFill>
              </a:rPr>
              <a:t>унифицированный формат </a:t>
            </a:r>
            <a:r>
              <a:rPr lang="ru-RU" b="1" i="1" dirty="0" smtClean="0">
                <a:solidFill>
                  <a:srgbClr val="0070C0"/>
                </a:solidFill>
              </a:rPr>
              <a:t>представлений</a:t>
            </a:r>
            <a:endParaRPr lang="ru-RU" b="1" dirty="0" smtClean="0">
              <a:solidFill>
                <a:srgbClr val="0070C0"/>
              </a:solidFill>
            </a:endParaRPr>
          </a:p>
          <a:p>
            <a:pPr>
              <a:buFont typeface="Cambria Math" panose="02040503050406030204" pitchFamily="18" charset="0"/>
              <a:buChar char="⇒"/>
            </a:pPr>
            <a:r>
              <a:rPr lang="ru-RU" dirty="0" smtClean="0"/>
              <a:t> имитационное </a:t>
            </a:r>
            <a:r>
              <a:rPr lang="ru-RU" dirty="0"/>
              <a:t>поведение системы </a:t>
            </a:r>
            <a:r>
              <a:rPr lang="ru-RU" dirty="0" smtClean="0"/>
              <a:t>можно использовать </a:t>
            </a:r>
            <a:r>
              <a:rPr lang="ru-RU" dirty="0"/>
              <a:t>как неделимый элемент </a:t>
            </a:r>
            <a:r>
              <a:rPr lang="ru-RU" b="1" i="1" dirty="0">
                <a:solidFill>
                  <a:srgbClr val="0070C0"/>
                </a:solidFill>
              </a:rPr>
              <a:t>надсистемы</a:t>
            </a:r>
            <a:r>
              <a:rPr lang="ru-RU" dirty="0"/>
              <a:t>, активно действующий в рамках </a:t>
            </a:r>
            <a:r>
              <a:rPr lang="ru-RU" dirty="0" smtClean="0"/>
              <a:t>горизонтальной модели</a:t>
            </a:r>
            <a:r>
              <a:rPr lang="ru-RU" dirty="0" smtClean="0"/>
              <a:t> надсистемы</a:t>
            </a:r>
            <a:r>
              <a:rPr lang="ru-RU" dirty="0" smtClean="0"/>
              <a:t>, </a:t>
            </a:r>
            <a:r>
              <a:rPr lang="ru-RU" dirty="0"/>
              <a:t>т.е. </a:t>
            </a:r>
            <a:r>
              <a:rPr lang="ru-RU" b="1" i="1" dirty="0">
                <a:solidFill>
                  <a:srgbClr val="0070C0"/>
                </a:solidFill>
              </a:rPr>
              <a:t>модели более высокого </a:t>
            </a:r>
            <a:r>
              <a:rPr lang="ru-RU" b="1" i="1" dirty="0" smtClean="0">
                <a:solidFill>
                  <a:srgbClr val="0070C0"/>
                </a:solidFill>
              </a:rPr>
              <a:t>уровня</a:t>
            </a:r>
            <a:r>
              <a:rPr lang="ru-RU" dirty="0" smtClean="0"/>
              <a:t>.</a:t>
            </a:r>
          </a:p>
          <a:p>
            <a:pPr>
              <a:buFont typeface="Cambria Math" panose="02040503050406030204" pitchFamily="18" charset="0"/>
              <a:buChar char="⇒"/>
            </a:pPr>
            <a:r>
              <a:rPr lang="ru-RU" dirty="0" smtClean="0"/>
              <a:t> подсистемы </a:t>
            </a:r>
            <a:r>
              <a:rPr lang="ru-RU" dirty="0"/>
              <a:t>как </a:t>
            </a:r>
            <a:r>
              <a:rPr lang="ru-RU" dirty="0" smtClean="0"/>
              <a:t>поставщики </a:t>
            </a:r>
            <a:r>
              <a:rPr lang="ru-RU" dirty="0"/>
              <a:t>агрегированной информации для следующих </a:t>
            </a:r>
            <a:r>
              <a:rPr lang="ru-RU" dirty="0" smtClean="0"/>
              <a:t>уровней:</a:t>
            </a:r>
            <a:endParaRPr lang="en-US" dirty="0" smtClean="0"/>
          </a:p>
          <a:p>
            <a:pPr lvl="1"/>
            <a:r>
              <a:rPr lang="ru-RU" dirty="0" smtClean="0"/>
              <a:t>Имитационные </a:t>
            </a:r>
            <a:r>
              <a:rPr lang="ru-RU" dirty="0"/>
              <a:t>данные, либо сведения о реальном поведении прообразов подсистем. </a:t>
            </a:r>
            <a:endParaRPr lang="ru-RU" dirty="0" smtClean="0"/>
          </a:p>
          <a:p>
            <a:pPr lvl="1"/>
            <a:r>
              <a:rPr lang="ru-RU" dirty="0" smtClean="0"/>
              <a:t>Варианты </a:t>
            </a:r>
            <a:r>
              <a:rPr lang="ru-RU" dirty="0"/>
              <a:t>надсистем могут стоится, исходя из потребностей их использования, например, в качестве основы для принятия решений. </a:t>
            </a:r>
            <a:endParaRPr lang="ru-RU" dirty="0" smtClean="0"/>
          </a:p>
          <a:p>
            <a:pPr lvl="1"/>
            <a:r>
              <a:rPr lang="ru-RU" dirty="0" smtClean="0"/>
              <a:t>Для </a:t>
            </a:r>
            <a:r>
              <a:rPr lang="ru-RU" dirty="0"/>
              <a:t>удовлетворения тех или иных потреб­но­стей могут строиться различные надсистемы, которые в свою очередь используются в качестве активных элементов еще более высоких уровней. </a:t>
            </a:r>
            <a:endParaRPr lang="ru-RU" dirty="0" smtClean="0"/>
          </a:p>
          <a:p>
            <a:r>
              <a:rPr lang="ru-RU" dirty="0" smtClean="0"/>
              <a:t>Это многоуровневое</a:t>
            </a:r>
            <a:r>
              <a:rPr lang="ru-RU" dirty="0"/>
              <a:t>, т.е. </a:t>
            </a:r>
            <a:r>
              <a:rPr lang="ru-RU" b="1" i="1" dirty="0">
                <a:solidFill>
                  <a:srgbClr val="0070C0"/>
                </a:solidFill>
              </a:rPr>
              <a:t>вертикальное </a:t>
            </a:r>
            <a:r>
              <a:rPr lang="ru-RU" b="1" i="1" dirty="0" smtClean="0">
                <a:solidFill>
                  <a:srgbClr val="0070C0"/>
                </a:solidFill>
              </a:rPr>
              <a:t>моделирование</a:t>
            </a:r>
            <a:r>
              <a:rPr lang="ru-RU" dirty="0" smtClean="0"/>
              <a:t>, которое </a:t>
            </a:r>
            <a:r>
              <a:rPr lang="ru-RU" dirty="0"/>
              <a:t>может стать источником агрегированных данных для иерархического управления в самых различных областях.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1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531" y="0"/>
            <a:ext cx="11053549" cy="121465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Следствия совместного горизонтального и вертикального моделирования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31" y="1392072"/>
            <a:ext cx="11969090" cy="50169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Новый подход к решению проблем </a:t>
            </a:r>
            <a:r>
              <a:rPr lang="ru-RU" dirty="0"/>
              <a:t>междисциплинарных </a:t>
            </a:r>
            <a:r>
              <a:rPr lang="ru-RU" dirty="0" smtClean="0"/>
              <a:t>исследований:</a:t>
            </a:r>
          </a:p>
          <a:p>
            <a:pPr lvl="1"/>
            <a:r>
              <a:rPr lang="ru-RU" dirty="0" smtClean="0"/>
              <a:t>Возможность </a:t>
            </a:r>
            <a:r>
              <a:rPr lang="ru-RU" dirty="0"/>
              <a:t>сгладить противоречие между требованиями к разным аспектным моделям и к системе в </a:t>
            </a:r>
            <a:r>
              <a:rPr lang="ru-RU" dirty="0" smtClean="0"/>
              <a:t>целом за счет стандартизации интерфейсных представлений и соглашений о </a:t>
            </a:r>
            <a:r>
              <a:rPr lang="ru-RU" dirty="0" smtClean="0"/>
              <a:t>маршрутах передач данных между моделям</a:t>
            </a:r>
            <a:r>
              <a:rPr lang="ru-RU" dirty="0" smtClean="0"/>
              <a:t>. </a:t>
            </a:r>
          </a:p>
          <a:p>
            <a:pPr lvl="1"/>
            <a:r>
              <a:rPr lang="ru-RU" dirty="0" smtClean="0"/>
              <a:t>Эта </a:t>
            </a:r>
            <a:r>
              <a:rPr lang="ru-RU" dirty="0"/>
              <a:t>возможность обеспечивается </a:t>
            </a:r>
            <a:r>
              <a:rPr lang="ru-RU" dirty="0" smtClean="0"/>
              <a:t>с помощью организации </a:t>
            </a:r>
            <a:r>
              <a:rPr lang="ru-RU" dirty="0"/>
              <a:t>совместного вертикального и горизонтального моделирования с заранее </a:t>
            </a:r>
            <a:r>
              <a:rPr lang="ru-RU" dirty="0" smtClean="0"/>
              <a:t>определенной дисциплиной взаимодействия.</a:t>
            </a:r>
          </a:p>
          <a:p>
            <a:pPr lvl="1"/>
            <a:r>
              <a:rPr lang="ru-RU" dirty="0"/>
              <a:t>Т</a:t>
            </a:r>
            <a:r>
              <a:rPr lang="ru-RU" dirty="0" smtClean="0"/>
              <a:t>ребуется </a:t>
            </a:r>
            <a:r>
              <a:rPr lang="ru-RU" b="1" i="1" dirty="0" smtClean="0">
                <a:solidFill>
                  <a:srgbClr val="0070C0"/>
                </a:solidFill>
              </a:rPr>
              <a:t>специальный инструментарий</a:t>
            </a:r>
            <a:r>
              <a:rPr lang="ru-RU" dirty="0" smtClean="0"/>
              <a:t> </a:t>
            </a:r>
            <a:r>
              <a:rPr lang="ru-RU" dirty="0"/>
              <a:t>поддержки имитационного моделирования в условиях сделанных </a:t>
            </a:r>
            <a:r>
              <a:rPr lang="ru-RU" dirty="0" smtClean="0"/>
              <a:t>предположений — их можно рассматривать в качестве первичных требований к системе.</a:t>
            </a:r>
          </a:p>
          <a:p>
            <a:pPr lvl="1"/>
            <a:r>
              <a:rPr lang="ru-RU" dirty="0"/>
              <a:t>Разработка инструментария должна сопровождаться </a:t>
            </a:r>
            <a:r>
              <a:rPr lang="ru-RU" dirty="0" smtClean="0"/>
              <a:t>решениями: </a:t>
            </a:r>
          </a:p>
          <a:p>
            <a:pPr lvl="2"/>
            <a:r>
              <a:rPr lang="ru-RU" sz="2200" dirty="0" smtClean="0"/>
              <a:t>взаи­мо­действие процессов,</a:t>
            </a:r>
          </a:p>
          <a:p>
            <a:pPr lvl="2"/>
            <a:r>
              <a:rPr lang="ru-RU" sz="2200" dirty="0" smtClean="0"/>
              <a:t>хранение </a:t>
            </a:r>
            <a:r>
              <a:rPr lang="ru-RU" sz="2200" dirty="0"/>
              <a:t>информации</a:t>
            </a:r>
            <a:r>
              <a:rPr lang="ru-RU" sz="2200" dirty="0" smtClean="0"/>
              <a:t>,</a:t>
            </a:r>
          </a:p>
          <a:p>
            <a:pPr lvl="2"/>
            <a:r>
              <a:rPr lang="ru-RU" sz="2200" dirty="0" smtClean="0"/>
              <a:t>организация </a:t>
            </a:r>
            <a:r>
              <a:rPr lang="ru-RU" sz="2200" dirty="0"/>
              <a:t>и сопоставление вариантных расчетов, </a:t>
            </a:r>
            <a:endParaRPr lang="ru-RU" sz="2200" dirty="0" smtClean="0"/>
          </a:p>
          <a:p>
            <a:pPr lvl="2"/>
            <a:r>
              <a:rPr lang="ru-RU" sz="2200" dirty="0" smtClean="0"/>
              <a:t>интерфейсы и </a:t>
            </a:r>
            <a:r>
              <a:rPr lang="ru-RU" sz="2200" dirty="0"/>
              <a:t>др. </a:t>
            </a:r>
            <a:endParaRPr lang="ru-RU" dirty="0" smtClean="0"/>
          </a:p>
          <a:p>
            <a:pPr lvl="1"/>
            <a:r>
              <a:rPr lang="ru-RU" dirty="0" smtClean="0"/>
              <a:t>Эти </a:t>
            </a:r>
            <a:r>
              <a:rPr lang="ru-RU" dirty="0"/>
              <a:t>и другие </a:t>
            </a:r>
            <a:r>
              <a:rPr lang="ru-RU" dirty="0" smtClean="0"/>
              <a:t>вопросы определяют архитектурные решения </a:t>
            </a:r>
            <a:r>
              <a:rPr lang="ru-RU" dirty="0"/>
              <a:t>инструментального </a:t>
            </a:r>
            <a:r>
              <a:rPr lang="ru-RU" dirty="0" smtClean="0"/>
              <a:t>комплекса, </a:t>
            </a:r>
            <a:br>
              <a:rPr lang="ru-RU" dirty="0" smtClean="0"/>
            </a:br>
            <a:r>
              <a:rPr lang="ru-RU" dirty="0" smtClean="0"/>
              <a:t>в частности, в связи с необходимостью моделирования иерархических структур и </a:t>
            </a:r>
            <a:r>
              <a:rPr lang="ru-RU" dirty="0"/>
              <a:t>в</a:t>
            </a:r>
            <a:r>
              <a:rPr lang="ru-RU" dirty="0" smtClean="0"/>
              <a:t>ремени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41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7704"/>
            <a:ext cx="10515600" cy="644809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Поддержка иерархических построений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659" y="832513"/>
            <a:ext cx="11464119" cy="53444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Структура многоуровневых моделей — иерархическая.</a:t>
            </a:r>
          </a:p>
          <a:p>
            <a:r>
              <a:rPr lang="ru-RU" dirty="0" smtClean="0"/>
              <a:t>Два вида иерархий:</a:t>
            </a:r>
          </a:p>
          <a:p>
            <a:pPr lvl="1"/>
            <a:r>
              <a:rPr lang="ru-RU" b="1" i="1" dirty="0">
                <a:solidFill>
                  <a:srgbClr val="0070C0"/>
                </a:solidFill>
              </a:rPr>
              <a:t>Классификационные</a:t>
            </a:r>
            <a:r>
              <a:rPr lang="ru-RU" dirty="0" smtClean="0"/>
              <a:t> — серия вложенных классов эквивалентности (</a:t>
            </a:r>
            <a:r>
              <a:rPr lang="ru-RU" dirty="0"/>
              <a:t>базовое множество элементов пополняется обозначением </a:t>
            </a:r>
            <a:r>
              <a:rPr lang="ru-RU" dirty="0" smtClean="0"/>
              <a:t>этих классов элементов),</a:t>
            </a:r>
          </a:p>
          <a:p>
            <a:pPr lvl="1"/>
            <a:r>
              <a:rPr lang="ru-RU" b="1" i="1" dirty="0">
                <a:solidFill>
                  <a:srgbClr val="0070C0"/>
                </a:solidFill>
              </a:rPr>
              <a:t>Субординационные</a:t>
            </a:r>
            <a:r>
              <a:rPr lang="ru-RU" dirty="0" smtClean="0"/>
              <a:t> — отношение подчиненности одних элементов другими (</a:t>
            </a:r>
            <a:r>
              <a:rPr lang="ru-RU" dirty="0"/>
              <a:t>частичное упорядочивание базовых элементов</a:t>
            </a:r>
            <a:r>
              <a:rPr lang="ru-RU" dirty="0" smtClean="0"/>
              <a:t>).</a:t>
            </a:r>
          </a:p>
          <a:p>
            <a:pPr lvl="1">
              <a:buFontTx/>
              <a:buChar char="+"/>
            </a:pPr>
            <a:r>
              <a:rPr lang="ru-RU" b="1" i="1" dirty="0">
                <a:solidFill>
                  <a:srgbClr val="0070C0"/>
                </a:solidFill>
              </a:rPr>
              <a:t>Декомпозиция</a:t>
            </a:r>
            <a:r>
              <a:rPr lang="ru-RU" dirty="0" smtClean="0"/>
              <a:t> — отношение «целое – часть».</a:t>
            </a:r>
          </a:p>
          <a:p>
            <a:r>
              <a:rPr lang="ru-RU" dirty="0"/>
              <a:t>Они </a:t>
            </a:r>
            <a:r>
              <a:rPr lang="ru-RU" dirty="0" smtClean="0"/>
              <a:t>позволяют: </a:t>
            </a:r>
          </a:p>
          <a:p>
            <a:pPr lvl="1"/>
            <a:r>
              <a:rPr lang="ru-RU" dirty="0" smtClean="0"/>
              <a:t>отражать </a:t>
            </a:r>
            <a:r>
              <a:rPr lang="ru-RU" b="1" i="1" dirty="0">
                <a:solidFill>
                  <a:srgbClr val="0070C0"/>
                </a:solidFill>
              </a:rPr>
              <a:t>целенаправленность развития системы</a:t>
            </a:r>
            <a:r>
              <a:rPr lang="ru-RU" dirty="0"/>
              <a:t>, </a:t>
            </a:r>
            <a:r>
              <a:rPr lang="ru-RU" b="1" i="1" dirty="0">
                <a:solidFill>
                  <a:srgbClr val="0070C0"/>
                </a:solidFill>
              </a:rPr>
              <a:t>распределение элементов по иерархическим уровням </a:t>
            </a:r>
            <a:r>
              <a:rPr lang="ru-RU" dirty="0" smtClean="0"/>
              <a:t>и </a:t>
            </a:r>
            <a:r>
              <a:rPr lang="ru-RU" dirty="0"/>
              <a:t>др. </a:t>
            </a:r>
            <a:endParaRPr lang="ru-RU" dirty="0" smtClean="0"/>
          </a:p>
          <a:p>
            <a:pPr lvl="1"/>
            <a:r>
              <a:rPr lang="ru-RU" dirty="0" smtClean="0"/>
              <a:t>определять </a:t>
            </a:r>
            <a:r>
              <a:rPr lang="ru-RU" b="1" i="1" dirty="0" smtClean="0">
                <a:solidFill>
                  <a:srgbClr val="0070C0"/>
                </a:solidFill>
              </a:rPr>
              <a:t>соседство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b="1" i="1" dirty="0">
                <a:solidFill>
                  <a:srgbClr val="0070C0"/>
                </a:solidFill>
              </a:rPr>
              <a:t>близость</a:t>
            </a:r>
            <a:r>
              <a:rPr lang="ru-RU" dirty="0"/>
              <a:t> элементов в </a:t>
            </a:r>
            <a:r>
              <a:rPr lang="ru-RU" dirty="0" smtClean="0"/>
              <a:t>древовидной </a:t>
            </a:r>
            <a:r>
              <a:rPr lang="ru-RU" dirty="0" smtClean="0"/>
              <a:t>структуре.</a:t>
            </a:r>
          </a:p>
          <a:p>
            <a:pPr lvl="1"/>
            <a:r>
              <a:rPr lang="ru-RU" b="1" i="1" dirty="0" smtClean="0">
                <a:solidFill>
                  <a:srgbClr val="0070C0"/>
                </a:solidFill>
              </a:rPr>
              <a:t>вычислять критерии </a:t>
            </a:r>
            <a:r>
              <a:rPr lang="ru-RU" dirty="0" smtClean="0"/>
              <a:t>с помощью рекурсивного обхода дре</a:t>
            </a:r>
            <a:r>
              <a:rPr lang="ru-RU" dirty="0" smtClean="0"/>
              <a:t>вовидной структуры.</a:t>
            </a:r>
            <a:endParaRPr lang="ru-RU" dirty="0" smtClean="0"/>
          </a:p>
          <a:p>
            <a:r>
              <a:rPr lang="ru-RU" dirty="0"/>
              <a:t>М</a:t>
            </a:r>
            <a:r>
              <a:rPr lang="ru-RU" dirty="0" smtClean="0"/>
              <a:t>ножественность </a:t>
            </a:r>
            <a:r>
              <a:rPr lang="ru-RU" dirty="0"/>
              <a:t>иерархий </a:t>
            </a:r>
            <a:r>
              <a:rPr lang="ru-RU" dirty="0" smtClean="0"/>
              <a:t>позволяет </a:t>
            </a:r>
            <a:r>
              <a:rPr lang="ru-RU" dirty="0"/>
              <a:t>по-разному трактовать эти свойства в зависимости от аспектов. </a:t>
            </a:r>
            <a:endParaRPr lang="ru-RU" dirty="0" smtClean="0"/>
          </a:p>
          <a:p>
            <a:r>
              <a:rPr lang="ru-RU" dirty="0" smtClean="0"/>
              <a:t>Как </a:t>
            </a:r>
            <a:r>
              <a:rPr lang="ru-RU" dirty="0"/>
              <a:t>следствие, появляется возможность точного </a:t>
            </a:r>
            <a:r>
              <a:rPr lang="ru-RU" dirty="0" smtClean="0"/>
              <a:t>определения понятия </a:t>
            </a:r>
            <a:r>
              <a:rPr lang="ru-RU" b="1" i="1" dirty="0">
                <a:solidFill>
                  <a:srgbClr val="0070C0"/>
                </a:solidFill>
              </a:rPr>
              <a:t>активности элементов</a:t>
            </a:r>
            <a:r>
              <a:rPr 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30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816"/>
            <a:ext cx="11989700" cy="644809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Поддержка </a:t>
            </a:r>
            <a:r>
              <a:rPr lang="ru-RU" sz="3600" b="1" dirty="0" smtClean="0">
                <a:solidFill>
                  <a:srgbClr val="0070C0"/>
                </a:solidFill>
              </a:rPr>
              <a:t>моделирования времени при событийном управлении 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3568" y="4503161"/>
            <a:ext cx="11696132" cy="12847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>Адекватное модельное время:</a:t>
            </a:r>
          </a:p>
          <a:p>
            <a:pPr>
              <a:spcBef>
                <a:spcPts val="600"/>
              </a:spcBef>
            </a:pPr>
            <a:r>
              <a:rPr lang="ru-RU" sz="2400" dirty="0">
                <a:solidFill>
                  <a:srgbClr val="FF0000"/>
                </a:solidFill>
              </a:rPr>
              <a:t>Локальное время каждого из элементов системы, т.е. протокол событий, на которые реагирует элемент;</a:t>
            </a:r>
          </a:p>
          <a:p>
            <a:pPr marL="0">
              <a:spcBef>
                <a:spcPts val="600"/>
              </a:spcBef>
            </a:pPr>
            <a:r>
              <a:rPr lang="ru-RU" sz="2400" dirty="0">
                <a:solidFill>
                  <a:srgbClr val="FF0000"/>
                </a:solidFill>
              </a:rPr>
              <a:t>Глобальное (общее время для </a:t>
            </a:r>
            <a:r>
              <a:rPr lang="ru-RU" sz="2400" dirty="0" smtClean="0">
                <a:solidFill>
                  <a:srgbClr val="FF0000"/>
                </a:solidFill>
              </a:rPr>
              <a:t>всех элементов</a:t>
            </a:r>
            <a:r>
              <a:rPr lang="ru-RU" sz="2400" dirty="0">
                <a:solidFill>
                  <a:srgbClr val="FF0000"/>
                </a:solidFill>
              </a:rPr>
              <a:t>) </a:t>
            </a:r>
            <a:r>
              <a:rPr lang="ru-RU" sz="2400" dirty="0" smtClean="0">
                <a:solidFill>
                  <a:srgbClr val="FF0000"/>
                </a:solidFill>
              </a:rPr>
              <a:t>не существует.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19</a:t>
            </a:fld>
            <a:endParaRPr lang="ru-RU"/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>
            <a:off x="1434863" y="711513"/>
            <a:ext cx="2871788" cy="98266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1200"/>
              </a:spcBef>
              <a:spcAft>
                <a:spcPts val="1000"/>
              </a:spcAft>
            </a:pPr>
            <a:r>
              <a:rPr lang="ru-RU" altLang="ru-RU" sz="2400" b="1" dirty="0"/>
              <a:t>Событие</a:t>
            </a:r>
            <a:endParaRPr lang="ru-RU" altLang="ru-RU" sz="2000" b="1" dirty="0"/>
          </a:p>
          <a:p>
            <a:endParaRPr lang="ru-RU" altLang="ru-RU" dirty="0">
              <a:latin typeface="Arial" panose="020B0604020202020204" pitchFamily="34" charset="0"/>
            </a:endParaRPr>
          </a:p>
        </p:txBody>
      </p:sp>
      <p:cxnSp>
        <p:nvCxnSpPr>
          <p:cNvPr id="17" name="AutoShape 5"/>
          <p:cNvCxnSpPr>
            <a:cxnSpLocks noChangeShapeType="1"/>
          </p:cNvCxnSpPr>
          <p:nvPr/>
        </p:nvCxnSpPr>
        <p:spPr bwMode="auto">
          <a:xfrm>
            <a:off x="4306652" y="1206812"/>
            <a:ext cx="8461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206763" y="1008376"/>
            <a:ext cx="3854450" cy="388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ru-RU" altLang="ru-RU" sz="2000" dirty="0"/>
              <a:t>Вырабатывается, возникает</a:t>
            </a:r>
            <a:endParaRPr lang="ru-RU" altLang="ru-RU" sz="2000" dirty="0">
              <a:latin typeface="Times New Roman" panose="02020603050405020304" pitchFamily="18" charset="0"/>
            </a:endParaRPr>
          </a:p>
          <a:p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5206764" y="1794187"/>
            <a:ext cx="4822825" cy="1104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9113" indent="-5143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ru-RU" altLang="ru-RU" sz="2000" dirty="0">
                <a:latin typeface="+mn-lt"/>
              </a:rPr>
              <a:t>Может отрабатываться элементом:</a:t>
            </a:r>
          </a:p>
          <a:p>
            <a:pPr lvl="1">
              <a:buFont typeface="Calibri" panose="020F0502020204030204" pitchFamily="34" charset="0"/>
              <a:buAutoNum type="romanLcPeriod"/>
            </a:pPr>
            <a:r>
              <a:rPr lang="ru-RU" altLang="ko-KR" sz="2000" dirty="0">
                <a:latin typeface="+mn-lt"/>
              </a:rPr>
              <a:t>идентифицирует, распознает его</a:t>
            </a:r>
            <a:endParaRPr lang="en-US" altLang="ko-KR" sz="2000" dirty="0">
              <a:latin typeface="+mn-lt"/>
            </a:endParaRPr>
          </a:p>
          <a:p>
            <a:pPr lvl="1">
              <a:buFont typeface="Calibri" panose="020F0502020204030204" pitchFamily="34" charset="0"/>
              <a:buAutoNum type="romanLcPeriod"/>
            </a:pPr>
            <a:r>
              <a:rPr lang="ru-RU" altLang="ko-KR" sz="2000" dirty="0">
                <a:latin typeface="+mn-lt"/>
              </a:rPr>
              <a:t>активизирует обработку (реагирует)</a:t>
            </a:r>
          </a:p>
          <a:p>
            <a:pPr>
              <a:spcAft>
                <a:spcPts val="1000"/>
              </a:spcAft>
            </a:pPr>
            <a:r>
              <a:rPr lang="ru-RU" altLang="ru-RU" sz="2000" dirty="0">
                <a:latin typeface="+mn-lt"/>
              </a:rPr>
              <a:t>  </a:t>
            </a:r>
          </a:p>
          <a:p>
            <a:endParaRPr lang="ru-RU" altLang="ru-RU" dirty="0">
              <a:latin typeface="Arial" panose="020B0604020202020204" pitchFamily="34" charset="0"/>
            </a:endParaRPr>
          </a:p>
        </p:txBody>
      </p:sp>
      <p:cxnSp>
        <p:nvCxnSpPr>
          <p:cNvPr id="20" name="AutoShape 8"/>
          <p:cNvCxnSpPr>
            <a:cxnSpLocks noChangeShapeType="1"/>
          </p:cNvCxnSpPr>
          <p:nvPr/>
        </p:nvCxnSpPr>
        <p:spPr bwMode="auto">
          <a:xfrm>
            <a:off x="3963752" y="1519550"/>
            <a:ext cx="1189037" cy="4810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9"/>
          <p:cNvCxnSpPr>
            <a:cxnSpLocks noChangeShapeType="1"/>
          </p:cNvCxnSpPr>
          <p:nvPr/>
        </p:nvCxnSpPr>
        <p:spPr bwMode="auto">
          <a:xfrm>
            <a:off x="3462102" y="1656075"/>
            <a:ext cx="1690687" cy="14335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5206763" y="2897501"/>
            <a:ext cx="3854450" cy="388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ru-RU" altLang="ru-RU" sz="2000"/>
              <a:t>Может отслеживаться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1519002" y="2897501"/>
            <a:ext cx="2681287" cy="388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ru-RU" altLang="ru-RU" sz="2000"/>
              <a:t>Они не повторяются</a:t>
            </a:r>
            <a:endParaRPr lang="ru-RU" altLang="ru-RU">
              <a:latin typeface="Arial" panose="020B0604020202020204" pitchFamily="34" charset="0"/>
            </a:endParaRPr>
          </a:p>
        </p:txBody>
      </p:sp>
      <p:cxnSp>
        <p:nvCxnSpPr>
          <p:cNvPr id="24" name="AutoShape 13"/>
          <p:cNvCxnSpPr>
            <a:cxnSpLocks noChangeShapeType="1"/>
          </p:cNvCxnSpPr>
          <p:nvPr/>
        </p:nvCxnSpPr>
        <p:spPr bwMode="auto">
          <a:xfrm>
            <a:off x="2852501" y="1694175"/>
            <a:ext cx="0" cy="12049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279920" y="3418198"/>
            <a:ext cx="119120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Это весьма важно для развивающихся систем.</a:t>
            </a:r>
          </a:p>
          <a:p>
            <a:pPr>
              <a:tabLst>
                <a:tab pos="723900" algn="l"/>
              </a:tabLst>
            </a:pPr>
            <a:r>
              <a:rPr lang="ru-RU" sz="2000" dirty="0"/>
              <a:t>	</a:t>
            </a:r>
            <a:r>
              <a:rPr lang="ru-RU" sz="2000" dirty="0" smtClean="0"/>
              <a:t>«</a:t>
            </a:r>
            <a:r>
              <a:rPr lang="ru-RU" sz="2000" dirty="0"/>
              <a:t>Гераклит </a:t>
            </a:r>
            <a:r>
              <a:rPr lang="ru-RU" sz="2000" dirty="0" smtClean="0"/>
              <a:t>говорит: </a:t>
            </a:r>
            <a:r>
              <a:rPr lang="ru-RU" sz="2000" dirty="0"/>
              <a:t>„все движется и ничто не остается на месте“, а ещё, уподобляя всё </a:t>
            </a:r>
            <a:r>
              <a:rPr lang="ru-RU" sz="2000" dirty="0" smtClean="0"/>
              <a:t>сущее</a:t>
            </a:r>
          </a:p>
          <a:p>
            <a:pPr>
              <a:tabLst>
                <a:tab pos="723900" algn="l"/>
              </a:tabLst>
            </a:pPr>
            <a:r>
              <a:rPr lang="ru-RU" sz="2000" dirty="0"/>
              <a:t>	</a:t>
            </a:r>
            <a:r>
              <a:rPr lang="ru-RU" sz="2000" dirty="0" smtClean="0"/>
              <a:t>течению</a:t>
            </a:r>
            <a:r>
              <a:rPr lang="ru-RU" sz="2000" dirty="0"/>
              <a:t> </a:t>
            </a:r>
            <a:r>
              <a:rPr lang="ru-RU" sz="2000" b="1" dirty="0"/>
              <a:t>реки</a:t>
            </a:r>
            <a:r>
              <a:rPr lang="ru-RU" sz="2000" dirty="0"/>
              <a:t>, он говорит, что „</a:t>
            </a:r>
            <a:r>
              <a:rPr lang="ru-RU" sz="2000" b="1" dirty="0"/>
              <a:t>дважды</a:t>
            </a:r>
            <a:r>
              <a:rPr lang="ru-RU" sz="2000" dirty="0"/>
              <a:t> тебе не </a:t>
            </a:r>
            <a:r>
              <a:rPr lang="ru-RU" sz="2000" b="1" dirty="0"/>
              <a:t>войти в одну и ту же реку</a:t>
            </a:r>
            <a:r>
              <a:rPr lang="ru-RU" sz="2000" dirty="0"/>
              <a:t>“».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2415654" y="3226112"/>
            <a:ext cx="0" cy="2603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трелка вправо 27">
            <a:hlinkClick r:id="rId3" action="ppaction://hlinksldjump"/>
          </p:cNvPr>
          <p:cNvSpPr/>
          <p:nvPr/>
        </p:nvSpPr>
        <p:spPr>
          <a:xfrm>
            <a:off x="9061213" y="5533560"/>
            <a:ext cx="3071884" cy="10998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Подробности см. в приложении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9723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6" grpId="0" animBg="1"/>
      <p:bldP spid="18" grpId="0" animBg="1"/>
      <p:bldP spid="19" grpId="0" animBg="1"/>
      <p:bldP spid="22" grpId="0" animBg="1"/>
      <p:bldP spid="23" grpId="0" animBg="1"/>
      <p:bldP spid="25" grpId="0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18" y="247560"/>
            <a:ext cx="11145982" cy="640715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Аннотация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818" y="1018506"/>
            <a:ext cx="11665527" cy="53818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x-none" sz="3000" dirty="0"/>
              <a:t>Обсуждается моделирование развивающихся систем с точки зрения применения специальных инструментов поддержки</a:t>
            </a:r>
            <a:r>
              <a:rPr lang="x-none" sz="3000" dirty="0" smtClean="0"/>
              <a:t>.</a:t>
            </a:r>
            <a:endParaRPr lang="ru-RU" sz="3000" dirty="0" smtClean="0"/>
          </a:p>
          <a:p>
            <a:pPr marL="0" indent="0">
              <a:buNone/>
            </a:pPr>
            <a:r>
              <a:rPr lang="x-none" sz="3000" dirty="0" smtClean="0"/>
              <a:t>Ключевым </a:t>
            </a:r>
            <a:r>
              <a:rPr lang="x-none" sz="3000" dirty="0"/>
              <a:t>моментом для такой поддержки является необходимость оперирования элементами, индивидуальная активность которых обеспечивает развитие системы. </a:t>
            </a:r>
            <a:endParaRPr lang="ru-RU" sz="3000" dirty="0" smtClean="0"/>
          </a:p>
          <a:p>
            <a:pPr marL="0" indent="0">
              <a:buNone/>
            </a:pPr>
            <a:r>
              <a:rPr lang="x-none" sz="3000" dirty="0" smtClean="0"/>
              <a:t>Активность </a:t>
            </a:r>
            <a:r>
              <a:rPr lang="x-none" sz="3000" dirty="0"/>
              <a:t>элементов предопределяет требования как к организации их взаимодействия, так и структуре модельной системы. </a:t>
            </a:r>
            <a:endParaRPr lang="ru-RU" sz="3000" dirty="0" smtClean="0"/>
          </a:p>
          <a:p>
            <a:pPr marL="0" indent="0">
              <a:buNone/>
            </a:pPr>
            <a:r>
              <a:rPr lang="ru-RU" sz="3000" dirty="0" smtClean="0"/>
              <a:t>Представляется</a:t>
            </a:r>
            <a:r>
              <a:rPr lang="ru-RU" sz="3000" dirty="0"/>
              <a:t>, что этот подход к моделированию может быть полезен для решения оптимизационных задач, определяющих целесообразное развитие реальных целенаправленных систем. 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2598738" indent="-2598738">
              <a:buNone/>
            </a:pPr>
            <a:r>
              <a:rPr lang="x-none" b="1" i="1" dirty="0">
                <a:solidFill>
                  <a:srgbClr val="0070C0"/>
                </a:solidFill>
              </a:rPr>
              <a:t>Ключевые слова</a:t>
            </a:r>
            <a:r>
              <a:rPr lang="x-none" dirty="0"/>
              <a:t>: </a:t>
            </a:r>
            <a:r>
              <a:rPr lang="ru-RU" dirty="0" smtClean="0"/>
              <a:t>	</a:t>
            </a:r>
            <a:r>
              <a:rPr lang="x-none" dirty="0" smtClean="0"/>
              <a:t>целенаправленно </a:t>
            </a:r>
            <a:r>
              <a:rPr lang="x-none" dirty="0"/>
              <a:t>развивающаяся система, активные элементы, многоаспектное моделирование, событийное управление</a:t>
            </a:r>
            <a:r>
              <a:rPr lang="ru-RU" dirty="0"/>
              <a:t>, оптимизация развития системы</a:t>
            </a:r>
            <a:r>
              <a:rPr lang="x-none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02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221" y="105817"/>
            <a:ext cx="10515600" cy="794935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Заключение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221" y="900752"/>
            <a:ext cx="11252579" cy="527621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Соглашение о моделировании целенаправленно развивающихся систем целесообразно применять в следующих </a:t>
            </a:r>
            <a:r>
              <a:rPr lang="ru-RU" dirty="0" smtClean="0"/>
              <a:t>задачах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Предпроектный</a:t>
            </a:r>
            <a:r>
              <a:rPr lang="ru-RU" dirty="0" smtClean="0"/>
              <a:t> мониторинг (разбор и сопоставление вариантов)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→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dirty="0" smtClean="0"/>
              <a:t>метод декомпозиции проекта</a:t>
            </a:r>
            <a:r>
              <a:rPr lang="en-US" dirty="0" smtClean="0"/>
              <a:t> WBS (work breakdown structure)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Проверка гипотез развития (важно выяснять ограничения);</a:t>
            </a:r>
          </a:p>
          <a:p>
            <a:r>
              <a:rPr lang="ru-RU" dirty="0" smtClean="0"/>
              <a:t>Выбор оптимального варианта:</a:t>
            </a:r>
          </a:p>
          <a:p>
            <a:pPr lvl="1"/>
            <a:r>
              <a:rPr lang="ru-RU" dirty="0" smtClean="0"/>
              <a:t>Решения в ограничениях;</a:t>
            </a:r>
          </a:p>
          <a:p>
            <a:pPr lvl="1"/>
            <a:r>
              <a:rPr lang="ru-RU" dirty="0" smtClean="0"/>
              <a:t>Траектории развития;</a:t>
            </a:r>
          </a:p>
          <a:p>
            <a:pPr lvl="1"/>
            <a:r>
              <a:rPr lang="ru-RU" dirty="0" smtClean="0"/>
              <a:t>Управляющего решения</a:t>
            </a:r>
          </a:p>
          <a:p>
            <a:pPr marL="800100" lvl="1" indent="-528638">
              <a:spcBef>
                <a:spcPts val="1000"/>
              </a:spcBef>
              <a:buFont typeface="Cambria Math" panose="02040503050406030204" pitchFamily="18" charset="0"/>
              <a:buChar char="⇒"/>
            </a:pPr>
            <a:r>
              <a:rPr lang="ru-RU" dirty="0" smtClean="0">
                <a:solidFill>
                  <a:srgbClr val="FF0000"/>
                </a:solidFill>
              </a:rPr>
              <a:t>Требование к инструментарию.</a:t>
            </a:r>
          </a:p>
          <a:p>
            <a:pPr marL="800100" lvl="1" indent="-528638">
              <a:spcBef>
                <a:spcPts val="1000"/>
              </a:spcBef>
              <a:buFont typeface="Cambria Math" panose="02040503050406030204" pitchFamily="18" charset="0"/>
              <a:buChar char="⇒"/>
            </a:pPr>
            <a:r>
              <a:rPr lang="en-US" dirty="0" smtClean="0">
                <a:solidFill>
                  <a:srgbClr val="FF0000"/>
                </a:solidFill>
              </a:rPr>
              <a:t>Domain–Specific Language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74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46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 Источники информации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307" y="859810"/>
            <a:ext cx="11709780" cy="5691115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I. N. Skopin. Tool Support of Developing Systems Simulation with Active Elements // In: Global Journal of Computer Science and Technology: A Hardware &amp; Computation Volume 17 Issue 1 Version 1.0 Year 2017 (USA) Online ISSN: 0975-4172 &amp; Print ISSN: 0975-4350. – pp. 45 – 51. </a:t>
            </a:r>
            <a:endParaRPr lang="en-US" dirty="0" smtClean="0"/>
          </a:p>
          <a:p>
            <a:pPr lvl="0"/>
            <a:r>
              <a:rPr lang="ru-RU" dirty="0" smtClean="0"/>
              <a:t>Скопин </a:t>
            </a:r>
            <a:r>
              <a:rPr lang="ru-RU" dirty="0"/>
              <a:t>И.Н. Иерархические отношения – методологическая основа изучения понятия иерархий // Вестник Российского университета дружбы народов. Серия «Информатизация образования». / М.: РУДН, – 2014, №1, с. 56 – 63.</a:t>
            </a:r>
          </a:p>
          <a:p>
            <a:pPr lvl="0"/>
            <a:r>
              <a:rPr lang="ru-RU" dirty="0"/>
              <a:t>Скопин И.Н. Субординационные отношения в методике изучения понятия иерархичности // Вестник Российского университета дружбы народов. Серия «Информатизация образования». / М.: РУДН, – 2014, №, С. 35 – 49.</a:t>
            </a:r>
          </a:p>
          <a:p>
            <a:pPr lvl="0"/>
            <a:r>
              <a:rPr lang="ru-RU" dirty="0"/>
              <a:t>Скопин И.Н. Локальное и глобальное время при моделировании развивающихся систем. — В сб. трудов Седьмой международной конференции памяти академика А.П. Ершова «Перспективы систем информатики». Рабочий семинар «Наукоемкое программное обеспечение». — Новосибирск: ООО «Сибирское Научное Издательство», 2009. — с. 255 – 259.</a:t>
            </a:r>
          </a:p>
          <a:p>
            <a:pPr lvl="0"/>
            <a:r>
              <a:rPr lang="en-US" dirty="0"/>
              <a:t>I. N. Skopin/ An Approach to the Construction of Robust Systems in Interacting Processes. // In NOVA science publishers. Series^ Mathematics Research Developments / </a:t>
            </a:r>
            <a:r>
              <a:rPr lang="en-US" dirty="0" err="1"/>
              <a:t>ed</a:t>
            </a:r>
            <a:r>
              <a:rPr lang="en-US" dirty="0"/>
              <a:t>/ M/S/ </a:t>
            </a:r>
            <a:r>
              <a:rPr lang="en-US" dirty="0" err="1"/>
              <a:t>Tarkov</a:t>
            </a:r>
            <a:r>
              <a:rPr lang="en-US" dirty="0"/>
              <a:t>. Chapter 9, 2014</a:t>
            </a:r>
            <a:r>
              <a:rPr lang="en-US" dirty="0" smtClean="0"/>
              <a:t>.</a:t>
            </a:r>
          </a:p>
          <a:p>
            <a:pPr lvl="0"/>
            <a:r>
              <a:rPr lang="ru-RU" dirty="0" smtClean="0"/>
              <a:t>Д.Ф. Шафер, Р.Т. </a:t>
            </a:r>
            <a:r>
              <a:rPr lang="ru-RU" dirty="0" err="1" smtClean="0"/>
              <a:t>Фатрелл</a:t>
            </a:r>
            <a:r>
              <a:rPr lang="ru-RU" dirty="0" smtClean="0"/>
              <a:t>, Л.И. Шафер</a:t>
            </a:r>
            <a:r>
              <a:rPr lang="en-US" smtClean="0"/>
              <a:t> </a:t>
            </a:r>
            <a:r>
              <a:rPr lang="ru-RU" smtClean="0"/>
              <a:t>Управление </a:t>
            </a:r>
            <a:r>
              <a:rPr lang="ru-RU" dirty="0" smtClean="0"/>
              <a:t>программными проектами: достижение оптимального качества при минимуме затрат // Пер. с англ. — М.: Издательский дом «Вильямс», 2003. — 1136 с. ISBN 5-8459-0413-7</a:t>
            </a:r>
          </a:p>
          <a:p>
            <a:pPr lvl="0"/>
            <a:r>
              <a:rPr lang="en-US" dirty="0" smtClean="0"/>
              <a:t>A</a:t>
            </a:r>
            <a:r>
              <a:rPr lang="en-US" dirty="0"/>
              <a:t>. </a:t>
            </a:r>
            <a:r>
              <a:rPr lang="en-US" dirty="0" err="1"/>
              <a:t>Kleppe</a:t>
            </a:r>
            <a:r>
              <a:rPr lang="en-US" dirty="0"/>
              <a:t>  Software Language Engineering: </a:t>
            </a:r>
            <a:r>
              <a:rPr lang="en-US" u="sng" dirty="0"/>
              <a:t>Creating Domain–Specific Language </a:t>
            </a:r>
            <a:r>
              <a:rPr lang="en-US" dirty="0"/>
              <a:t>Using </a:t>
            </a:r>
            <a:r>
              <a:rPr lang="en-US" dirty="0" err="1"/>
              <a:t>Metamodels</a:t>
            </a:r>
            <a:r>
              <a:rPr lang="en-US" dirty="0"/>
              <a:t> // N.Y. Addison–Wesley. – 2008. – 207 p.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13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919" y="91281"/>
            <a:ext cx="11203675" cy="654050"/>
          </a:xfrm>
        </p:spPr>
        <p:txBody>
          <a:bodyPr>
            <a:normAutofit fontScale="90000"/>
          </a:bodyPr>
          <a:lstStyle/>
          <a:p>
            <a:pPr>
              <a:spcBef>
                <a:spcPts val="2400"/>
              </a:spcBef>
            </a:pPr>
            <a:r>
              <a:rPr lang="ru-RU" altLang="ru-RU" sz="3600" b="1" dirty="0" smtClean="0">
                <a:solidFill>
                  <a:srgbClr val="376092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ПРИЛОЖЕНИЕ. События</a:t>
            </a:r>
            <a:r>
              <a:rPr lang="ru-RU" altLang="ru-RU" sz="3600" b="1" dirty="0">
                <a:solidFill>
                  <a:srgbClr val="376092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протоколы, локальное время</a:t>
            </a:r>
            <a:endParaRPr lang="ru-RU" altLang="ru-RU" sz="4000" dirty="0">
              <a:solidFill>
                <a:srgbClr val="376092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720851" y="5076825"/>
            <a:ext cx="8151813" cy="11064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2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ru-RU" altLang="ru-RU" sz="2000" dirty="0"/>
              <a:t>Идентификация:	</a:t>
            </a:r>
            <a:r>
              <a:rPr lang="ru-RU" altLang="ru-RU" sz="2000" b="1" dirty="0"/>
              <a:t>мгновенна</a:t>
            </a:r>
          </a:p>
          <a:p>
            <a:pPr>
              <a:spcAft>
                <a:spcPts val="1000"/>
              </a:spcAft>
            </a:pPr>
            <a:r>
              <a:rPr lang="ru-RU" altLang="ru-RU" sz="2000" dirty="0"/>
              <a:t>Реакция:	</a:t>
            </a:r>
            <a:r>
              <a:rPr lang="en-US" altLang="ru-RU" sz="2000" dirty="0"/>
              <a:t>	</a:t>
            </a:r>
            <a:r>
              <a:rPr lang="ru-RU" altLang="ru-RU" sz="2000" b="1" dirty="0"/>
              <a:t>мгновенна </a:t>
            </a:r>
            <a:r>
              <a:rPr lang="ru-RU" altLang="ru-RU" sz="2000" dirty="0"/>
              <a:t>или</a:t>
            </a:r>
            <a:r>
              <a:rPr lang="ru-RU" altLang="ru-RU" sz="2000" b="1" dirty="0"/>
              <a:t> длительна</a:t>
            </a:r>
            <a:endParaRPr lang="ru-RU" altLang="ru-RU" sz="2000" b="1" dirty="0">
              <a:latin typeface="Times New Roman" panose="02020603050405020304" pitchFamily="18" charset="0"/>
            </a:endParaRPr>
          </a:p>
          <a:p>
            <a:pPr lvl="1">
              <a:spcBef>
                <a:spcPts val="1200"/>
              </a:spcBef>
              <a:spcAft>
                <a:spcPts val="1000"/>
              </a:spcAft>
            </a:pPr>
            <a:r>
              <a:rPr lang="ru-RU" altLang="ru-RU" sz="2000" dirty="0"/>
              <a:t>Поведение каждого элемента конечно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1666875" y="1000126"/>
            <a:ext cx="2871788" cy="98266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1200"/>
              </a:spcBef>
              <a:spcAft>
                <a:spcPts val="1000"/>
              </a:spcAft>
            </a:pPr>
            <a:r>
              <a:rPr lang="ru-RU" altLang="ru-RU" sz="2400" b="1" dirty="0"/>
              <a:t>Событие</a:t>
            </a:r>
            <a:endParaRPr lang="ru-RU" altLang="ru-RU" sz="2000" b="1" dirty="0"/>
          </a:p>
          <a:p>
            <a:endParaRPr lang="ru-RU" altLang="ru-RU" dirty="0">
              <a:latin typeface="Arial" panose="020B0604020202020204" pitchFamily="34" charset="0"/>
            </a:endParaRPr>
          </a:p>
        </p:txBody>
      </p:sp>
      <p:cxnSp>
        <p:nvCxnSpPr>
          <p:cNvPr id="3077" name="AutoShape 5"/>
          <p:cNvCxnSpPr>
            <a:cxnSpLocks noChangeShapeType="1"/>
          </p:cNvCxnSpPr>
          <p:nvPr/>
        </p:nvCxnSpPr>
        <p:spPr bwMode="auto">
          <a:xfrm>
            <a:off x="4538664" y="1495425"/>
            <a:ext cx="8461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438775" y="1296989"/>
            <a:ext cx="3854450" cy="388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ru-RU" altLang="ru-RU" sz="2000" dirty="0"/>
              <a:t>Вырабатывается, возникает</a:t>
            </a:r>
            <a:endParaRPr lang="ru-RU" altLang="ru-RU" sz="2000" dirty="0">
              <a:latin typeface="Times New Roman" panose="02020603050405020304" pitchFamily="18" charset="0"/>
            </a:endParaRPr>
          </a:p>
          <a:p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438776" y="2082800"/>
            <a:ext cx="4822825" cy="1104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9113" indent="-5143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ru-RU" altLang="ru-RU" sz="2000" dirty="0">
                <a:latin typeface="+mn-lt"/>
              </a:rPr>
              <a:t>Может отрабатываться элементом:</a:t>
            </a:r>
          </a:p>
          <a:p>
            <a:pPr lvl="1">
              <a:buFont typeface="Calibri" panose="020F0502020204030204" pitchFamily="34" charset="0"/>
              <a:buAutoNum type="romanLcPeriod"/>
            </a:pPr>
            <a:r>
              <a:rPr lang="ru-RU" altLang="ko-KR" sz="2000" dirty="0">
                <a:latin typeface="+mn-lt"/>
              </a:rPr>
              <a:t>идентифицирует, распознает его</a:t>
            </a:r>
            <a:endParaRPr lang="en-US" altLang="ko-KR" sz="2000" dirty="0">
              <a:latin typeface="+mn-lt"/>
            </a:endParaRPr>
          </a:p>
          <a:p>
            <a:pPr lvl="1">
              <a:buFont typeface="Calibri" panose="020F0502020204030204" pitchFamily="34" charset="0"/>
              <a:buAutoNum type="romanLcPeriod"/>
            </a:pPr>
            <a:r>
              <a:rPr lang="ru-RU" altLang="ko-KR" sz="2000" dirty="0">
                <a:latin typeface="+mn-lt"/>
              </a:rPr>
              <a:t>активизирует обработку (реагирует)</a:t>
            </a:r>
          </a:p>
          <a:p>
            <a:pPr>
              <a:spcAft>
                <a:spcPts val="1000"/>
              </a:spcAft>
            </a:pPr>
            <a:r>
              <a:rPr lang="ru-RU" altLang="ru-RU" sz="2000" dirty="0">
                <a:latin typeface="+mn-lt"/>
              </a:rPr>
              <a:t>  </a:t>
            </a:r>
          </a:p>
          <a:p>
            <a:endParaRPr lang="ru-RU" altLang="ru-RU" dirty="0">
              <a:latin typeface="Arial" panose="020B0604020202020204" pitchFamily="34" charset="0"/>
            </a:endParaRPr>
          </a:p>
        </p:txBody>
      </p:sp>
      <p:cxnSp>
        <p:nvCxnSpPr>
          <p:cNvPr id="3080" name="AutoShape 8"/>
          <p:cNvCxnSpPr>
            <a:cxnSpLocks noChangeShapeType="1"/>
          </p:cNvCxnSpPr>
          <p:nvPr/>
        </p:nvCxnSpPr>
        <p:spPr bwMode="auto">
          <a:xfrm>
            <a:off x="4195764" y="1808163"/>
            <a:ext cx="1189037" cy="4810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AutoShape 9"/>
          <p:cNvCxnSpPr>
            <a:cxnSpLocks noChangeShapeType="1"/>
          </p:cNvCxnSpPr>
          <p:nvPr/>
        </p:nvCxnSpPr>
        <p:spPr bwMode="auto">
          <a:xfrm>
            <a:off x="3694114" y="1944688"/>
            <a:ext cx="1690687" cy="14335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438775" y="3186114"/>
            <a:ext cx="3854450" cy="388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ru-RU" altLang="ru-RU" sz="2000"/>
              <a:t>Может отслеживаться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689101" y="3803651"/>
            <a:ext cx="8518525" cy="1343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>
              <a:spcAft>
                <a:spcPts val="1000"/>
              </a:spcAft>
            </a:pPr>
            <a:r>
              <a:rPr lang="ru-RU" altLang="ru-RU" sz="2000" b="1" dirty="0"/>
              <a:t>Протокол</a:t>
            </a:r>
            <a:r>
              <a:rPr lang="ru-RU" altLang="ru-RU" sz="2000" dirty="0"/>
              <a:t> </a:t>
            </a:r>
            <a:r>
              <a:rPr lang="ru-RU" altLang="ru-RU" sz="2000" b="1" dirty="0"/>
              <a:t>поведения элемента</a:t>
            </a:r>
            <a:r>
              <a:rPr lang="ru-RU" altLang="ru-RU" sz="2000" dirty="0">
                <a:latin typeface="Times New Roman" panose="02020603050405020304" pitchFamily="18" charset="0"/>
              </a:rPr>
              <a:t>	</a:t>
            </a:r>
            <a:r>
              <a:rPr lang="ru-RU" altLang="ru-RU" sz="2000" dirty="0"/>
              <a:t>= последовательность событий, на </a:t>
            </a:r>
            <a:r>
              <a:rPr lang="en-US" altLang="ru-RU" sz="2000" dirty="0"/>
              <a:t>		</a:t>
            </a:r>
            <a:r>
              <a:rPr lang="ru-RU" altLang="ru-RU" sz="2000" dirty="0"/>
              <a:t>которые он реагирует	= </a:t>
            </a:r>
            <a:r>
              <a:rPr lang="ru-RU" altLang="ru-RU" sz="2000" b="1" dirty="0"/>
              <a:t>локальное время элемента</a:t>
            </a:r>
            <a:endParaRPr lang="ru-RU" altLang="ru-RU" sz="2000" b="1" dirty="0">
              <a:latin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ru-RU" altLang="ru-RU" sz="2000" b="1" dirty="0"/>
              <a:t>Ретроспективное</a:t>
            </a:r>
            <a:r>
              <a:rPr lang="ru-RU" altLang="ru-RU" sz="2000" dirty="0"/>
              <a:t> и </a:t>
            </a:r>
            <a:r>
              <a:rPr lang="ru-RU" altLang="ru-RU" sz="2000" b="1" dirty="0"/>
              <a:t>перспективное</a:t>
            </a:r>
            <a:r>
              <a:rPr lang="ru-RU" altLang="ru-RU" sz="2000" dirty="0"/>
              <a:t> локальное время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1751014" y="3186114"/>
            <a:ext cx="2681287" cy="388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ru-RU" altLang="ru-RU" sz="2000"/>
              <a:t>Они не повторяются</a:t>
            </a:r>
            <a:endParaRPr lang="ru-RU" altLang="ru-RU">
              <a:latin typeface="Arial" panose="020B0604020202020204" pitchFamily="34" charset="0"/>
            </a:endParaRPr>
          </a:p>
        </p:txBody>
      </p:sp>
      <p:cxnSp>
        <p:nvCxnSpPr>
          <p:cNvPr id="3085" name="AutoShape 13"/>
          <p:cNvCxnSpPr>
            <a:cxnSpLocks noChangeShapeType="1"/>
          </p:cNvCxnSpPr>
          <p:nvPr/>
        </p:nvCxnSpPr>
        <p:spPr bwMode="auto">
          <a:xfrm>
            <a:off x="3084513" y="1982788"/>
            <a:ext cx="0" cy="12049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AutoShape 14"/>
          <p:cNvCxnSpPr>
            <a:cxnSpLocks noChangeShapeType="1"/>
          </p:cNvCxnSpPr>
          <p:nvPr/>
        </p:nvCxnSpPr>
        <p:spPr bwMode="auto">
          <a:xfrm flipH="1">
            <a:off x="2825750" y="3460751"/>
            <a:ext cx="3435350" cy="4730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22</a:t>
            </a:fld>
            <a:endParaRPr lang="ru-RU"/>
          </a:p>
        </p:txBody>
      </p:sp>
      <p:sp>
        <p:nvSpPr>
          <p:cNvPr id="4" name="Стрелка вверх 3">
            <a:hlinkClick r:id="rId2" action="ppaction://hlinksldjump"/>
          </p:cNvPr>
          <p:cNvSpPr/>
          <p:nvPr/>
        </p:nvSpPr>
        <p:spPr>
          <a:xfrm>
            <a:off x="11696131" y="6183313"/>
            <a:ext cx="368490" cy="5381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72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Пересечение протоколов</a:t>
            </a:r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endParaRPr lang="ru-RU" dirty="0" smtClean="0">
              <a:solidFill>
                <a:schemeClr val="accent1"/>
              </a:solidFill>
            </a:endParaRPr>
          </a:p>
        </p:txBody>
      </p:sp>
      <p:grpSp>
        <p:nvGrpSpPr>
          <p:cNvPr id="4099" name="Group 2"/>
          <p:cNvGrpSpPr>
            <a:grpSpLocks/>
          </p:cNvGrpSpPr>
          <p:nvPr/>
        </p:nvGrpSpPr>
        <p:grpSpPr bwMode="auto">
          <a:xfrm>
            <a:off x="1811338" y="1643064"/>
            <a:ext cx="8642350" cy="3368675"/>
            <a:chOff x="2316" y="2915"/>
            <a:chExt cx="13608" cy="5304"/>
          </a:xfrm>
        </p:grpSpPr>
        <p:sp>
          <p:nvSpPr>
            <p:cNvPr id="4100" name="AutoShape 3"/>
            <p:cNvSpPr>
              <a:spLocks noChangeArrowheads="1"/>
            </p:cNvSpPr>
            <p:nvPr/>
          </p:nvSpPr>
          <p:spPr bwMode="auto">
            <a:xfrm>
              <a:off x="7608" y="7367"/>
              <a:ext cx="2604" cy="85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S</a:t>
              </a:r>
              <a:r>
                <a:rPr lang="en-US" altLang="ru-RU" sz="2000" b="1" i="1" baseline="-25000"/>
                <a:t>1</a:t>
              </a:r>
              <a:r>
                <a:rPr lang="en-US" altLang="ru-RU" sz="2000" b="1" i="1"/>
                <a:t>i</a:t>
              </a:r>
              <a:r>
                <a:rPr lang="en-US" altLang="ru-RU" sz="2000" b="1"/>
                <a:t> = </a:t>
              </a:r>
              <a:r>
                <a:rPr lang="en-US" altLang="ru-RU" sz="2000" b="1" i="1"/>
                <a:t>S</a:t>
              </a:r>
              <a:r>
                <a:rPr lang="en-US" altLang="ru-RU" sz="2000" b="1" i="1" baseline="-25000"/>
                <a:t>2</a:t>
              </a:r>
              <a:r>
                <a:rPr lang="en-US" altLang="ru-RU" sz="2000" b="1" i="1"/>
                <a:t>i</a:t>
              </a:r>
              <a:endParaRPr lang="en-US" altLang="ru-RU" sz="2000" b="1" i="1" baseline="-25000">
                <a:latin typeface="Times New Roman" panose="02020603050405020304" pitchFamily="18" charset="0"/>
              </a:endParaRPr>
            </a:p>
            <a:p>
              <a:pPr algn="ctr">
                <a:spcAft>
                  <a:spcPts val="1000"/>
                </a:spcAft>
              </a:pPr>
              <a:endParaRPr lang="en-US" altLang="ru-RU" sz="2000" b="1" baseline="-25000">
                <a:latin typeface="Times New Roman" panose="02020603050405020304" pitchFamily="18" charset="0"/>
              </a:endParaRPr>
            </a:p>
            <a:p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4101" name="Oval 4"/>
            <p:cNvSpPr>
              <a:spLocks noChangeArrowheads="1"/>
            </p:cNvSpPr>
            <p:nvPr/>
          </p:nvSpPr>
          <p:spPr bwMode="auto">
            <a:xfrm>
              <a:off x="7800" y="3698"/>
              <a:ext cx="2196" cy="3801"/>
            </a:xfrm>
            <a:prstGeom prst="ellipse">
              <a:avLst/>
            </a:prstGeom>
            <a:solidFill>
              <a:srgbClr val="D8D8D8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190800" r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4102" name="AutoShape 5"/>
            <p:cNvSpPr>
              <a:spLocks noChangeArrowheads="1"/>
            </p:cNvSpPr>
            <p:nvPr/>
          </p:nvSpPr>
          <p:spPr bwMode="auto">
            <a:xfrm>
              <a:off x="2316" y="2915"/>
              <a:ext cx="1044" cy="85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E1</a:t>
              </a:r>
              <a:r>
                <a:rPr lang="en-US" altLang="ru-RU" sz="2000"/>
                <a:t>:</a:t>
              </a:r>
              <a:endParaRPr lang="en-US" altLang="ru-RU" sz="2000">
                <a:latin typeface="Times New Roman" panose="02020603050405020304" pitchFamily="18" charset="0"/>
              </a:endParaRPr>
            </a:p>
            <a:p>
              <a:endParaRPr lang="ru-RU" altLang="ru-RU">
                <a:latin typeface="Arial" panose="020B0604020202020204" pitchFamily="34" charset="0"/>
              </a:endParaRPr>
            </a:p>
          </p:txBody>
        </p:sp>
        <p:cxnSp>
          <p:nvCxnSpPr>
            <p:cNvPr id="4103" name="AutoShape 6"/>
            <p:cNvCxnSpPr>
              <a:cxnSpLocks noChangeShapeType="1"/>
            </p:cNvCxnSpPr>
            <p:nvPr/>
          </p:nvCxnSpPr>
          <p:spPr bwMode="auto">
            <a:xfrm>
              <a:off x="3156" y="4440"/>
              <a:ext cx="11988" cy="0"/>
            </a:xfrm>
            <a:prstGeom prst="straightConnector1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04" name="Oval 7"/>
            <p:cNvSpPr>
              <a:spLocks noChangeArrowheads="1"/>
            </p:cNvSpPr>
            <p:nvPr/>
          </p:nvSpPr>
          <p:spPr bwMode="auto">
            <a:xfrm>
              <a:off x="2532" y="3839"/>
              <a:ext cx="1140" cy="11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tIns="11880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S</a:t>
              </a:r>
              <a:r>
                <a:rPr lang="en-US" altLang="ru-RU" sz="2000" b="1" i="1" baseline="-25000"/>
                <a:t>1</a:t>
              </a:r>
              <a:r>
                <a:rPr lang="en-US" altLang="ru-RU" sz="2000" b="1" i="1">
                  <a:latin typeface="Times New Roman" panose="02020603050405020304" pitchFamily="18" charset="0"/>
                </a:rPr>
                <a:t>0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4105" name="Oval 8"/>
            <p:cNvSpPr>
              <a:spLocks noChangeArrowheads="1"/>
            </p:cNvSpPr>
            <p:nvPr/>
          </p:nvSpPr>
          <p:spPr bwMode="auto">
            <a:xfrm>
              <a:off x="5016" y="3839"/>
              <a:ext cx="1140" cy="11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tIns="11880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S</a:t>
              </a:r>
              <a:r>
                <a:rPr lang="en-US" altLang="ru-RU" sz="2000" b="1" i="1" baseline="-25000"/>
                <a:t>1</a:t>
              </a:r>
              <a:r>
                <a:rPr lang="en-US" altLang="ru-RU" sz="2000" b="1" i="1"/>
                <a:t>1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4106" name="Oval 9"/>
            <p:cNvSpPr>
              <a:spLocks noChangeArrowheads="1"/>
            </p:cNvSpPr>
            <p:nvPr/>
          </p:nvSpPr>
          <p:spPr bwMode="auto">
            <a:xfrm>
              <a:off x="8307" y="3836"/>
              <a:ext cx="1140" cy="11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tIns="11880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S</a:t>
              </a:r>
              <a:r>
                <a:rPr lang="en-US" altLang="ru-RU" sz="2000" b="1" i="1" baseline="-25000"/>
                <a:t>1</a:t>
              </a:r>
              <a:r>
                <a:rPr lang="en-US" altLang="ru-RU" sz="2000" b="1" i="1"/>
                <a:t>i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4107" name="Oval 10"/>
            <p:cNvSpPr>
              <a:spLocks noChangeArrowheads="1"/>
            </p:cNvSpPr>
            <p:nvPr/>
          </p:nvSpPr>
          <p:spPr bwMode="auto">
            <a:xfrm>
              <a:off x="10068" y="3839"/>
              <a:ext cx="1140" cy="114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tIns="11880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…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4108" name="Oval 11"/>
            <p:cNvSpPr>
              <a:spLocks noChangeArrowheads="1"/>
            </p:cNvSpPr>
            <p:nvPr/>
          </p:nvSpPr>
          <p:spPr bwMode="auto">
            <a:xfrm>
              <a:off x="14784" y="3839"/>
              <a:ext cx="1140" cy="11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tIns="11880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S</a:t>
              </a:r>
              <a:r>
                <a:rPr lang="en-US" altLang="ru-RU" sz="2000" b="1" i="1" baseline="-25000"/>
                <a:t>1</a:t>
              </a:r>
              <a:r>
                <a:rPr lang="en-US" altLang="ru-RU" sz="2000" b="1" i="1"/>
                <a:t>n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4109" name="Oval 12"/>
            <p:cNvSpPr>
              <a:spLocks noChangeArrowheads="1"/>
            </p:cNvSpPr>
            <p:nvPr/>
          </p:nvSpPr>
          <p:spPr bwMode="auto">
            <a:xfrm>
              <a:off x="6732" y="3839"/>
              <a:ext cx="1140" cy="114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tIns="11880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…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4110" name="AutoShape 13"/>
            <p:cNvSpPr>
              <a:spLocks noChangeArrowheads="1"/>
            </p:cNvSpPr>
            <p:nvPr/>
          </p:nvSpPr>
          <p:spPr bwMode="auto">
            <a:xfrm>
              <a:off x="2316" y="5243"/>
              <a:ext cx="1044" cy="85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E2</a:t>
              </a:r>
              <a:r>
                <a:rPr lang="en-US" altLang="ru-RU" sz="2000"/>
                <a:t>:</a:t>
              </a:r>
              <a:endParaRPr lang="en-US" altLang="ru-RU" sz="2000">
                <a:latin typeface="Times New Roman" panose="02020603050405020304" pitchFamily="18" charset="0"/>
              </a:endParaRPr>
            </a:p>
            <a:p>
              <a:endParaRPr lang="ru-RU" altLang="ru-RU">
                <a:latin typeface="Arial" panose="020B0604020202020204" pitchFamily="34" charset="0"/>
              </a:endParaRPr>
            </a:p>
          </p:txBody>
        </p:sp>
        <p:cxnSp>
          <p:nvCxnSpPr>
            <p:cNvPr id="4111" name="AutoShape 14"/>
            <p:cNvCxnSpPr>
              <a:cxnSpLocks noChangeShapeType="1"/>
            </p:cNvCxnSpPr>
            <p:nvPr/>
          </p:nvCxnSpPr>
          <p:spPr bwMode="auto">
            <a:xfrm>
              <a:off x="3156" y="6707"/>
              <a:ext cx="10908" cy="0"/>
            </a:xfrm>
            <a:prstGeom prst="straightConnector1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12" name="Oval 15"/>
            <p:cNvSpPr>
              <a:spLocks noChangeArrowheads="1"/>
            </p:cNvSpPr>
            <p:nvPr/>
          </p:nvSpPr>
          <p:spPr bwMode="auto">
            <a:xfrm>
              <a:off x="2916" y="6107"/>
              <a:ext cx="1140" cy="11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tIns="11880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S</a:t>
              </a:r>
              <a:r>
                <a:rPr lang="en-US" altLang="ru-RU" sz="2000" b="1" i="1" baseline="-25000"/>
                <a:t>2</a:t>
              </a:r>
              <a:r>
                <a:rPr lang="en-US" altLang="ru-RU" sz="2000" b="1" i="1">
                  <a:latin typeface="Times New Roman" panose="02020603050405020304" pitchFamily="18" charset="0"/>
                </a:rPr>
                <a:t>0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4113" name="Oval 16"/>
            <p:cNvSpPr>
              <a:spLocks noChangeArrowheads="1"/>
            </p:cNvSpPr>
            <p:nvPr/>
          </p:nvSpPr>
          <p:spPr bwMode="auto">
            <a:xfrm>
              <a:off x="8304" y="6107"/>
              <a:ext cx="1140" cy="11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tIns="11880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S</a:t>
              </a:r>
              <a:r>
                <a:rPr lang="en-US" altLang="ru-RU" sz="2000" b="1" i="1" baseline="-25000"/>
                <a:t>2</a:t>
              </a:r>
              <a:r>
                <a:rPr lang="en-US" altLang="ru-RU" sz="2000" b="1" i="1"/>
                <a:t>i</a:t>
              </a:r>
              <a:endParaRPr lang="en-US" altLang="ru-RU" sz="2000" b="1" i="1" baseline="-25000">
                <a:latin typeface="Times New Roman" panose="02020603050405020304" pitchFamily="18" charset="0"/>
              </a:endParaRPr>
            </a:p>
            <a:p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4114" name="Oval 17"/>
            <p:cNvSpPr>
              <a:spLocks noChangeArrowheads="1"/>
            </p:cNvSpPr>
            <p:nvPr/>
          </p:nvSpPr>
          <p:spPr bwMode="auto">
            <a:xfrm>
              <a:off x="10068" y="6107"/>
              <a:ext cx="1140" cy="114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tIns="11880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…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4115" name="Oval 18"/>
            <p:cNvSpPr>
              <a:spLocks noChangeArrowheads="1"/>
            </p:cNvSpPr>
            <p:nvPr/>
          </p:nvSpPr>
          <p:spPr bwMode="auto">
            <a:xfrm>
              <a:off x="13464" y="6107"/>
              <a:ext cx="1140" cy="11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tIns="11880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S</a:t>
              </a:r>
              <a:r>
                <a:rPr lang="en-US" altLang="ru-RU" sz="2000" b="1" i="1" baseline="-25000"/>
                <a:t>2</a:t>
              </a:r>
              <a:r>
                <a:rPr lang="en-US" altLang="ru-RU" sz="2000" b="1" i="1"/>
                <a:t>n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4116" name="Oval 19"/>
            <p:cNvSpPr>
              <a:spLocks noChangeArrowheads="1"/>
            </p:cNvSpPr>
            <p:nvPr/>
          </p:nvSpPr>
          <p:spPr bwMode="auto">
            <a:xfrm>
              <a:off x="6732" y="6107"/>
              <a:ext cx="1140" cy="114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tIns="11880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…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4117" name="Oval 20"/>
            <p:cNvSpPr>
              <a:spLocks noChangeArrowheads="1"/>
            </p:cNvSpPr>
            <p:nvPr/>
          </p:nvSpPr>
          <p:spPr bwMode="auto">
            <a:xfrm>
              <a:off x="4776" y="6107"/>
              <a:ext cx="1140" cy="11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tIns="11880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S</a:t>
              </a:r>
              <a:r>
                <a:rPr lang="en-US" altLang="ru-RU" sz="2000" b="1" i="1" baseline="-25000"/>
                <a:t>2</a:t>
              </a:r>
              <a:r>
                <a:rPr lang="en-US" altLang="ru-RU" sz="2000" b="1" i="1"/>
                <a:t>1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69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Атрибутное описание элемента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123" name="Group 2"/>
          <p:cNvGrpSpPr>
            <a:grpSpLocks/>
          </p:cNvGrpSpPr>
          <p:nvPr/>
        </p:nvGrpSpPr>
        <p:grpSpPr bwMode="auto">
          <a:xfrm>
            <a:off x="2238376" y="1571626"/>
            <a:ext cx="7616825" cy="3032125"/>
            <a:chOff x="2192" y="1584"/>
            <a:chExt cx="11996" cy="4776"/>
          </a:xfrm>
        </p:grpSpPr>
        <p:sp>
          <p:nvSpPr>
            <p:cNvPr id="5124" name="Text Box 3"/>
            <p:cNvSpPr txBox="1">
              <a:spLocks noChangeArrowheads="1"/>
            </p:cNvSpPr>
            <p:nvPr/>
          </p:nvSpPr>
          <p:spPr bwMode="auto">
            <a:xfrm>
              <a:off x="9424" y="5536"/>
              <a:ext cx="2556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ru-RU" altLang="ru-RU"/>
                <a:t>Отношения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25" name="Text Box 4"/>
            <p:cNvSpPr txBox="1">
              <a:spLocks noChangeArrowheads="1"/>
            </p:cNvSpPr>
            <p:nvPr/>
          </p:nvSpPr>
          <p:spPr bwMode="auto">
            <a:xfrm>
              <a:off x="3616" y="2824"/>
              <a:ext cx="2556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Aft>
                  <a:spcPts val="1000"/>
                </a:spcAft>
              </a:pPr>
              <a:r>
                <a:rPr lang="ru-RU" altLang="ru-RU"/>
                <a:t>Поля данных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26" name="Text Box 5"/>
            <p:cNvSpPr txBox="1">
              <a:spLocks noChangeArrowheads="1"/>
            </p:cNvSpPr>
            <p:nvPr/>
          </p:nvSpPr>
          <p:spPr bwMode="auto">
            <a:xfrm>
              <a:off x="2192" y="4288"/>
              <a:ext cx="3980" cy="14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Aft>
                  <a:spcPts val="1000"/>
                </a:spcAft>
              </a:pPr>
              <a:r>
                <a:rPr lang="ru-RU" altLang="ru-RU"/>
                <a:t>Список идентифицируемых событий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27" name="Text Box 6"/>
            <p:cNvSpPr txBox="1">
              <a:spLocks noChangeArrowheads="1"/>
            </p:cNvSpPr>
            <p:nvPr/>
          </p:nvSpPr>
          <p:spPr bwMode="auto">
            <a:xfrm>
              <a:off x="10376" y="2484"/>
              <a:ext cx="3684" cy="9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altLang="ru-RU"/>
                <a:t>Реакции на события</a:t>
              </a:r>
              <a:br>
                <a:rPr lang="ru-RU" altLang="ru-RU"/>
              </a:br>
              <a:r>
                <a:rPr lang="ru-RU" altLang="ru-RU"/>
                <a:t>(действия)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28" name="Rectangle 7"/>
            <p:cNvSpPr>
              <a:spLocks noChangeArrowheads="1"/>
            </p:cNvSpPr>
            <p:nvPr/>
          </p:nvSpPr>
          <p:spPr bwMode="auto">
            <a:xfrm>
              <a:off x="6616" y="2364"/>
              <a:ext cx="2412" cy="3996"/>
            </a:xfrm>
            <a:prstGeom prst="rect">
              <a:avLst/>
            </a:prstGeom>
            <a:solidFill>
              <a:srgbClr val="D8D8D8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29" name="Rectangle 8"/>
            <p:cNvSpPr>
              <a:spLocks noChangeArrowheads="1"/>
            </p:cNvSpPr>
            <p:nvPr/>
          </p:nvSpPr>
          <p:spPr bwMode="auto">
            <a:xfrm>
              <a:off x="6760" y="4152"/>
              <a:ext cx="2112" cy="480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…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30" name="Rectangle 9"/>
            <p:cNvSpPr>
              <a:spLocks noChangeArrowheads="1"/>
            </p:cNvSpPr>
            <p:nvPr/>
          </p:nvSpPr>
          <p:spPr bwMode="auto">
            <a:xfrm>
              <a:off x="6760" y="3288"/>
              <a:ext cx="2112" cy="480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…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31" name="Rectangle 10"/>
            <p:cNvSpPr>
              <a:spLocks noChangeArrowheads="1"/>
            </p:cNvSpPr>
            <p:nvPr/>
          </p:nvSpPr>
          <p:spPr bwMode="auto">
            <a:xfrm>
              <a:off x="6760" y="2484"/>
              <a:ext cx="2112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US" altLang="ru-RU" sz="1600"/>
                <a:t>A1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32" name="AutoShape 11"/>
            <p:cNvSpPr>
              <a:spLocks noChangeArrowheads="1"/>
            </p:cNvSpPr>
            <p:nvPr/>
          </p:nvSpPr>
          <p:spPr bwMode="auto">
            <a:xfrm>
              <a:off x="6028" y="1584"/>
              <a:ext cx="1044" cy="85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E1</a:t>
              </a:r>
              <a:r>
                <a:rPr lang="en-US" altLang="ru-RU" sz="2000"/>
                <a:t>:</a:t>
              </a:r>
              <a:endParaRPr lang="en-US" altLang="ru-RU" sz="2000">
                <a:latin typeface="Times New Roman" panose="02020603050405020304" pitchFamily="18" charset="0"/>
              </a:endParaRPr>
            </a:p>
            <a:p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33" name="Rectangle 12"/>
            <p:cNvSpPr>
              <a:spLocks noChangeArrowheads="1"/>
            </p:cNvSpPr>
            <p:nvPr/>
          </p:nvSpPr>
          <p:spPr bwMode="auto">
            <a:xfrm>
              <a:off x="6760" y="2964"/>
              <a:ext cx="2112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US" altLang="ru-RU" sz="1600"/>
                <a:t>A2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34" name="Rectangle 13"/>
            <p:cNvSpPr>
              <a:spLocks noChangeArrowheads="1"/>
            </p:cNvSpPr>
            <p:nvPr/>
          </p:nvSpPr>
          <p:spPr bwMode="auto">
            <a:xfrm>
              <a:off x="6760" y="3768"/>
              <a:ext cx="2112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US" altLang="ru-RU" sz="1600"/>
                <a:t>F1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35" name="Rectangle 14"/>
            <p:cNvSpPr>
              <a:spLocks noChangeArrowheads="1"/>
            </p:cNvSpPr>
            <p:nvPr/>
          </p:nvSpPr>
          <p:spPr bwMode="auto">
            <a:xfrm>
              <a:off x="6760" y="5820"/>
              <a:ext cx="2112" cy="480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…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36" name="Rectangle 15"/>
            <p:cNvSpPr>
              <a:spLocks noChangeArrowheads="1"/>
            </p:cNvSpPr>
            <p:nvPr/>
          </p:nvSpPr>
          <p:spPr bwMode="auto">
            <a:xfrm>
              <a:off x="6760" y="4956"/>
              <a:ext cx="2112" cy="480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…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37" name="Rectangle 16"/>
            <p:cNvSpPr>
              <a:spLocks noChangeArrowheads="1"/>
            </p:cNvSpPr>
            <p:nvPr/>
          </p:nvSpPr>
          <p:spPr bwMode="auto">
            <a:xfrm>
              <a:off x="6760" y="4632"/>
              <a:ext cx="2112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US" altLang="ru-RU" sz="1600"/>
                <a:t>S1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38" name="Rectangle 17"/>
            <p:cNvSpPr>
              <a:spLocks noChangeArrowheads="1"/>
            </p:cNvSpPr>
            <p:nvPr/>
          </p:nvSpPr>
          <p:spPr bwMode="auto">
            <a:xfrm>
              <a:off x="6760" y="5436"/>
              <a:ext cx="2112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US" altLang="ru-RU" sz="1600"/>
                <a:t>R1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39" name="AutoShape 18"/>
            <p:cNvSpPr>
              <a:spLocks noChangeArrowheads="1"/>
            </p:cNvSpPr>
            <p:nvPr/>
          </p:nvSpPr>
          <p:spPr bwMode="auto">
            <a:xfrm>
              <a:off x="13144" y="2964"/>
              <a:ext cx="1044" cy="85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E2</a:t>
              </a:r>
              <a:endParaRPr lang="en-US" altLang="ru-RU" sz="2000">
                <a:latin typeface="Times New Roman" panose="02020603050405020304" pitchFamily="18" charset="0"/>
              </a:endParaRPr>
            </a:p>
            <a:p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40" name="AutoShape 19"/>
            <p:cNvSpPr>
              <a:spLocks noChangeArrowheads="1"/>
            </p:cNvSpPr>
            <p:nvPr/>
          </p:nvSpPr>
          <p:spPr bwMode="auto">
            <a:xfrm>
              <a:off x="13144" y="3952"/>
              <a:ext cx="1044" cy="85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2000" b="1" i="1"/>
                <a:t>Em</a:t>
              </a:r>
              <a:endParaRPr lang="en-US" altLang="ru-RU" sz="2000">
                <a:latin typeface="Times New Roman" panose="02020603050405020304" pitchFamily="18" charset="0"/>
              </a:endParaRPr>
            </a:p>
            <a:p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5141" name="Freeform 20"/>
            <p:cNvSpPr>
              <a:spLocks/>
            </p:cNvSpPr>
            <p:nvPr/>
          </p:nvSpPr>
          <p:spPr bwMode="auto">
            <a:xfrm>
              <a:off x="7072" y="1992"/>
              <a:ext cx="3564" cy="1960"/>
            </a:xfrm>
            <a:custGeom>
              <a:avLst/>
              <a:gdLst>
                <a:gd name="T0" fmla="*/ 0 w 3564"/>
                <a:gd name="T1" fmla="*/ 40 h 1960"/>
                <a:gd name="T2" fmla="*/ 1236 w 3564"/>
                <a:gd name="T3" fmla="*/ 24 h 1960"/>
                <a:gd name="T4" fmla="*/ 3144 w 3564"/>
                <a:gd name="T5" fmla="*/ 144 h 1960"/>
                <a:gd name="T6" fmla="*/ 3564 w 3564"/>
                <a:gd name="T7" fmla="*/ 888 h 1960"/>
                <a:gd name="T8" fmla="*/ 3144 w 3564"/>
                <a:gd name="T9" fmla="*/ 1650 h 1960"/>
                <a:gd name="T10" fmla="*/ 2560 w 3564"/>
                <a:gd name="T11" fmla="*/ 1960 h 19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4"/>
                <a:gd name="T19" fmla="*/ 0 h 1960"/>
                <a:gd name="T20" fmla="*/ 3564 w 3564"/>
                <a:gd name="T21" fmla="*/ 1960 h 19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4" h="1960">
                  <a:moveTo>
                    <a:pt x="0" y="40"/>
                  </a:moveTo>
                  <a:cubicBezTo>
                    <a:pt x="206" y="35"/>
                    <a:pt x="712" y="7"/>
                    <a:pt x="1236" y="24"/>
                  </a:cubicBezTo>
                  <a:cubicBezTo>
                    <a:pt x="1760" y="41"/>
                    <a:pt x="2756" y="0"/>
                    <a:pt x="3144" y="144"/>
                  </a:cubicBezTo>
                  <a:cubicBezTo>
                    <a:pt x="3532" y="288"/>
                    <a:pt x="3564" y="637"/>
                    <a:pt x="3564" y="888"/>
                  </a:cubicBezTo>
                  <a:cubicBezTo>
                    <a:pt x="3564" y="1139"/>
                    <a:pt x="3311" y="1471"/>
                    <a:pt x="3144" y="1650"/>
                  </a:cubicBezTo>
                  <a:cubicBezTo>
                    <a:pt x="2977" y="1829"/>
                    <a:pt x="2682" y="1896"/>
                    <a:pt x="2560" y="19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cxnSp>
          <p:nvCxnSpPr>
            <p:cNvPr id="5142" name="AutoShape 21"/>
            <p:cNvCxnSpPr>
              <a:cxnSpLocks noChangeShapeType="1"/>
            </p:cNvCxnSpPr>
            <p:nvPr/>
          </p:nvCxnSpPr>
          <p:spPr bwMode="auto">
            <a:xfrm flipH="1">
              <a:off x="9592" y="3444"/>
              <a:ext cx="3552" cy="7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43" name="AutoShape 22"/>
            <p:cNvCxnSpPr>
              <a:cxnSpLocks noChangeShapeType="1"/>
            </p:cNvCxnSpPr>
            <p:nvPr/>
          </p:nvCxnSpPr>
          <p:spPr bwMode="auto">
            <a:xfrm flipH="1">
              <a:off x="9592" y="4352"/>
              <a:ext cx="355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44" name="AutoShape 23"/>
            <p:cNvSpPr>
              <a:spLocks/>
            </p:cNvSpPr>
            <p:nvPr/>
          </p:nvSpPr>
          <p:spPr bwMode="auto">
            <a:xfrm>
              <a:off x="9028" y="3704"/>
              <a:ext cx="416" cy="952"/>
            </a:xfrm>
            <a:prstGeom prst="rightBrace">
              <a:avLst>
                <a:gd name="adj1" fmla="val 19071"/>
                <a:gd name="adj2" fmla="val 50000"/>
              </a:avLst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5145" name="AutoShape 24"/>
            <p:cNvSpPr>
              <a:spLocks/>
            </p:cNvSpPr>
            <p:nvPr/>
          </p:nvSpPr>
          <p:spPr bwMode="auto">
            <a:xfrm flipH="1">
              <a:off x="6100" y="2528"/>
              <a:ext cx="416" cy="1176"/>
            </a:xfrm>
            <a:prstGeom prst="rightBrace">
              <a:avLst>
                <a:gd name="adj1" fmla="val 23558"/>
                <a:gd name="adj2" fmla="val 50000"/>
              </a:avLst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5146" name="AutoShape 25"/>
            <p:cNvSpPr>
              <a:spLocks/>
            </p:cNvSpPr>
            <p:nvPr/>
          </p:nvSpPr>
          <p:spPr bwMode="auto">
            <a:xfrm flipH="1">
              <a:off x="6100" y="4580"/>
              <a:ext cx="416" cy="856"/>
            </a:xfrm>
            <a:prstGeom prst="rightBrace">
              <a:avLst>
                <a:gd name="adj1" fmla="val 17147"/>
                <a:gd name="adj2" fmla="val 50000"/>
              </a:avLst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5147" name="AutoShape 26"/>
            <p:cNvSpPr>
              <a:spLocks/>
            </p:cNvSpPr>
            <p:nvPr/>
          </p:nvSpPr>
          <p:spPr bwMode="auto">
            <a:xfrm>
              <a:off x="9028" y="5348"/>
              <a:ext cx="416" cy="952"/>
            </a:xfrm>
            <a:prstGeom prst="rightBrace">
              <a:avLst>
                <a:gd name="adj1" fmla="val 19071"/>
                <a:gd name="adj2" fmla="val 50000"/>
              </a:avLst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71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66876" y="285751"/>
            <a:ext cx="5857875" cy="2143125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Начальное  событие </a:t>
            </a:r>
            <a:r>
              <a:rPr lang="ru-RU" b="1" dirty="0" smtClean="0"/>
              <a:t>⊢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завершающее либо приостанавливающее событие </a:t>
            </a:r>
            <a:r>
              <a:rPr lang="ru-RU" b="1" dirty="0" smtClean="0"/>
              <a:t>⊣</a:t>
            </a:r>
            <a:endParaRPr lang="ru-RU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381876" y="285751"/>
            <a:ext cx="2828925" cy="452596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ru-RU" sz="2400" dirty="0"/>
              <a:t>начинают и завершают любой протокол</a:t>
            </a:r>
          </a:p>
          <a:p>
            <a:pPr>
              <a:defRPr/>
            </a:pPr>
            <a:endParaRPr lang="ru-RU" dirty="0" smtClean="0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7167563" y="428625"/>
            <a:ext cx="214312" cy="1214438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149" name="TextBox 9"/>
          <p:cNvSpPr txBox="1">
            <a:spLocks noChangeArrowheads="1"/>
          </p:cNvSpPr>
          <p:nvPr/>
        </p:nvSpPr>
        <p:spPr bwMode="auto">
          <a:xfrm>
            <a:off x="2595564" y="1928813"/>
            <a:ext cx="6929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400"/>
              <a:t>В любом протоколе: </a:t>
            </a:r>
            <a:r>
              <a:rPr lang="ru-RU" altLang="ru-RU" sz="2400" b="1"/>
              <a:t> … </a:t>
            </a:r>
            <a:r>
              <a:rPr lang="en-US" altLang="ru-RU" sz="2400" b="1"/>
              <a:t>S</a:t>
            </a:r>
            <a:r>
              <a:rPr lang="ru-RU" altLang="ru-RU" sz="2400" b="1"/>
              <a:t>',⊣, ⊢, </a:t>
            </a:r>
            <a:r>
              <a:rPr lang="en-US" altLang="ru-RU" sz="2400" b="1"/>
              <a:t>S</a:t>
            </a:r>
            <a:r>
              <a:rPr lang="ru-RU" altLang="ru-RU" sz="2400" b="1"/>
              <a:t>'',…  = … </a:t>
            </a:r>
            <a:r>
              <a:rPr lang="en-US" altLang="ru-RU" sz="2400" b="1"/>
              <a:t>S</a:t>
            </a:r>
            <a:r>
              <a:rPr lang="ru-RU" altLang="ru-RU" sz="2400" b="1"/>
              <a:t>', </a:t>
            </a:r>
            <a:r>
              <a:rPr lang="en-US" altLang="ru-RU" sz="2400" b="1"/>
              <a:t>S</a:t>
            </a:r>
            <a:r>
              <a:rPr lang="ru-RU" altLang="ru-RU" sz="2400" b="1"/>
              <a:t>'',…</a:t>
            </a:r>
            <a:r>
              <a:rPr lang="ru-RU" altLang="ru-RU" sz="2400"/>
              <a:t>  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666875" y="2489201"/>
            <a:ext cx="7124700" cy="530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ru-RU" altLang="ru-RU" sz="2400" b="1">
                <a:solidFill>
                  <a:srgbClr val="365F91"/>
                </a:solidFill>
                <a:latin typeface="Cambria" panose="02040503050406030204" pitchFamily="18" charset="0"/>
              </a:rPr>
              <a:t>Взаимосвязи трех элементов (пример)</a:t>
            </a:r>
            <a:endParaRPr lang="ru-RU" altLang="ru-RU" sz="2400" b="1">
              <a:solidFill>
                <a:srgbClr val="365F91"/>
              </a:solidFill>
              <a:latin typeface="Cambria Math" panose="02040503050406030204" pitchFamily="18" charset="0"/>
            </a:endParaRPr>
          </a:p>
          <a:p>
            <a:endParaRPr lang="ru-RU" altLang="ru-RU">
              <a:latin typeface="Arial" panose="020B0604020202020204" pitchFamily="34" charset="0"/>
            </a:endParaRPr>
          </a:p>
        </p:txBody>
      </p:sp>
      <p:grpSp>
        <p:nvGrpSpPr>
          <p:cNvPr id="6151" name="Group 7"/>
          <p:cNvGrpSpPr>
            <a:grpSpLocks/>
          </p:cNvGrpSpPr>
          <p:nvPr/>
        </p:nvGrpSpPr>
        <p:grpSpPr bwMode="auto">
          <a:xfrm>
            <a:off x="1731964" y="3214688"/>
            <a:ext cx="8936037" cy="2786062"/>
            <a:chOff x="1604" y="5267"/>
            <a:chExt cx="13512" cy="4174"/>
          </a:xfrm>
        </p:grpSpPr>
        <p:cxnSp>
          <p:nvCxnSpPr>
            <p:cNvPr id="6152" name="AutoShape 53"/>
            <p:cNvCxnSpPr>
              <a:cxnSpLocks noChangeShapeType="1"/>
            </p:cNvCxnSpPr>
            <p:nvPr/>
          </p:nvCxnSpPr>
          <p:spPr bwMode="auto">
            <a:xfrm>
              <a:off x="4004" y="8144"/>
              <a:ext cx="6156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53" name="Text Box 8"/>
            <p:cNvSpPr txBox="1">
              <a:spLocks noChangeArrowheads="1"/>
            </p:cNvSpPr>
            <p:nvPr/>
          </p:nvSpPr>
          <p:spPr bwMode="auto">
            <a:xfrm>
              <a:off x="2036" y="8721"/>
              <a:ext cx="7816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altLang="ru-RU" sz="1600" b="1"/>
                <a:t>Положение </a:t>
              </a:r>
              <a:r>
                <a:rPr lang="en-US" altLang="ru-RU" sz="1600" b="1"/>
                <a:t>S</a:t>
              </a:r>
              <a:r>
                <a:rPr lang="ru-RU" altLang="ru-RU" sz="1600" b="1"/>
                <a:t>5 между </a:t>
              </a:r>
              <a:r>
                <a:rPr lang="en-US" altLang="ru-RU" sz="1600" b="1"/>
                <a:t>S</a:t>
              </a:r>
              <a:r>
                <a:rPr lang="ru-RU" altLang="ru-RU" sz="1600" b="1"/>
                <a:t>1 и </a:t>
              </a:r>
              <a:r>
                <a:rPr lang="en-US" altLang="ru-RU" sz="1600" b="1"/>
                <a:t>S</a:t>
              </a:r>
              <a:r>
                <a:rPr lang="ru-RU" altLang="ru-RU" sz="1600" b="1"/>
                <a:t>8 не имеет значения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54" name="Oval 9"/>
            <p:cNvSpPr>
              <a:spLocks noChangeArrowheads="1"/>
            </p:cNvSpPr>
            <p:nvPr/>
          </p:nvSpPr>
          <p:spPr bwMode="auto">
            <a:xfrm>
              <a:off x="10004" y="5267"/>
              <a:ext cx="1068" cy="1939"/>
            </a:xfrm>
            <a:prstGeom prst="ellipse">
              <a:avLst/>
            </a:prstGeom>
            <a:solidFill>
              <a:srgbClr val="D8D8D8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6155" name="Oval 10"/>
            <p:cNvSpPr>
              <a:spLocks noChangeArrowheads="1"/>
            </p:cNvSpPr>
            <p:nvPr/>
          </p:nvSpPr>
          <p:spPr bwMode="auto">
            <a:xfrm>
              <a:off x="7520" y="5267"/>
              <a:ext cx="1416" cy="3367"/>
            </a:xfrm>
            <a:prstGeom prst="ellipse">
              <a:avLst/>
            </a:prstGeom>
            <a:solidFill>
              <a:srgbClr val="D8D8D8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6156" name="Oval 11"/>
            <p:cNvSpPr>
              <a:spLocks noChangeArrowheads="1"/>
            </p:cNvSpPr>
            <p:nvPr/>
          </p:nvSpPr>
          <p:spPr bwMode="auto">
            <a:xfrm>
              <a:off x="4880" y="5267"/>
              <a:ext cx="1068" cy="1939"/>
            </a:xfrm>
            <a:prstGeom prst="ellipse">
              <a:avLst/>
            </a:prstGeom>
            <a:solidFill>
              <a:srgbClr val="D8D8D8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cxnSp>
          <p:nvCxnSpPr>
            <p:cNvPr id="6157" name="AutoShape 12"/>
            <p:cNvCxnSpPr>
              <a:cxnSpLocks noChangeShapeType="1"/>
            </p:cNvCxnSpPr>
            <p:nvPr/>
          </p:nvCxnSpPr>
          <p:spPr bwMode="auto">
            <a:xfrm flipV="1">
              <a:off x="2396" y="6642"/>
              <a:ext cx="1788" cy="4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8" name="AutoShape 13"/>
            <p:cNvCxnSpPr>
              <a:cxnSpLocks noChangeShapeType="1"/>
            </p:cNvCxnSpPr>
            <p:nvPr/>
          </p:nvCxnSpPr>
          <p:spPr bwMode="auto">
            <a:xfrm flipV="1">
              <a:off x="4676" y="6642"/>
              <a:ext cx="559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59" name="Oval 14"/>
            <p:cNvSpPr>
              <a:spLocks noChangeArrowheads="1"/>
            </p:cNvSpPr>
            <p:nvPr/>
          </p:nvSpPr>
          <p:spPr bwMode="auto">
            <a:xfrm>
              <a:off x="11684" y="6431"/>
              <a:ext cx="1572" cy="1243"/>
            </a:xfrm>
            <a:prstGeom prst="ellipse">
              <a:avLst/>
            </a:prstGeom>
            <a:solidFill>
              <a:srgbClr val="D8D8D8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cxnSp>
          <p:nvCxnSpPr>
            <p:cNvPr id="6160" name="AutoShape 15"/>
            <p:cNvCxnSpPr>
              <a:cxnSpLocks noChangeShapeType="1"/>
            </p:cNvCxnSpPr>
            <p:nvPr/>
          </p:nvCxnSpPr>
          <p:spPr bwMode="auto">
            <a:xfrm>
              <a:off x="10664" y="6642"/>
              <a:ext cx="1128" cy="3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1" name="AutoShape 16"/>
            <p:cNvCxnSpPr>
              <a:cxnSpLocks noChangeShapeType="1"/>
            </p:cNvCxnSpPr>
            <p:nvPr/>
          </p:nvCxnSpPr>
          <p:spPr bwMode="auto">
            <a:xfrm>
              <a:off x="2276" y="7326"/>
              <a:ext cx="1440" cy="6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2" name="AutoShape 17"/>
            <p:cNvCxnSpPr>
              <a:cxnSpLocks noChangeShapeType="1"/>
            </p:cNvCxnSpPr>
            <p:nvPr/>
          </p:nvCxnSpPr>
          <p:spPr bwMode="auto">
            <a:xfrm>
              <a:off x="4436" y="5718"/>
              <a:ext cx="572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63" name="Oval 18"/>
            <p:cNvSpPr>
              <a:spLocks noChangeArrowheads="1"/>
            </p:cNvSpPr>
            <p:nvPr/>
          </p:nvSpPr>
          <p:spPr bwMode="auto">
            <a:xfrm>
              <a:off x="1604" y="6639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altLang="ru-RU" sz="2400" b="1">
                  <a:latin typeface="Cambria Math" panose="02040503050406030204" pitchFamily="18" charset="0"/>
                </a:rPr>
                <a:t>⊢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64" name="Oval 19"/>
            <p:cNvSpPr>
              <a:spLocks noChangeArrowheads="1"/>
            </p:cNvSpPr>
            <p:nvPr/>
          </p:nvSpPr>
          <p:spPr bwMode="auto">
            <a:xfrm>
              <a:off x="4004" y="6295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S3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65" name="Oval 20"/>
            <p:cNvSpPr>
              <a:spLocks noChangeArrowheads="1"/>
            </p:cNvSpPr>
            <p:nvPr/>
          </p:nvSpPr>
          <p:spPr bwMode="auto">
            <a:xfrm>
              <a:off x="6128" y="6295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S6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66" name="Oval 21"/>
            <p:cNvSpPr>
              <a:spLocks noChangeArrowheads="1"/>
            </p:cNvSpPr>
            <p:nvPr/>
          </p:nvSpPr>
          <p:spPr bwMode="auto">
            <a:xfrm>
              <a:off x="9212" y="6295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S10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67" name="Oval 22"/>
            <p:cNvSpPr>
              <a:spLocks noChangeArrowheads="1"/>
            </p:cNvSpPr>
            <p:nvPr/>
          </p:nvSpPr>
          <p:spPr bwMode="auto">
            <a:xfrm>
              <a:off x="5024" y="5406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S4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68" name="Oval 23"/>
            <p:cNvSpPr>
              <a:spLocks noChangeArrowheads="1"/>
            </p:cNvSpPr>
            <p:nvPr/>
          </p:nvSpPr>
          <p:spPr bwMode="auto">
            <a:xfrm>
              <a:off x="6656" y="5406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S7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cxnSp>
          <p:nvCxnSpPr>
            <p:cNvPr id="6169" name="AutoShape 24"/>
            <p:cNvCxnSpPr>
              <a:cxnSpLocks noChangeShapeType="1"/>
            </p:cNvCxnSpPr>
            <p:nvPr/>
          </p:nvCxnSpPr>
          <p:spPr bwMode="auto">
            <a:xfrm flipV="1">
              <a:off x="2396" y="5887"/>
              <a:ext cx="1536" cy="99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0" name="AutoShape 25"/>
            <p:cNvCxnSpPr>
              <a:cxnSpLocks noChangeShapeType="1"/>
            </p:cNvCxnSpPr>
            <p:nvPr/>
          </p:nvCxnSpPr>
          <p:spPr bwMode="auto">
            <a:xfrm>
              <a:off x="10820" y="6018"/>
              <a:ext cx="1128" cy="7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1" name="AutoShape 26"/>
            <p:cNvCxnSpPr>
              <a:cxnSpLocks noChangeShapeType="1"/>
            </p:cNvCxnSpPr>
            <p:nvPr/>
          </p:nvCxnSpPr>
          <p:spPr bwMode="auto">
            <a:xfrm flipV="1">
              <a:off x="10664" y="7266"/>
              <a:ext cx="1224" cy="8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72" name="AutoShape 27"/>
            <p:cNvSpPr>
              <a:spLocks noChangeArrowheads="1"/>
            </p:cNvSpPr>
            <p:nvPr/>
          </p:nvSpPr>
          <p:spPr bwMode="auto">
            <a:xfrm>
              <a:off x="2336" y="6175"/>
              <a:ext cx="612" cy="54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E1</a:t>
              </a:r>
              <a:endParaRPr lang="ru-RU" altLang="ru-RU" sz="1600">
                <a:latin typeface="Arial" panose="020B0604020202020204" pitchFamily="34" charset="0"/>
              </a:endParaRPr>
            </a:p>
          </p:txBody>
        </p:sp>
        <p:sp>
          <p:nvSpPr>
            <p:cNvPr id="6173" name="AutoShape 28"/>
            <p:cNvSpPr>
              <a:spLocks noChangeArrowheads="1"/>
            </p:cNvSpPr>
            <p:nvPr/>
          </p:nvSpPr>
          <p:spPr bwMode="auto">
            <a:xfrm>
              <a:off x="2660" y="6882"/>
              <a:ext cx="612" cy="54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E2</a:t>
              </a:r>
              <a:endParaRPr lang="ru-RU" altLang="ru-RU" sz="1600">
                <a:latin typeface="Arial" panose="020B0604020202020204" pitchFamily="34" charset="0"/>
              </a:endParaRPr>
            </a:p>
          </p:txBody>
        </p:sp>
        <p:sp>
          <p:nvSpPr>
            <p:cNvPr id="6174" name="AutoShape 29"/>
            <p:cNvSpPr>
              <a:spLocks noChangeArrowheads="1"/>
            </p:cNvSpPr>
            <p:nvPr/>
          </p:nvSpPr>
          <p:spPr bwMode="auto">
            <a:xfrm>
              <a:off x="2456" y="7626"/>
              <a:ext cx="612" cy="54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E3</a:t>
              </a:r>
              <a:endParaRPr lang="ru-RU" altLang="ru-RU" sz="1600">
                <a:latin typeface="Arial" panose="020B0604020202020204" pitchFamily="34" charset="0"/>
              </a:endParaRPr>
            </a:p>
          </p:txBody>
        </p:sp>
        <p:sp>
          <p:nvSpPr>
            <p:cNvPr id="6175" name="AutoShape 30"/>
            <p:cNvSpPr>
              <a:spLocks noChangeArrowheads="1"/>
            </p:cNvSpPr>
            <p:nvPr/>
          </p:nvSpPr>
          <p:spPr bwMode="auto">
            <a:xfrm>
              <a:off x="11204" y="5887"/>
              <a:ext cx="612" cy="54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E1</a:t>
              </a:r>
              <a:endParaRPr lang="ru-RU" altLang="ru-RU" sz="1600">
                <a:latin typeface="Arial" panose="020B0604020202020204" pitchFamily="34" charset="0"/>
              </a:endParaRPr>
            </a:p>
          </p:txBody>
        </p:sp>
        <p:sp>
          <p:nvSpPr>
            <p:cNvPr id="6176" name="AutoShape 31"/>
            <p:cNvSpPr>
              <a:spLocks noChangeArrowheads="1"/>
            </p:cNvSpPr>
            <p:nvPr/>
          </p:nvSpPr>
          <p:spPr bwMode="auto">
            <a:xfrm>
              <a:off x="10988" y="6833"/>
              <a:ext cx="612" cy="54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E2</a:t>
              </a:r>
              <a:endParaRPr lang="ru-RU" altLang="ru-RU" sz="1600">
                <a:latin typeface="Arial" panose="020B0604020202020204" pitchFamily="34" charset="0"/>
              </a:endParaRPr>
            </a:p>
          </p:txBody>
        </p:sp>
        <p:sp>
          <p:nvSpPr>
            <p:cNvPr id="6177" name="AutoShape 32"/>
            <p:cNvSpPr>
              <a:spLocks noChangeArrowheads="1"/>
            </p:cNvSpPr>
            <p:nvPr/>
          </p:nvSpPr>
          <p:spPr bwMode="auto">
            <a:xfrm>
              <a:off x="11180" y="7626"/>
              <a:ext cx="612" cy="54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E3</a:t>
              </a:r>
              <a:endParaRPr lang="ru-RU" altLang="ru-RU" sz="1600">
                <a:latin typeface="Arial" panose="020B0604020202020204" pitchFamily="34" charset="0"/>
              </a:endParaRPr>
            </a:p>
          </p:txBody>
        </p:sp>
        <p:cxnSp>
          <p:nvCxnSpPr>
            <p:cNvPr id="6178" name="AutoShape 33"/>
            <p:cNvCxnSpPr>
              <a:cxnSpLocks noChangeShapeType="1"/>
            </p:cNvCxnSpPr>
            <p:nvPr/>
          </p:nvCxnSpPr>
          <p:spPr bwMode="auto">
            <a:xfrm flipV="1">
              <a:off x="13040" y="6383"/>
              <a:ext cx="1536" cy="5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9" name="AutoShape 34"/>
            <p:cNvCxnSpPr>
              <a:cxnSpLocks noChangeShapeType="1"/>
            </p:cNvCxnSpPr>
            <p:nvPr/>
          </p:nvCxnSpPr>
          <p:spPr bwMode="auto">
            <a:xfrm flipV="1">
              <a:off x="13040" y="7014"/>
              <a:ext cx="1596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0" name="AutoShape 35"/>
            <p:cNvCxnSpPr>
              <a:cxnSpLocks noChangeShapeType="1"/>
            </p:cNvCxnSpPr>
            <p:nvPr/>
          </p:nvCxnSpPr>
          <p:spPr bwMode="auto">
            <a:xfrm>
              <a:off x="13040" y="7266"/>
              <a:ext cx="1536" cy="7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81" name="AutoShape 36"/>
            <p:cNvSpPr>
              <a:spLocks noChangeArrowheads="1"/>
            </p:cNvSpPr>
            <p:nvPr/>
          </p:nvSpPr>
          <p:spPr bwMode="auto">
            <a:xfrm>
              <a:off x="13460" y="6103"/>
              <a:ext cx="612" cy="54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E1</a:t>
              </a:r>
              <a:endParaRPr lang="ru-RU" altLang="ru-RU" sz="1600">
                <a:latin typeface="Arial" panose="020B0604020202020204" pitchFamily="34" charset="0"/>
              </a:endParaRPr>
            </a:p>
          </p:txBody>
        </p:sp>
        <p:sp>
          <p:nvSpPr>
            <p:cNvPr id="6182" name="AutoShape 37"/>
            <p:cNvSpPr>
              <a:spLocks noChangeArrowheads="1"/>
            </p:cNvSpPr>
            <p:nvPr/>
          </p:nvSpPr>
          <p:spPr bwMode="auto">
            <a:xfrm>
              <a:off x="13640" y="6941"/>
              <a:ext cx="612" cy="54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E2</a:t>
              </a:r>
              <a:endParaRPr lang="ru-RU" altLang="ru-RU" sz="1600">
                <a:latin typeface="Arial" panose="020B0604020202020204" pitchFamily="34" charset="0"/>
              </a:endParaRPr>
            </a:p>
          </p:txBody>
        </p:sp>
        <p:sp>
          <p:nvSpPr>
            <p:cNvPr id="6183" name="AutoShape 38"/>
            <p:cNvSpPr>
              <a:spLocks noChangeArrowheads="1"/>
            </p:cNvSpPr>
            <p:nvPr/>
          </p:nvSpPr>
          <p:spPr bwMode="auto">
            <a:xfrm>
              <a:off x="13316" y="7626"/>
              <a:ext cx="612" cy="54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E3</a:t>
              </a:r>
              <a:endParaRPr lang="ru-RU" altLang="ru-RU" sz="1600">
                <a:latin typeface="Arial" panose="020B0604020202020204" pitchFamily="34" charset="0"/>
              </a:endParaRPr>
            </a:p>
          </p:txBody>
        </p:sp>
        <p:sp>
          <p:nvSpPr>
            <p:cNvPr id="6184" name="Text Box 39"/>
            <p:cNvSpPr txBox="1">
              <a:spLocks noChangeArrowheads="1"/>
            </p:cNvSpPr>
            <p:nvPr/>
          </p:nvSpPr>
          <p:spPr bwMode="auto">
            <a:xfrm>
              <a:off x="14492" y="6091"/>
              <a:ext cx="624" cy="4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US" altLang="ru-RU" sz="1400" b="1"/>
                <a:t>…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85" name="Text Box 40"/>
            <p:cNvSpPr txBox="1">
              <a:spLocks noChangeArrowheads="1"/>
            </p:cNvSpPr>
            <p:nvPr/>
          </p:nvSpPr>
          <p:spPr bwMode="auto">
            <a:xfrm>
              <a:off x="14324" y="7734"/>
              <a:ext cx="624" cy="4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US" altLang="ru-RU" sz="1400" b="1"/>
                <a:t>…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86" name="Oval 41"/>
            <p:cNvSpPr>
              <a:spLocks noChangeArrowheads="1"/>
            </p:cNvSpPr>
            <p:nvPr/>
          </p:nvSpPr>
          <p:spPr bwMode="auto">
            <a:xfrm>
              <a:off x="3716" y="5406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S2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87" name="Oval 42"/>
            <p:cNvSpPr>
              <a:spLocks noChangeArrowheads="1"/>
            </p:cNvSpPr>
            <p:nvPr/>
          </p:nvSpPr>
          <p:spPr bwMode="auto">
            <a:xfrm>
              <a:off x="7844" y="5406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S8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88" name="Oval 43"/>
            <p:cNvSpPr>
              <a:spLocks noChangeArrowheads="1"/>
            </p:cNvSpPr>
            <p:nvPr/>
          </p:nvSpPr>
          <p:spPr bwMode="auto">
            <a:xfrm>
              <a:off x="7844" y="6295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S8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89" name="Oval 44"/>
            <p:cNvSpPr>
              <a:spLocks noChangeArrowheads="1"/>
            </p:cNvSpPr>
            <p:nvPr/>
          </p:nvSpPr>
          <p:spPr bwMode="auto">
            <a:xfrm>
              <a:off x="5024" y="6295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S4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90" name="Oval 45"/>
            <p:cNvSpPr>
              <a:spLocks noChangeArrowheads="1"/>
            </p:cNvSpPr>
            <p:nvPr/>
          </p:nvSpPr>
          <p:spPr bwMode="auto">
            <a:xfrm>
              <a:off x="12380" y="6642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altLang="ru-RU" sz="2400" b="1">
                  <a:latin typeface="Cambria Math" panose="02040503050406030204" pitchFamily="18" charset="0"/>
                </a:rPr>
                <a:t>⊢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91" name="Oval 46"/>
            <p:cNvSpPr>
              <a:spLocks noChangeArrowheads="1"/>
            </p:cNvSpPr>
            <p:nvPr/>
          </p:nvSpPr>
          <p:spPr bwMode="auto">
            <a:xfrm>
              <a:off x="11756" y="6642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altLang="ru-RU" sz="2400" b="1">
                  <a:latin typeface="Cambria Math" panose="02040503050406030204" pitchFamily="18" charset="0"/>
                </a:rPr>
                <a:t>⊣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92" name="Oval 47"/>
            <p:cNvSpPr>
              <a:spLocks noChangeArrowheads="1"/>
            </p:cNvSpPr>
            <p:nvPr/>
          </p:nvSpPr>
          <p:spPr bwMode="auto">
            <a:xfrm>
              <a:off x="10136" y="6294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S12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93" name="Oval 48"/>
            <p:cNvSpPr>
              <a:spLocks noChangeArrowheads="1"/>
            </p:cNvSpPr>
            <p:nvPr/>
          </p:nvSpPr>
          <p:spPr bwMode="auto">
            <a:xfrm>
              <a:off x="10136" y="5406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S12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94" name="Text Box 49"/>
            <p:cNvSpPr txBox="1">
              <a:spLocks noChangeArrowheads="1"/>
            </p:cNvSpPr>
            <p:nvPr/>
          </p:nvSpPr>
          <p:spPr bwMode="auto">
            <a:xfrm>
              <a:off x="14492" y="6739"/>
              <a:ext cx="624" cy="4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US" altLang="ru-RU" sz="1400" b="1"/>
                <a:t>…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95" name="AutoShape 50"/>
            <p:cNvSpPr>
              <a:spLocks/>
            </p:cNvSpPr>
            <p:nvPr/>
          </p:nvSpPr>
          <p:spPr bwMode="auto">
            <a:xfrm rot="5400000">
              <a:off x="5848" y="6694"/>
              <a:ext cx="152" cy="3840"/>
            </a:xfrm>
            <a:prstGeom prst="rightBrace">
              <a:avLst>
                <a:gd name="adj1" fmla="val 210526"/>
                <a:gd name="adj2" fmla="val 50000"/>
              </a:avLst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6196" name="Oval 51"/>
            <p:cNvSpPr>
              <a:spLocks noChangeArrowheads="1"/>
            </p:cNvSpPr>
            <p:nvPr/>
          </p:nvSpPr>
          <p:spPr bwMode="auto">
            <a:xfrm>
              <a:off x="6128" y="7746"/>
              <a:ext cx="792" cy="792"/>
            </a:xfrm>
            <a:prstGeom prst="ellipse">
              <a:avLst/>
            </a:prstGeom>
            <a:solidFill>
              <a:srgbClr val="DBE5F1"/>
            </a:solidFill>
            <a:ln w="9525">
              <a:solidFill>
                <a:srgbClr val="002060"/>
              </a:solidFill>
              <a:prstDash val="dash"/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96000"/>
                </a:lnSpc>
                <a:spcAft>
                  <a:spcPts val="1000"/>
                </a:spcAft>
              </a:pPr>
              <a:r>
                <a:rPr lang="en-US" altLang="ru-RU" sz="1400" b="1">
                  <a:latin typeface="Cambria Math" panose="02040503050406030204" pitchFamily="18" charset="0"/>
                </a:rPr>
                <a:t>S5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97" name="Oval 52"/>
            <p:cNvSpPr>
              <a:spLocks noChangeArrowheads="1"/>
            </p:cNvSpPr>
            <p:nvPr/>
          </p:nvSpPr>
          <p:spPr bwMode="auto">
            <a:xfrm>
              <a:off x="4436" y="7746"/>
              <a:ext cx="792" cy="792"/>
            </a:xfrm>
            <a:prstGeom prst="ellipse">
              <a:avLst/>
            </a:prstGeom>
            <a:solidFill>
              <a:srgbClr val="DBE5F1"/>
            </a:solidFill>
            <a:ln w="9525">
              <a:solidFill>
                <a:srgbClr val="002060"/>
              </a:solidFill>
              <a:prstDash val="dash"/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96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en-US" altLang="ru-RU" sz="1400" b="1">
                  <a:latin typeface="Cambria Math" panose="02040503050406030204" pitchFamily="18" charset="0"/>
                </a:rPr>
                <a:t>S5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98" name="Oval 54"/>
            <p:cNvSpPr>
              <a:spLocks noChangeArrowheads="1"/>
            </p:cNvSpPr>
            <p:nvPr/>
          </p:nvSpPr>
          <p:spPr bwMode="auto">
            <a:xfrm>
              <a:off x="7844" y="7746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S8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199" name="Oval 55"/>
            <p:cNvSpPr>
              <a:spLocks noChangeArrowheads="1"/>
            </p:cNvSpPr>
            <p:nvPr/>
          </p:nvSpPr>
          <p:spPr bwMode="auto">
            <a:xfrm>
              <a:off x="3392" y="7746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S1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200" name="Oval 56"/>
            <p:cNvSpPr>
              <a:spLocks noChangeArrowheads="1"/>
            </p:cNvSpPr>
            <p:nvPr/>
          </p:nvSpPr>
          <p:spPr bwMode="auto">
            <a:xfrm>
              <a:off x="8840" y="7746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S9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201" name="Oval 57"/>
            <p:cNvSpPr>
              <a:spLocks noChangeArrowheads="1"/>
            </p:cNvSpPr>
            <p:nvPr/>
          </p:nvSpPr>
          <p:spPr bwMode="auto">
            <a:xfrm>
              <a:off x="9872" y="7746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S11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6202" name="Oval 58"/>
            <p:cNvSpPr>
              <a:spLocks noChangeArrowheads="1"/>
            </p:cNvSpPr>
            <p:nvPr/>
          </p:nvSpPr>
          <p:spPr bwMode="auto">
            <a:xfrm>
              <a:off x="5516" y="7746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S5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7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Отношение временного частичного порядка на множестве событий и глобальное время</a:t>
            </a:r>
          </a:p>
        </p:txBody>
      </p:sp>
      <p:cxnSp>
        <p:nvCxnSpPr>
          <p:cNvPr id="7171" name="AutoShape 3"/>
          <p:cNvCxnSpPr>
            <a:cxnSpLocks noChangeShapeType="1"/>
          </p:cNvCxnSpPr>
          <p:nvPr/>
        </p:nvCxnSpPr>
        <p:spPr bwMode="auto">
          <a:xfrm>
            <a:off x="5586413" y="6183313"/>
            <a:ext cx="5270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2" name="AutoShape 4"/>
          <p:cNvCxnSpPr>
            <a:cxnSpLocks noChangeShapeType="1"/>
          </p:cNvCxnSpPr>
          <p:nvPr/>
        </p:nvCxnSpPr>
        <p:spPr bwMode="auto">
          <a:xfrm>
            <a:off x="5880101" y="5649913"/>
            <a:ext cx="657225" cy="0"/>
          </a:xfrm>
          <a:prstGeom prst="straightConnector1">
            <a:avLst/>
          </a:prstGeom>
          <a:noFill/>
          <a:ln w="9525">
            <a:solidFill>
              <a:srgbClr val="6600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AutoShape 5"/>
          <p:cNvCxnSpPr>
            <a:cxnSpLocks noChangeShapeType="1"/>
          </p:cNvCxnSpPr>
          <p:nvPr/>
        </p:nvCxnSpPr>
        <p:spPr bwMode="auto">
          <a:xfrm flipV="1">
            <a:off x="5211764" y="4894264"/>
            <a:ext cx="446087" cy="388937"/>
          </a:xfrm>
          <a:prstGeom prst="straightConnector1">
            <a:avLst/>
          </a:prstGeom>
          <a:noFill/>
          <a:ln w="38100">
            <a:solidFill>
              <a:srgbClr val="B2A1C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4" name="AutoShape 6"/>
          <p:cNvCxnSpPr>
            <a:cxnSpLocks noChangeShapeType="1"/>
          </p:cNvCxnSpPr>
          <p:nvPr/>
        </p:nvCxnSpPr>
        <p:spPr bwMode="auto">
          <a:xfrm flipV="1">
            <a:off x="5624514" y="4894264"/>
            <a:ext cx="446087" cy="388937"/>
          </a:xfrm>
          <a:prstGeom prst="straightConnector1">
            <a:avLst/>
          </a:prstGeom>
          <a:noFill/>
          <a:ln w="38100">
            <a:solidFill>
              <a:srgbClr val="D9959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5" name="AutoShape 7"/>
          <p:cNvCxnSpPr>
            <a:cxnSpLocks noChangeShapeType="1"/>
          </p:cNvCxnSpPr>
          <p:nvPr/>
        </p:nvCxnSpPr>
        <p:spPr bwMode="auto">
          <a:xfrm flipV="1">
            <a:off x="6040439" y="4894264"/>
            <a:ext cx="446087" cy="388937"/>
          </a:xfrm>
          <a:prstGeom prst="straightConnector1">
            <a:avLst/>
          </a:prstGeom>
          <a:noFill/>
          <a:ln w="38100">
            <a:solidFill>
              <a:srgbClr val="76923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5675314" y="6040438"/>
            <a:ext cx="319087" cy="317500"/>
          </a:xfrm>
          <a:prstGeom prst="ellipse">
            <a:avLst/>
          </a:prstGeom>
          <a:solidFill>
            <a:srgbClr val="FFCC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ts val="500"/>
              </a:spcBef>
              <a:spcAft>
                <a:spcPts val="1000"/>
              </a:spcAft>
            </a:pPr>
            <a:r>
              <a:rPr lang="ru-RU" altLang="ru-RU" sz="1400" b="1">
                <a:solidFill>
                  <a:srgbClr val="FF0000"/>
                </a:solidFill>
                <a:latin typeface="MS PGothic" panose="020B0600070205080204" pitchFamily="34" charset="-128"/>
              </a:rPr>
              <a:t>≺</a:t>
            </a:r>
            <a:r>
              <a:rPr lang="en-US" altLang="ru-RU" sz="1400" b="1" baseline="-25000">
                <a:solidFill>
                  <a:srgbClr val="FF0000"/>
                </a:solidFill>
              </a:rPr>
              <a:t>d</a:t>
            </a:r>
            <a:endParaRPr lang="ru-RU" altLang="ru-RU">
              <a:latin typeface="Arial" panose="020B0604020202020204" pitchFamily="34" charset="0"/>
            </a:endParaRPr>
          </a:p>
        </p:txBody>
      </p:sp>
      <p:cxnSp>
        <p:nvCxnSpPr>
          <p:cNvPr id="7177" name="AutoShape 9"/>
          <p:cNvCxnSpPr>
            <a:cxnSpLocks noChangeShapeType="1"/>
          </p:cNvCxnSpPr>
          <p:nvPr/>
        </p:nvCxnSpPr>
        <p:spPr bwMode="auto">
          <a:xfrm flipV="1">
            <a:off x="5153026" y="5643563"/>
            <a:ext cx="657225" cy="6350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1809750" y="4560888"/>
            <a:ext cx="1600200" cy="417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ru-RU" altLang="ru-RU" b="1"/>
              <a:t>Протоколы: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7179" name="AutoShape 12"/>
          <p:cNvSpPr>
            <a:spLocks noChangeArrowheads="1"/>
          </p:cNvSpPr>
          <p:nvPr/>
        </p:nvSpPr>
        <p:spPr bwMode="auto">
          <a:xfrm>
            <a:off x="1952625" y="4929189"/>
            <a:ext cx="3143250" cy="4032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B2A1C7"/>
            </a:solidFill>
            <a:round/>
            <a:headEnd/>
            <a:tailEnd/>
          </a:ln>
        </p:spPr>
        <p:txBody>
          <a:bodyPr lIns="0" tIns="0" rIns="0" bIns="0" anchor="ctr"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8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>
              <a:spcAft>
                <a:spcPts val="1000"/>
              </a:spcAft>
            </a:pPr>
            <a:r>
              <a:rPr lang="en-US" altLang="ru-RU" sz="1600" b="1">
                <a:latin typeface="Cambria" panose="02040503050406030204" pitchFamily="18" charset="0"/>
              </a:rPr>
              <a:t>E1</a:t>
            </a:r>
            <a:r>
              <a:rPr lang="en-US" altLang="ru-RU" sz="1600" b="1">
                <a:latin typeface="Lucida Sans Unicode" panose="020B0602030504020204" pitchFamily="34" charset="0"/>
              </a:rPr>
              <a:t>⇨⊢</a:t>
            </a:r>
            <a:r>
              <a:rPr lang="en-US" altLang="ru-RU" sz="2000" b="1">
                <a:latin typeface="Cambria" panose="02040503050406030204" pitchFamily="18" charset="0"/>
              </a:rPr>
              <a:t>, </a:t>
            </a:r>
            <a:r>
              <a:rPr lang="en-US" altLang="ru-RU" sz="1600" b="1">
                <a:latin typeface="Cambria" panose="02040503050406030204" pitchFamily="18" charset="0"/>
              </a:rPr>
              <a:t>S2, </a:t>
            </a:r>
            <a:r>
              <a:rPr lang="en-US" altLang="ru-RU" sz="1600" b="1">
                <a:solidFill>
                  <a:srgbClr val="FF0000"/>
                </a:solidFill>
                <a:latin typeface="Cambria" panose="02040503050406030204" pitchFamily="18" charset="0"/>
              </a:rPr>
              <a:t>S4</a:t>
            </a:r>
            <a:r>
              <a:rPr lang="en-US" altLang="ru-RU" sz="1600" b="1">
                <a:latin typeface="Cambria" panose="02040503050406030204" pitchFamily="18" charset="0"/>
              </a:rPr>
              <a:t>, S7, </a:t>
            </a:r>
            <a:r>
              <a:rPr lang="en-US" altLang="ru-RU" sz="1600" b="1">
                <a:solidFill>
                  <a:srgbClr val="6600CC"/>
                </a:solidFill>
                <a:latin typeface="Cambria" panose="02040503050406030204" pitchFamily="18" charset="0"/>
              </a:rPr>
              <a:t>S8</a:t>
            </a:r>
            <a:r>
              <a:rPr lang="en-US" altLang="ru-RU" sz="1600" b="1">
                <a:latin typeface="Cambria" panose="02040503050406030204" pitchFamily="18" charset="0"/>
              </a:rPr>
              <a:t>, S12, </a:t>
            </a:r>
            <a:r>
              <a:rPr lang="en-US" altLang="ru-RU" sz="1600" b="1">
                <a:latin typeface="Lucida Sans Unicode" panose="020B0602030504020204" pitchFamily="34" charset="0"/>
              </a:rPr>
              <a:t>⊣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7180" name="AutoShape 13"/>
          <p:cNvSpPr>
            <a:spLocks noChangeArrowheads="1"/>
          </p:cNvSpPr>
          <p:nvPr/>
        </p:nvSpPr>
        <p:spPr bwMode="auto">
          <a:xfrm>
            <a:off x="1952625" y="5467351"/>
            <a:ext cx="3143250" cy="4032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D99594"/>
            </a:solidFill>
            <a:round/>
            <a:headEnd/>
            <a:tailEnd/>
          </a:ln>
        </p:spPr>
        <p:txBody>
          <a:bodyPr lIns="0" tIns="36000" rIns="0" bIns="0" anchor="ctr"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8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>
              <a:spcAft>
                <a:spcPts val="1000"/>
              </a:spcAft>
            </a:pPr>
            <a:r>
              <a:rPr lang="en-US" altLang="ru-RU" sz="1600" b="1">
                <a:latin typeface="Cambria" panose="02040503050406030204" pitchFamily="18" charset="0"/>
              </a:rPr>
              <a:t>E2</a:t>
            </a:r>
            <a:r>
              <a:rPr lang="en-US" altLang="ru-RU" sz="1600" b="1">
                <a:latin typeface="Lucida Sans Unicode" panose="020B0602030504020204" pitchFamily="34" charset="0"/>
              </a:rPr>
              <a:t>⇨⊢</a:t>
            </a:r>
            <a:r>
              <a:rPr lang="en-US" altLang="ru-RU" sz="1600" b="1">
                <a:latin typeface="Cambria" panose="02040503050406030204" pitchFamily="18" charset="0"/>
              </a:rPr>
              <a:t>, S3, </a:t>
            </a:r>
            <a:r>
              <a:rPr lang="en-US" altLang="ru-RU" sz="1600" b="1">
                <a:solidFill>
                  <a:srgbClr val="FF0000"/>
                </a:solidFill>
                <a:latin typeface="Cambria" panose="02040503050406030204" pitchFamily="18" charset="0"/>
              </a:rPr>
              <a:t>S4</a:t>
            </a:r>
            <a:r>
              <a:rPr lang="en-US" altLang="ru-RU" sz="1600" b="1">
                <a:latin typeface="Cambria" panose="02040503050406030204" pitchFamily="18" charset="0"/>
              </a:rPr>
              <a:t>, S6, </a:t>
            </a:r>
            <a:r>
              <a:rPr lang="en-US" altLang="ru-RU" sz="1600" b="1">
                <a:solidFill>
                  <a:srgbClr val="6600CC"/>
                </a:solidFill>
                <a:latin typeface="Cambria" panose="02040503050406030204" pitchFamily="18" charset="0"/>
              </a:rPr>
              <a:t>S8</a:t>
            </a:r>
            <a:r>
              <a:rPr lang="en-US" altLang="ru-RU" sz="1600" b="1">
                <a:latin typeface="Cambria" panose="02040503050406030204" pitchFamily="18" charset="0"/>
              </a:rPr>
              <a:t>, S10, </a:t>
            </a:r>
            <a:r>
              <a:rPr lang="en-US" altLang="ru-RU" sz="1600" b="1">
                <a:latin typeface="Lucida Sans Unicode" panose="020B0602030504020204" pitchFamily="34" charset="0"/>
              </a:rPr>
              <a:t>⊣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7181" name="AutoShape 14"/>
          <p:cNvSpPr>
            <a:spLocks noChangeArrowheads="1"/>
          </p:cNvSpPr>
          <p:nvPr/>
        </p:nvSpPr>
        <p:spPr bwMode="auto">
          <a:xfrm>
            <a:off x="1952625" y="6003925"/>
            <a:ext cx="3143250" cy="342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76923C"/>
            </a:solidFill>
            <a:round/>
            <a:headEnd/>
            <a:tailEnd/>
          </a:ln>
        </p:spPr>
        <p:txBody>
          <a:bodyPr lIns="0" tIns="0" rIns="0" bIns="0" anchor="ctr"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8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>
              <a:spcAft>
                <a:spcPts val="1000"/>
              </a:spcAft>
            </a:pPr>
            <a:r>
              <a:rPr lang="en-US" altLang="ru-RU" sz="1600" b="1">
                <a:latin typeface="Cambria" panose="02040503050406030204" pitchFamily="18" charset="0"/>
              </a:rPr>
              <a:t>E2</a:t>
            </a:r>
            <a:r>
              <a:rPr lang="en-US" altLang="ru-RU" sz="1600" b="1">
                <a:latin typeface="Lucida Sans Unicode" panose="020B0602030504020204" pitchFamily="34" charset="0"/>
              </a:rPr>
              <a:t>⇨⊢</a:t>
            </a:r>
            <a:r>
              <a:rPr lang="en-US" altLang="ru-RU" sz="1600" b="1">
                <a:latin typeface="Cambria" panose="02040503050406030204" pitchFamily="18" charset="0"/>
              </a:rPr>
              <a:t>, S1, S5, </a:t>
            </a:r>
            <a:r>
              <a:rPr lang="en-US" altLang="ru-RU" sz="1600" b="1">
                <a:solidFill>
                  <a:srgbClr val="6600CC"/>
                </a:solidFill>
                <a:latin typeface="Cambria" panose="02040503050406030204" pitchFamily="18" charset="0"/>
              </a:rPr>
              <a:t>S8</a:t>
            </a:r>
            <a:r>
              <a:rPr lang="en-US" altLang="ru-RU" sz="1600" b="1">
                <a:latin typeface="Cambria" panose="02040503050406030204" pitchFamily="18" charset="0"/>
              </a:rPr>
              <a:t>, S9, S11, S13</a:t>
            </a:r>
            <a:r>
              <a:rPr lang="en-US" altLang="ru-RU" sz="1600" b="1">
                <a:latin typeface="Lucida Sans Unicode" panose="020B0602030504020204" pitchFamily="34" charset="0"/>
              </a:rPr>
              <a:t>⊣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7182" name="Text Box 15"/>
          <p:cNvSpPr txBox="1">
            <a:spLocks noChangeArrowheads="1"/>
          </p:cNvSpPr>
          <p:nvPr/>
        </p:nvSpPr>
        <p:spPr bwMode="auto">
          <a:xfrm>
            <a:off x="5245101" y="4611688"/>
            <a:ext cx="2005013" cy="260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500"/>
              </a:spcBef>
              <a:spcAft>
                <a:spcPts val="1000"/>
              </a:spcAft>
            </a:pPr>
            <a:r>
              <a:rPr lang="ru-RU" altLang="ru-RU" b="1"/>
              <a:t>Отношение </a:t>
            </a:r>
            <a:r>
              <a:rPr lang="ru-RU" altLang="ru-RU" b="1">
                <a:solidFill>
                  <a:srgbClr val="FF0000"/>
                </a:solidFill>
                <a:latin typeface="MS PGothic" panose="020B0600070205080204" pitchFamily="34" charset="-128"/>
              </a:rPr>
              <a:t>≺</a:t>
            </a:r>
            <a:r>
              <a:rPr lang="ru-RU" altLang="ru-RU" b="1"/>
              <a:t>:</a:t>
            </a:r>
            <a:endParaRPr lang="ru-RU" altLang="ru-RU" b="1">
              <a:solidFill>
                <a:srgbClr val="FF0000"/>
              </a:solidFill>
              <a:latin typeface="MS PGothic" panose="020B0600070205080204" pitchFamily="34" charset="-128"/>
            </a:endParaRPr>
          </a:p>
        </p:txBody>
      </p:sp>
      <p:sp>
        <p:nvSpPr>
          <p:cNvPr id="7183" name="Oval 16"/>
          <p:cNvSpPr>
            <a:spLocks noChangeArrowheads="1"/>
          </p:cNvSpPr>
          <p:nvPr/>
        </p:nvSpPr>
        <p:spPr bwMode="auto">
          <a:xfrm>
            <a:off x="5273675" y="4929188"/>
            <a:ext cx="319088" cy="3175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ts val="500"/>
              </a:spcBef>
              <a:spcAft>
                <a:spcPts val="1000"/>
              </a:spcAft>
            </a:pPr>
            <a:r>
              <a:rPr lang="ru-RU" altLang="ru-RU" sz="1400" b="1">
                <a:solidFill>
                  <a:srgbClr val="FF0000"/>
                </a:solidFill>
                <a:latin typeface="MS PGothic" panose="020B0600070205080204" pitchFamily="34" charset="-128"/>
              </a:rPr>
              <a:t>≺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7184" name="Text Box 17"/>
          <p:cNvSpPr txBox="1">
            <a:spLocks noChangeArrowheads="1"/>
          </p:cNvSpPr>
          <p:nvPr/>
        </p:nvSpPr>
        <p:spPr bwMode="auto">
          <a:xfrm>
            <a:off x="6607176" y="4857751"/>
            <a:ext cx="4060825" cy="428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marL="177800" indent="-17780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ru-RU" altLang="ru-RU"/>
              <a:t>–	основное 	(</a:t>
            </a:r>
            <a:r>
              <a:rPr lang="en-US" altLang="ru-RU"/>
              <a:t>a</a:t>
            </a:r>
            <a:r>
              <a:rPr lang="ru-RU" altLang="ru-RU"/>
              <a:t>)</a:t>
            </a:r>
            <a:br>
              <a:rPr lang="ru-RU" altLang="ru-RU"/>
            </a:br>
            <a:r>
              <a:rPr lang="ru-RU" altLang="ru-RU"/>
              <a:t>(показано только для соседей) 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7185" name="Oval 18"/>
          <p:cNvSpPr>
            <a:spLocks noChangeArrowheads="1"/>
          </p:cNvSpPr>
          <p:nvPr/>
        </p:nvSpPr>
        <p:spPr bwMode="auto">
          <a:xfrm>
            <a:off x="5324475" y="5500688"/>
            <a:ext cx="319088" cy="3175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ts val="500"/>
              </a:spcBef>
              <a:spcAft>
                <a:spcPts val="1000"/>
              </a:spcAft>
            </a:pPr>
            <a:r>
              <a:rPr lang="ru-RU" altLang="ru-RU" sz="1400" b="1">
                <a:solidFill>
                  <a:srgbClr val="FF0000"/>
                </a:solidFill>
                <a:latin typeface="MS PGothic" panose="020B0600070205080204" pitchFamily="34" charset="-128"/>
              </a:rPr>
              <a:t>≺</a:t>
            </a:r>
            <a:r>
              <a:rPr lang="en-US" altLang="ru-RU" sz="1400" b="1" baseline="-25000">
                <a:solidFill>
                  <a:srgbClr val="FF0000"/>
                </a:solidFill>
              </a:rPr>
              <a:t>c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7186" name="Text Box 19"/>
          <p:cNvSpPr txBox="1">
            <a:spLocks noChangeArrowheads="1"/>
          </p:cNvSpPr>
          <p:nvPr/>
        </p:nvSpPr>
        <p:spPr bwMode="auto">
          <a:xfrm>
            <a:off x="6596064" y="5429250"/>
            <a:ext cx="4071937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77800" indent="-17780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>
              <a:spcBef>
                <a:spcPts val="500"/>
              </a:spcBef>
              <a:spcAft>
                <a:spcPts val="1000"/>
              </a:spcAft>
            </a:pPr>
            <a:r>
              <a:rPr lang="ru-RU" altLang="ru-RU"/>
              <a:t>– 	транзитивность: пересечение	(</a:t>
            </a:r>
            <a:r>
              <a:rPr lang="en-US" altLang="ru-RU"/>
              <a:t>b</a:t>
            </a:r>
            <a:r>
              <a:rPr lang="ru-RU" altLang="ru-RU">
                <a:latin typeface="Times New Roman" panose="02020603050405020304" pitchFamily="18" charset="0"/>
              </a:rPr>
              <a:t>,</a:t>
            </a:r>
            <a:r>
              <a:rPr lang="en-US" altLang="ru-RU"/>
              <a:t>c</a:t>
            </a:r>
            <a:r>
              <a:rPr lang="ru-RU" altLang="ru-RU"/>
              <a:t>) </a:t>
            </a:r>
            <a:r>
              <a:rPr lang="en-US" altLang="ru-RU"/>
              <a:t>E</a:t>
            </a:r>
            <a:r>
              <a:rPr lang="ru-RU" altLang="ru-RU"/>
              <a:t>1, </a:t>
            </a:r>
            <a:r>
              <a:rPr lang="en-US" altLang="ru-RU"/>
              <a:t>E</a:t>
            </a:r>
            <a:r>
              <a:rPr lang="ru-RU" altLang="ru-RU"/>
              <a:t>2 и </a:t>
            </a:r>
            <a:r>
              <a:rPr lang="en-US" altLang="ru-RU"/>
              <a:t>E</a:t>
            </a:r>
            <a:r>
              <a:rPr lang="ru-RU" altLang="ru-RU"/>
              <a:t>1, </a:t>
            </a:r>
            <a:r>
              <a:rPr lang="en-US" altLang="ru-RU"/>
              <a:t>E</a:t>
            </a:r>
            <a:r>
              <a:rPr lang="ru-RU" altLang="ru-RU"/>
              <a:t>2, </a:t>
            </a:r>
            <a:r>
              <a:rPr lang="en-US" altLang="ru-RU"/>
              <a:t>E</a:t>
            </a:r>
            <a:r>
              <a:rPr lang="ru-RU" altLang="ru-RU"/>
              <a:t>3</a:t>
            </a:r>
            <a:r>
              <a:rPr lang="ru-RU" altLang="ru-RU">
                <a:latin typeface="Times New Roman" panose="02020603050405020304" pitchFamily="18" charset="0"/>
              </a:rPr>
              <a:t>	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7187" name="Text Box 20"/>
          <p:cNvSpPr txBox="1">
            <a:spLocks noChangeArrowheads="1"/>
          </p:cNvSpPr>
          <p:nvPr/>
        </p:nvSpPr>
        <p:spPr bwMode="auto">
          <a:xfrm>
            <a:off x="6596064" y="5984876"/>
            <a:ext cx="3857625" cy="587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marL="177800" indent="-17780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33226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500"/>
              </a:spcBef>
              <a:spcAft>
                <a:spcPts val="1000"/>
              </a:spcAft>
            </a:pPr>
            <a:r>
              <a:rPr lang="ru-RU" altLang="ru-RU"/>
              <a:t>– 	корректно добавленное </a:t>
            </a:r>
            <a:r>
              <a:rPr lang="en-US" altLang="ru-RU">
                <a:latin typeface="Times New Roman" panose="02020603050405020304" pitchFamily="18" charset="0"/>
              </a:rPr>
              <a:t>	</a:t>
            </a:r>
            <a:r>
              <a:rPr lang="ru-RU" altLang="ru-RU"/>
              <a:t>(</a:t>
            </a:r>
            <a:r>
              <a:rPr lang="en-US" altLang="ru-RU"/>
              <a:t>d</a:t>
            </a:r>
            <a:r>
              <a:rPr lang="ru-RU" altLang="ru-RU"/>
              <a:t>) отношение 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7188" name="Oval 21"/>
          <p:cNvSpPr>
            <a:spLocks noChangeArrowheads="1"/>
          </p:cNvSpPr>
          <p:nvPr/>
        </p:nvSpPr>
        <p:spPr bwMode="auto">
          <a:xfrm>
            <a:off x="6061075" y="5500688"/>
            <a:ext cx="319088" cy="3175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ts val="500"/>
              </a:spcBef>
              <a:spcAft>
                <a:spcPts val="1000"/>
              </a:spcAft>
            </a:pPr>
            <a:r>
              <a:rPr lang="ru-RU" altLang="ru-RU" sz="1400" b="1">
                <a:solidFill>
                  <a:srgbClr val="FF0000"/>
                </a:solidFill>
                <a:latin typeface="MS PGothic" panose="020B0600070205080204" pitchFamily="34" charset="-128"/>
              </a:rPr>
              <a:t>≺</a:t>
            </a:r>
            <a:r>
              <a:rPr lang="en-US" altLang="ru-RU" sz="1400" b="1" baseline="-25000">
                <a:solidFill>
                  <a:srgbClr val="FF0000"/>
                </a:solidFill>
              </a:rPr>
              <a:t>c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7189" name="Oval 22"/>
          <p:cNvSpPr>
            <a:spLocks noChangeArrowheads="1"/>
          </p:cNvSpPr>
          <p:nvPr/>
        </p:nvSpPr>
        <p:spPr bwMode="auto">
          <a:xfrm>
            <a:off x="5667375" y="4929188"/>
            <a:ext cx="317500" cy="3175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ts val="500"/>
              </a:spcBef>
              <a:spcAft>
                <a:spcPts val="1000"/>
              </a:spcAft>
            </a:pPr>
            <a:r>
              <a:rPr lang="ru-RU" altLang="ru-RU" sz="1400" b="1">
                <a:solidFill>
                  <a:srgbClr val="FF0000"/>
                </a:solidFill>
                <a:latin typeface="MS PGothic" panose="020B0600070205080204" pitchFamily="34" charset="-128"/>
              </a:rPr>
              <a:t>≺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7190" name="Oval 23"/>
          <p:cNvSpPr>
            <a:spLocks noChangeArrowheads="1"/>
          </p:cNvSpPr>
          <p:nvPr/>
        </p:nvSpPr>
        <p:spPr bwMode="auto">
          <a:xfrm>
            <a:off x="6091239" y="4929188"/>
            <a:ext cx="319087" cy="3175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ts val="500"/>
              </a:spcBef>
              <a:spcAft>
                <a:spcPts val="1000"/>
              </a:spcAft>
            </a:pPr>
            <a:r>
              <a:rPr lang="ru-RU" altLang="ru-RU" sz="1400" b="1">
                <a:solidFill>
                  <a:srgbClr val="FF0000"/>
                </a:solidFill>
                <a:latin typeface="MS PGothic" panose="020B0600070205080204" pitchFamily="34" charset="-128"/>
              </a:rPr>
              <a:t>≺</a:t>
            </a:r>
            <a:endParaRPr lang="ru-RU" altLang="ru-RU">
              <a:latin typeface="Arial" panose="020B0604020202020204" pitchFamily="34" charset="0"/>
            </a:endParaRPr>
          </a:p>
        </p:txBody>
      </p:sp>
      <p:grpSp>
        <p:nvGrpSpPr>
          <p:cNvPr id="7191" name="Group 24"/>
          <p:cNvGrpSpPr>
            <a:grpSpLocks/>
          </p:cNvGrpSpPr>
          <p:nvPr/>
        </p:nvGrpSpPr>
        <p:grpSpPr bwMode="auto">
          <a:xfrm>
            <a:off x="1809751" y="1000125"/>
            <a:ext cx="8253413" cy="3117850"/>
            <a:chOff x="1807" y="2319"/>
            <a:chExt cx="13572" cy="5424"/>
          </a:xfrm>
        </p:grpSpPr>
        <p:sp>
          <p:nvSpPr>
            <p:cNvPr id="7193" name="Arc 25"/>
            <p:cNvSpPr>
              <a:spLocks/>
            </p:cNvSpPr>
            <p:nvPr/>
          </p:nvSpPr>
          <p:spPr bwMode="auto">
            <a:xfrm rot="2220988" flipV="1">
              <a:off x="7883" y="4443"/>
              <a:ext cx="2724" cy="2086"/>
            </a:xfrm>
            <a:custGeom>
              <a:avLst/>
              <a:gdLst>
                <a:gd name="T0" fmla="*/ 0 w 21600"/>
                <a:gd name="T1" fmla="*/ 0 h 21600"/>
                <a:gd name="T2" fmla="*/ 2724 w 21600"/>
                <a:gd name="T3" fmla="*/ 2086 h 21600"/>
                <a:gd name="T4" fmla="*/ 0 w 21600"/>
                <a:gd name="T5" fmla="*/ 208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6600CC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194" name="Arc 26"/>
            <p:cNvSpPr>
              <a:spLocks/>
            </p:cNvSpPr>
            <p:nvPr/>
          </p:nvSpPr>
          <p:spPr bwMode="auto">
            <a:xfrm flipV="1">
              <a:off x="7369" y="5583"/>
              <a:ext cx="3849" cy="1859"/>
            </a:xfrm>
            <a:custGeom>
              <a:avLst/>
              <a:gdLst>
                <a:gd name="T0" fmla="*/ 0 w 21600"/>
                <a:gd name="T1" fmla="*/ 0 h 21600"/>
                <a:gd name="T2" fmla="*/ 3849 w 21600"/>
                <a:gd name="T3" fmla="*/ 1859 h 21600"/>
                <a:gd name="T4" fmla="*/ 0 w 21600"/>
                <a:gd name="T5" fmla="*/ 1859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66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195" name="Arc 27"/>
            <p:cNvSpPr>
              <a:spLocks/>
            </p:cNvSpPr>
            <p:nvPr/>
          </p:nvSpPr>
          <p:spPr bwMode="auto">
            <a:xfrm rot="10403965" flipV="1">
              <a:off x="7579" y="3753"/>
              <a:ext cx="4769" cy="1301"/>
            </a:xfrm>
            <a:custGeom>
              <a:avLst/>
              <a:gdLst>
                <a:gd name="T0" fmla="*/ 0 w 21600"/>
                <a:gd name="T1" fmla="*/ 0 h 21600"/>
                <a:gd name="T2" fmla="*/ 4769 w 21600"/>
                <a:gd name="T3" fmla="*/ 1301 h 21600"/>
                <a:gd name="T4" fmla="*/ 0 w 21600"/>
                <a:gd name="T5" fmla="*/ 130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66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196" name="Arc 28"/>
            <p:cNvSpPr>
              <a:spLocks/>
            </p:cNvSpPr>
            <p:nvPr/>
          </p:nvSpPr>
          <p:spPr bwMode="auto">
            <a:xfrm>
              <a:off x="8707" y="3501"/>
              <a:ext cx="2517" cy="3451"/>
            </a:xfrm>
            <a:custGeom>
              <a:avLst/>
              <a:gdLst>
                <a:gd name="T0" fmla="*/ 0 w 19610"/>
                <a:gd name="T1" fmla="*/ 0 h 21600"/>
                <a:gd name="T2" fmla="*/ 2517 w 19610"/>
                <a:gd name="T3" fmla="*/ 2004 h 21600"/>
                <a:gd name="T4" fmla="*/ 0 w 19610"/>
                <a:gd name="T5" fmla="*/ 3451 h 21600"/>
                <a:gd name="T6" fmla="*/ 0 60000 65536"/>
                <a:gd name="T7" fmla="*/ 0 60000 65536"/>
                <a:gd name="T8" fmla="*/ 0 60000 65536"/>
                <a:gd name="T9" fmla="*/ 0 w 19610"/>
                <a:gd name="T10" fmla="*/ 0 h 21600"/>
                <a:gd name="T11" fmla="*/ 19610 w 1961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10" h="21600" fill="none" extrusionOk="0">
                  <a:moveTo>
                    <a:pt x="-1" y="0"/>
                  </a:moveTo>
                  <a:cubicBezTo>
                    <a:pt x="8423" y="0"/>
                    <a:pt x="16078" y="4897"/>
                    <a:pt x="19610" y="12544"/>
                  </a:cubicBezTo>
                </a:path>
                <a:path w="19610" h="21600" stroke="0" extrusionOk="0">
                  <a:moveTo>
                    <a:pt x="-1" y="0"/>
                  </a:moveTo>
                  <a:cubicBezTo>
                    <a:pt x="8423" y="0"/>
                    <a:pt x="16078" y="4897"/>
                    <a:pt x="19610" y="1254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66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197" name="Arc 29"/>
            <p:cNvSpPr>
              <a:spLocks/>
            </p:cNvSpPr>
            <p:nvPr/>
          </p:nvSpPr>
          <p:spPr bwMode="auto">
            <a:xfrm flipH="1" flipV="1">
              <a:off x="6427" y="2530"/>
              <a:ext cx="5910" cy="4708"/>
            </a:xfrm>
            <a:custGeom>
              <a:avLst/>
              <a:gdLst>
                <a:gd name="T0" fmla="*/ 5300 w 35367"/>
                <a:gd name="T1" fmla="*/ 0 h 33613"/>
                <a:gd name="T2" fmla="*/ 0 w 35367"/>
                <a:gd name="T3" fmla="*/ 4014 h 33613"/>
                <a:gd name="T4" fmla="*/ 2301 w 35367"/>
                <a:gd name="T5" fmla="*/ 1683 h 33613"/>
                <a:gd name="T6" fmla="*/ 0 60000 65536"/>
                <a:gd name="T7" fmla="*/ 0 60000 65536"/>
                <a:gd name="T8" fmla="*/ 0 60000 65536"/>
                <a:gd name="T9" fmla="*/ 0 w 35367"/>
                <a:gd name="T10" fmla="*/ 0 h 33613"/>
                <a:gd name="T11" fmla="*/ 35367 w 35367"/>
                <a:gd name="T12" fmla="*/ 33613 h 336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367" h="33613" fill="none" extrusionOk="0">
                  <a:moveTo>
                    <a:pt x="31718" y="-1"/>
                  </a:moveTo>
                  <a:cubicBezTo>
                    <a:pt x="34097" y="3554"/>
                    <a:pt x="35367" y="7735"/>
                    <a:pt x="35367" y="12013"/>
                  </a:cubicBezTo>
                  <a:cubicBezTo>
                    <a:pt x="35367" y="23942"/>
                    <a:pt x="25696" y="33613"/>
                    <a:pt x="13767" y="33613"/>
                  </a:cubicBezTo>
                  <a:cubicBezTo>
                    <a:pt x="8741" y="33613"/>
                    <a:pt x="3872" y="31860"/>
                    <a:pt x="-1" y="28657"/>
                  </a:cubicBezTo>
                </a:path>
                <a:path w="35367" h="33613" stroke="0" extrusionOk="0">
                  <a:moveTo>
                    <a:pt x="31718" y="-1"/>
                  </a:moveTo>
                  <a:cubicBezTo>
                    <a:pt x="34097" y="3554"/>
                    <a:pt x="35367" y="7735"/>
                    <a:pt x="35367" y="12013"/>
                  </a:cubicBezTo>
                  <a:cubicBezTo>
                    <a:pt x="35367" y="23942"/>
                    <a:pt x="25696" y="33613"/>
                    <a:pt x="13767" y="33613"/>
                  </a:cubicBezTo>
                  <a:cubicBezTo>
                    <a:pt x="8741" y="33613"/>
                    <a:pt x="3872" y="31860"/>
                    <a:pt x="-1" y="28657"/>
                  </a:cubicBezTo>
                  <a:lnTo>
                    <a:pt x="13767" y="12013"/>
                  </a:lnTo>
                  <a:close/>
                </a:path>
              </a:pathLst>
            </a:custGeom>
            <a:noFill/>
            <a:ln w="9525">
              <a:solidFill>
                <a:srgbClr val="66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198" name="Arc 30"/>
            <p:cNvSpPr>
              <a:spLocks/>
            </p:cNvSpPr>
            <p:nvPr/>
          </p:nvSpPr>
          <p:spPr bwMode="auto">
            <a:xfrm>
              <a:off x="8584" y="3614"/>
              <a:ext cx="1815" cy="3451"/>
            </a:xfrm>
            <a:custGeom>
              <a:avLst/>
              <a:gdLst>
                <a:gd name="T0" fmla="*/ 0 w 21600"/>
                <a:gd name="T1" fmla="*/ 0 h 21600"/>
                <a:gd name="T2" fmla="*/ 1815 w 21600"/>
                <a:gd name="T3" fmla="*/ 3451 h 21600"/>
                <a:gd name="T4" fmla="*/ 0 w 21600"/>
                <a:gd name="T5" fmla="*/ 345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66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199" name="Arc 31"/>
            <p:cNvSpPr>
              <a:spLocks/>
            </p:cNvSpPr>
            <p:nvPr/>
          </p:nvSpPr>
          <p:spPr bwMode="auto">
            <a:xfrm>
              <a:off x="4426" y="3350"/>
              <a:ext cx="3129" cy="1883"/>
            </a:xfrm>
            <a:custGeom>
              <a:avLst/>
              <a:gdLst>
                <a:gd name="T0" fmla="*/ 0 w 21600"/>
                <a:gd name="T1" fmla="*/ 0 h 21600"/>
                <a:gd name="T2" fmla="*/ 3129 w 21600"/>
                <a:gd name="T3" fmla="*/ 1883 h 21600"/>
                <a:gd name="T4" fmla="*/ 0 w 21600"/>
                <a:gd name="T5" fmla="*/ 188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200" name="Arc 32"/>
            <p:cNvSpPr>
              <a:spLocks/>
            </p:cNvSpPr>
            <p:nvPr/>
          </p:nvSpPr>
          <p:spPr bwMode="auto">
            <a:xfrm flipV="1">
              <a:off x="5059" y="3851"/>
              <a:ext cx="3207" cy="1729"/>
            </a:xfrm>
            <a:custGeom>
              <a:avLst/>
              <a:gdLst>
                <a:gd name="T0" fmla="*/ 0 w 21600"/>
                <a:gd name="T1" fmla="*/ 0 h 21600"/>
                <a:gd name="T2" fmla="*/ 3207 w 21600"/>
                <a:gd name="T3" fmla="*/ 1729 h 21600"/>
                <a:gd name="T4" fmla="*/ 0 w 21600"/>
                <a:gd name="T5" fmla="*/ 1729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cxnSp>
          <p:nvCxnSpPr>
            <p:cNvPr id="7201" name="AutoShape 33"/>
            <p:cNvCxnSpPr>
              <a:cxnSpLocks noChangeShapeType="1"/>
            </p:cNvCxnSpPr>
            <p:nvPr/>
          </p:nvCxnSpPr>
          <p:spPr bwMode="auto">
            <a:xfrm flipV="1">
              <a:off x="6505" y="3614"/>
              <a:ext cx="1920" cy="779"/>
            </a:xfrm>
            <a:prstGeom prst="straightConnector1">
              <a:avLst/>
            </a:prstGeom>
            <a:noFill/>
            <a:ln w="38100">
              <a:solidFill>
                <a:srgbClr val="B2A1C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02" name="AutoShape 34"/>
            <p:cNvCxnSpPr>
              <a:cxnSpLocks noChangeShapeType="1"/>
            </p:cNvCxnSpPr>
            <p:nvPr/>
          </p:nvCxnSpPr>
          <p:spPr bwMode="auto">
            <a:xfrm flipV="1">
              <a:off x="5002" y="4539"/>
              <a:ext cx="1080" cy="754"/>
            </a:xfrm>
            <a:prstGeom prst="straightConnector1">
              <a:avLst/>
            </a:prstGeom>
            <a:noFill/>
            <a:ln w="38100">
              <a:solidFill>
                <a:srgbClr val="D9959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03" name="AutoShape 35"/>
            <p:cNvCxnSpPr>
              <a:cxnSpLocks noChangeShapeType="1"/>
            </p:cNvCxnSpPr>
            <p:nvPr/>
          </p:nvCxnSpPr>
          <p:spPr bwMode="auto">
            <a:xfrm>
              <a:off x="2440" y="5527"/>
              <a:ext cx="2619" cy="0"/>
            </a:xfrm>
            <a:prstGeom prst="straightConnector1">
              <a:avLst/>
            </a:prstGeom>
            <a:noFill/>
            <a:ln w="38100">
              <a:solidFill>
                <a:srgbClr val="D9959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04" name="AutoShape 36"/>
            <p:cNvCxnSpPr>
              <a:cxnSpLocks noChangeShapeType="1"/>
            </p:cNvCxnSpPr>
            <p:nvPr/>
          </p:nvCxnSpPr>
          <p:spPr bwMode="auto">
            <a:xfrm flipV="1">
              <a:off x="3919" y="5580"/>
              <a:ext cx="3375" cy="164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05" name="AutoShape 37"/>
            <p:cNvCxnSpPr>
              <a:cxnSpLocks noChangeShapeType="1"/>
            </p:cNvCxnSpPr>
            <p:nvPr/>
          </p:nvCxnSpPr>
          <p:spPr bwMode="auto">
            <a:xfrm flipV="1">
              <a:off x="2443" y="3753"/>
              <a:ext cx="1767" cy="1540"/>
            </a:xfrm>
            <a:prstGeom prst="straightConnector1">
              <a:avLst/>
            </a:prstGeom>
            <a:noFill/>
            <a:ln w="38100">
              <a:solidFill>
                <a:srgbClr val="B2A1C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06" name="AutoShape 38"/>
            <p:cNvCxnSpPr>
              <a:cxnSpLocks noChangeShapeType="1"/>
            </p:cNvCxnSpPr>
            <p:nvPr/>
          </p:nvCxnSpPr>
          <p:spPr bwMode="auto">
            <a:xfrm>
              <a:off x="2215" y="5583"/>
              <a:ext cx="1356" cy="1587"/>
            </a:xfrm>
            <a:prstGeom prst="straightConnector1">
              <a:avLst/>
            </a:prstGeom>
            <a:noFill/>
            <a:ln w="38100">
              <a:solidFill>
                <a:srgbClr val="7692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07" name="AutoShape 39"/>
            <p:cNvCxnSpPr>
              <a:cxnSpLocks noChangeShapeType="1"/>
            </p:cNvCxnSpPr>
            <p:nvPr/>
          </p:nvCxnSpPr>
          <p:spPr bwMode="auto">
            <a:xfrm>
              <a:off x="6505" y="4633"/>
              <a:ext cx="789" cy="710"/>
            </a:xfrm>
            <a:prstGeom prst="straightConnector1">
              <a:avLst/>
            </a:prstGeom>
            <a:noFill/>
            <a:ln w="38100">
              <a:solidFill>
                <a:srgbClr val="D9959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08" name="AutoShape 40"/>
            <p:cNvCxnSpPr>
              <a:cxnSpLocks noChangeShapeType="1"/>
            </p:cNvCxnSpPr>
            <p:nvPr/>
          </p:nvCxnSpPr>
          <p:spPr bwMode="auto">
            <a:xfrm>
              <a:off x="4051" y="7358"/>
              <a:ext cx="2670" cy="0"/>
            </a:xfrm>
            <a:prstGeom prst="straightConnector1">
              <a:avLst/>
            </a:prstGeom>
            <a:noFill/>
            <a:ln w="38100">
              <a:solidFill>
                <a:srgbClr val="7692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09" name="AutoShape 41"/>
            <p:cNvCxnSpPr>
              <a:cxnSpLocks noChangeShapeType="1"/>
            </p:cNvCxnSpPr>
            <p:nvPr/>
          </p:nvCxnSpPr>
          <p:spPr bwMode="auto">
            <a:xfrm flipV="1">
              <a:off x="9169" y="3684"/>
              <a:ext cx="3102" cy="1659"/>
            </a:xfrm>
            <a:prstGeom prst="straightConnector1">
              <a:avLst/>
            </a:prstGeom>
            <a:noFill/>
            <a:ln w="38100">
              <a:solidFill>
                <a:srgbClr val="B2A1C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10" name="AutoShape 42"/>
            <p:cNvCxnSpPr>
              <a:cxnSpLocks noChangeShapeType="1"/>
            </p:cNvCxnSpPr>
            <p:nvPr/>
          </p:nvCxnSpPr>
          <p:spPr bwMode="auto">
            <a:xfrm flipV="1">
              <a:off x="7117" y="5583"/>
              <a:ext cx="1590" cy="1655"/>
            </a:xfrm>
            <a:prstGeom prst="straightConnector1">
              <a:avLst/>
            </a:prstGeom>
            <a:noFill/>
            <a:ln w="38100">
              <a:solidFill>
                <a:srgbClr val="7692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11" name="AutoShape 43"/>
            <p:cNvCxnSpPr>
              <a:cxnSpLocks noChangeShapeType="1"/>
            </p:cNvCxnSpPr>
            <p:nvPr/>
          </p:nvCxnSpPr>
          <p:spPr bwMode="auto">
            <a:xfrm>
              <a:off x="9343" y="5511"/>
              <a:ext cx="5499" cy="0"/>
            </a:xfrm>
            <a:prstGeom prst="straightConnector1">
              <a:avLst/>
            </a:prstGeom>
            <a:noFill/>
            <a:ln w="38100">
              <a:solidFill>
                <a:srgbClr val="D9959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12" name="AutoShape 44"/>
            <p:cNvCxnSpPr>
              <a:cxnSpLocks noChangeShapeType="1"/>
            </p:cNvCxnSpPr>
            <p:nvPr/>
          </p:nvCxnSpPr>
          <p:spPr bwMode="auto">
            <a:xfrm>
              <a:off x="7795" y="5527"/>
              <a:ext cx="1191" cy="0"/>
            </a:xfrm>
            <a:prstGeom prst="straightConnector1">
              <a:avLst/>
            </a:prstGeom>
            <a:noFill/>
            <a:ln w="38100">
              <a:solidFill>
                <a:srgbClr val="D9959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13" name="AutoShape 45"/>
            <p:cNvCxnSpPr>
              <a:cxnSpLocks noChangeShapeType="1"/>
            </p:cNvCxnSpPr>
            <p:nvPr/>
          </p:nvCxnSpPr>
          <p:spPr bwMode="auto">
            <a:xfrm>
              <a:off x="8422" y="3753"/>
              <a:ext cx="501" cy="1408"/>
            </a:xfrm>
            <a:prstGeom prst="straightConnector1">
              <a:avLst/>
            </a:prstGeom>
            <a:noFill/>
            <a:ln w="38100">
              <a:solidFill>
                <a:srgbClr val="B2A1C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14" name="AutoShape 46"/>
            <p:cNvCxnSpPr>
              <a:cxnSpLocks noChangeShapeType="1"/>
            </p:cNvCxnSpPr>
            <p:nvPr/>
          </p:nvCxnSpPr>
          <p:spPr bwMode="auto">
            <a:xfrm>
              <a:off x="9169" y="5691"/>
              <a:ext cx="1014" cy="1479"/>
            </a:xfrm>
            <a:prstGeom prst="straightConnector1">
              <a:avLst/>
            </a:prstGeom>
            <a:noFill/>
            <a:ln w="38100">
              <a:solidFill>
                <a:srgbClr val="7692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15" name="AutoShape 47"/>
            <p:cNvCxnSpPr>
              <a:cxnSpLocks noChangeShapeType="1"/>
            </p:cNvCxnSpPr>
            <p:nvPr/>
          </p:nvCxnSpPr>
          <p:spPr bwMode="auto">
            <a:xfrm>
              <a:off x="10738" y="7358"/>
              <a:ext cx="2436" cy="2"/>
            </a:xfrm>
            <a:prstGeom prst="straightConnector1">
              <a:avLst/>
            </a:prstGeom>
            <a:noFill/>
            <a:ln w="38100">
              <a:solidFill>
                <a:srgbClr val="7692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16" name="AutoShape 48"/>
            <p:cNvCxnSpPr>
              <a:cxnSpLocks noChangeShapeType="1"/>
            </p:cNvCxnSpPr>
            <p:nvPr/>
          </p:nvCxnSpPr>
          <p:spPr bwMode="auto">
            <a:xfrm>
              <a:off x="4654" y="3753"/>
              <a:ext cx="1428" cy="558"/>
            </a:xfrm>
            <a:prstGeom prst="straightConnector1">
              <a:avLst/>
            </a:prstGeom>
            <a:noFill/>
            <a:ln w="38100">
              <a:solidFill>
                <a:srgbClr val="B2A1C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17" name="AutoShape 49"/>
            <p:cNvCxnSpPr>
              <a:cxnSpLocks noChangeShapeType="1"/>
            </p:cNvCxnSpPr>
            <p:nvPr/>
          </p:nvCxnSpPr>
          <p:spPr bwMode="auto">
            <a:xfrm>
              <a:off x="12775" y="3854"/>
              <a:ext cx="2064" cy="1307"/>
            </a:xfrm>
            <a:prstGeom prst="straightConnector1">
              <a:avLst/>
            </a:prstGeom>
            <a:noFill/>
            <a:ln w="25400">
              <a:solidFill>
                <a:srgbClr val="B2A1C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18" name="AutoShape 50"/>
            <p:cNvCxnSpPr>
              <a:cxnSpLocks noChangeShapeType="1"/>
            </p:cNvCxnSpPr>
            <p:nvPr/>
          </p:nvCxnSpPr>
          <p:spPr bwMode="auto">
            <a:xfrm flipV="1">
              <a:off x="13783" y="5511"/>
              <a:ext cx="1164" cy="1554"/>
            </a:xfrm>
            <a:prstGeom prst="straightConnector1">
              <a:avLst/>
            </a:prstGeom>
            <a:noFill/>
            <a:ln w="38100">
              <a:solidFill>
                <a:srgbClr val="7692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19" name="AutoShape 51"/>
            <p:cNvSpPr>
              <a:spLocks noChangeArrowheads="1"/>
            </p:cNvSpPr>
            <p:nvPr/>
          </p:nvSpPr>
          <p:spPr bwMode="auto">
            <a:xfrm>
              <a:off x="2347" y="4551"/>
              <a:ext cx="612" cy="54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>
              <a:solidFill>
                <a:srgbClr val="B2A1C7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E1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20" name="AutoShape 52"/>
            <p:cNvSpPr>
              <a:spLocks noChangeArrowheads="1"/>
            </p:cNvSpPr>
            <p:nvPr/>
          </p:nvSpPr>
          <p:spPr bwMode="auto">
            <a:xfrm>
              <a:off x="2099" y="6608"/>
              <a:ext cx="612" cy="54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>
              <a:solidFill>
                <a:srgbClr val="76923C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E3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21" name="Oval 53"/>
            <p:cNvSpPr>
              <a:spLocks noChangeArrowheads="1"/>
            </p:cNvSpPr>
            <p:nvPr/>
          </p:nvSpPr>
          <p:spPr bwMode="auto">
            <a:xfrm>
              <a:off x="3304" y="4035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22" name="Oval 54"/>
            <p:cNvSpPr>
              <a:spLocks noChangeArrowheads="1"/>
            </p:cNvSpPr>
            <p:nvPr/>
          </p:nvSpPr>
          <p:spPr bwMode="auto">
            <a:xfrm>
              <a:off x="2803" y="6450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23" name="Oval 55"/>
            <p:cNvSpPr>
              <a:spLocks noChangeArrowheads="1"/>
            </p:cNvSpPr>
            <p:nvPr/>
          </p:nvSpPr>
          <p:spPr bwMode="auto">
            <a:xfrm>
              <a:off x="3634" y="5259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24" name="Oval 56"/>
            <p:cNvSpPr>
              <a:spLocks noChangeArrowheads="1"/>
            </p:cNvSpPr>
            <p:nvPr/>
          </p:nvSpPr>
          <p:spPr bwMode="auto">
            <a:xfrm>
              <a:off x="5578" y="5293"/>
              <a:ext cx="501" cy="5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r>
                <a:rPr lang="en-US" altLang="ru-RU" sz="1400" b="1" baseline="-25000">
                  <a:solidFill>
                    <a:srgbClr val="FF0000"/>
                  </a:solidFill>
                </a:rPr>
                <a:t>c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25" name="Oval 57"/>
            <p:cNvSpPr>
              <a:spLocks noChangeArrowheads="1"/>
            </p:cNvSpPr>
            <p:nvPr/>
          </p:nvSpPr>
          <p:spPr bwMode="auto">
            <a:xfrm>
              <a:off x="5227" y="4660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26" name="AutoShape 58"/>
            <p:cNvSpPr>
              <a:spLocks noChangeArrowheads="1"/>
            </p:cNvSpPr>
            <p:nvPr/>
          </p:nvSpPr>
          <p:spPr bwMode="auto">
            <a:xfrm>
              <a:off x="2731" y="5398"/>
              <a:ext cx="612" cy="54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>
              <a:solidFill>
                <a:srgbClr val="D99594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/>
                <a:t>E2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27" name="Oval 59"/>
            <p:cNvSpPr>
              <a:spLocks noChangeArrowheads="1"/>
            </p:cNvSpPr>
            <p:nvPr/>
          </p:nvSpPr>
          <p:spPr bwMode="auto">
            <a:xfrm>
              <a:off x="5227" y="7065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28" name="Oval 60"/>
            <p:cNvSpPr>
              <a:spLocks noChangeArrowheads="1"/>
            </p:cNvSpPr>
            <p:nvPr/>
          </p:nvSpPr>
          <p:spPr bwMode="auto">
            <a:xfrm>
              <a:off x="7981" y="5259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29" name="Oval 61"/>
            <p:cNvSpPr>
              <a:spLocks noChangeArrowheads="1"/>
            </p:cNvSpPr>
            <p:nvPr/>
          </p:nvSpPr>
          <p:spPr bwMode="auto">
            <a:xfrm>
              <a:off x="7150" y="3753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30" name="Oval 62"/>
            <p:cNvSpPr>
              <a:spLocks noChangeArrowheads="1"/>
            </p:cNvSpPr>
            <p:nvPr/>
          </p:nvSpPr>
          <p:spPr bwMode="auto">
            <a:xfrm>
              <a:off x="11062" y="3987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31" name="Oval 63"/>
            <p:cNvSpPr>
              <a:spLocks noChangeArrowheads="1"/>
            </p:cNvSpPr>
            <p:nvPr/>
          </p:nvSpPr>
          <p:spPr bwMode="auto">
            <a:xfrm>
              <a:off x="8422" y="4504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32" name="Oval 64"/>
            <p:cNvSpPr>
              <a:spLocks noChangeArrowheads="1"/>
            </p:cNvSpPr>
            <p:nvPr/>
          </p:nvSpPr>
          <p:spPr bwMode="auto">
            <a:xfrm>
              <a:off x="13465" y="4206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33" name="Oval 65"/>
            <p:cNvSpPr>
              <a:spLocks noChangeArrowheads="1"/>
            </p:cNvSpPr>
            <p:nvPr/>
          </p:nvSpPr>
          <p:spPr bwMode="auto">
            <a:xfrm>
              <a:off x="12676" y="5245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34" name="Oval 66"/>
            <p:cNvSpPr>
              <a:spLocks noChangeArrowheads="1"/>
            </p:cNvSpPr>
            <p:nvPr/>
          </p:nvSpPr>
          <p:spPr bwMode="auto">
            <a:xfrm>
              <a:off x="14086" y="6076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35" name="Oval 67"/>
            <p:cNvSpPr>
              <a:spLocks noChangeArrowheads="1"/>
            </p:cNvSpPr>
            <p:nvPr/>
          </p:nvSpPr>
          <p:spPr bwMode="auto">
            <a:xfrm>
              <a:off x="6649" y="4707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36" name="Oval 68"/>
            <p:cNvSpPr>
              <a:spLocks noChangeArrowheads="1"/>
            </p:cNvSpPr>
            <p:nvPr/>
          </p:nvSpPr>
          <p:spPr bwMode="auto">
            <a:xfrm>
              <a:off x="7552" y="6236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</a:p>
            <a:p>
              <a:pPr algn="ctr"/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37" name="Oval 69"/>
            <p:cNvSpPr>
              <a:spLocks noChangeArrowheads="1"/>
            </p:cNvSpPr>
            <p:nvPr/>
          </p:nvSpPr>
          <p:spPr bwMode="auto">
            <a:xfrm>
              <a:off x="9448" y="6236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38" name="Oval 70"/>
            <p:cNvSpPr>
              <a:spLocks noChangeArrowheads="1"/>
            </p:cNvSpPr>
            <p:nvPr/>
          </p:nvSpPr>
          <p:spPr bwMode="auto">
            <a:xfrm>
              <a:off x="10952" y="7117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39" name="Oval 71"/>
            <p:cNvSpPr>
              <a:spLocks noChangeArrowheads="1"/>
            </p:cNvSpPr>
            <p:nvPr/>
          </p:nvSpPr>
          <p:spPr bwMode="auto">
            <a:xfrm>
              <a:off x="1807" y="5103"/>
              <a:ext cx="792" cy="792"/>
            </a:xfrm>
            <a:prstGeom prst="ellipse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altLang="ru-RU" sz="2000" b="1">
                  <a:latin typeface="Cambria Math" panose="02040503050406030204" pitchFamily="18" charset="0"/>
                </a:rPr>
                <a:t>⊢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40" name="Oval 72"/>
            <p:cNvSpPr>
              <a:spLocks noChangeArrowheads="1"/>
            </p:cNvSpPr>
            <p:nvPr/>
          </p:nvSpPr>
          <p:spPr bwMode="auto">
            <a:xfrm>
              <a:off x="14587" y="5103"/>
              <a:ext cx="792" cy="792"/>
            </a:xfrm>
            <a:prstGeom prst="ellipse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altLang="ru-RU" sz="2000" b="1">
                  <a:latin typeface="Cambria Math" panose="02040503050406030204" pitchFamily="18" charset="0"/>
                </a:rPr>
                <a:t>⊣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41" name="Oval 73"/>
            <p:cNvSpPr>
              <a:spLocks noChangeArrowheads="1"/>
            </p:cNvSpPr>
            <p:nvPr/>
          </p:nvSpPr>
          <p:spPr bwMode="auto">
            <a:xfrm>
              <a:off x="7117" y="5103"/>
              <a:ext cx="792" cy="792"/>
            </a:xfrm>
            <a:prstGeom prst="ellipse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S6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42" name="Oval 74"/>
            <p:cNvSpPr>
              <a:spLocks noChangeArrowheads="1"/>
            </p:cNvSpPr>
            <p:nvPr/>
          </p:nvSpPr>
          <p:spPr bwMode="auto">
            <a:xfrm>
              <a:off x="8584" y="5103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6600CC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solidFill>
                    <a:srgbClr val="6600CC"/>
                  </a:solidFill>
                  <a:latin typeface="Cambria Math" panose="02040503050406030204" pitchFamily="18" charset="0"/>
                </a:rPr>
                <a:t>S8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43" name="Oval 75"/>
            <p:cNvSpPr>
              <a:spLocks noChangeArrowheads="1"/>
            </p:cNvSpPr>
            <p:nvPr/>
          </p:nvSpPr>
          <p:spPr bwMode="auto">
            <a:xfrm>
              <a:off x="10879" y="5103"/>
              <a:ext cx="792" cy="792"/>
            </a:xfrm>
            <a:prstGeom prst="ellipse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S10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44" name="Oval 76"/>
            <p:cNvSpPr>
              <a:spLocks noChangeArrowheads="1"/>
            </p:cNvSpPr>
            <p:nvPr/>
          </p:nvSpPr>
          <p:spPr bwMode="auto">
            <a:xfrm>
              <a:off x="3343" y="6951"/>
              <a:ext cx="792" cy="792"/>
            </a:xfrm>
            <a:prstGeom prst="ellipse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S1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45" name="Oval 77"/>
            <p:cNvSpPr>
              <a:spLocks noChangeArrowheads="1"/>
            </p:cNvSpPr>
            <p:nvPr/>
          </p:nvSpPr>
          <p:spPr bwMode="auto">
            <a:xfrm>
              <a:off x="6649" y="6951"/>
              <a:ext cx="792" cy="792"/>
            </a:xfrm>
            <a:prstGeom prst="ellipse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S5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46" name="Oval 78"/>
            <p:cNvSpPr>
              <a:spLocks noChangeArrowheads="1"/>
            </p:cNvSpPr>
            <p:nvPr/>
          </p:nvSpPr>
          <p:spPr bwMode="auto">
            <a:xfrm>
              <a:off x="9946" y="6951"/>
              <a:ext cx="792" cy="792"/>
            </a:xfrm>
            <a:prstGeom prst="ellipse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S9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47" name="Oval 79"/>
            <p:cNvSpPr>
              <a:spLocks noChangeArrowheads="1"/>
            </p:cNvSpPr>
            <p:nvPr/>
          </p:nvSpPr>
          <p:spPr bwMode="auto">
            <a:xfrm>
              <a:off x="11632" y="6951"/>
              <a:ext cx="792" cy="792"/>
            </a:xfrm>
            <a:prstGeom prst="ellipse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S11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48" name="Oval 80"/>
            <p:cNvSpPr>
              <a:spLocks noChangeArrowheads="1"/>
            </p:cNvSpPr>
            <p:nvPr/>
          </p:nvSpPr>
          <p:spPr bwMode="auto">
            <a:xfrm>
              <a:off x="7981" y="3246"/>
              <a:ext cx="792" cy="792"/>
            </a:xfrm>
            <a:prstGeom prst="ellipse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S7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49" name="Oval 81"/>
            <p:cNvSpPr>
              <a:spLocks noChangeArrowheads="1"/>
            </p:cNvSpPr>
            <p:nvPr/>
          </p:nvSpPr>
          <p:spPr bwMode="auto">
            <a:xfrm>
              <a:off x="12091" y="3246"/>
              <a:ext cx="792" cy="792"/>
            </a:xfrm>
            <a:prstGeom prst="ellipse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S12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50" name="Oval 82"/>
            <p:cNvSpPr>
              <a:spLocks noChangeArrowheads="1"/>
            </p:cNvSpPr>
            <p:nvPr/>
          </p:nvSpPr>
          <p:spPr bwMode="auto">
            <a:xfrm>
              <a:off x="5770" y="4035"/>
              <a:ext cx="792" cy="792"/>
            </a:xfrm>
            <a:prstGeom prst="ellipse">
              <a:avLst/>
            </a:prstGeom>
            <a:solidFill>
              <a:srgbClr val="8DB3E2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solidFill>
                    <a:srgbClr val="FF0000"/>
                  </a:solidFill>
                  <a:latin typeface="Cambria Math" panose="02040503050406030204" pitchFamily="18" charset="0"/>
                </a:rPr>
                <a:t>S4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51" name="Oval 83"/>
            <p:cNvSpPr>
              <a:spLocks noChangeArrowheads="1"/>
            </p:cNvSpPr>
            <p:nvPr/>
          </p:nvSpPr>
          <p:spPr bwMode="auto">
            <a:xfrm>
              <a:off x="4351" y="5103"/>
              <a:ext cx="792" cy="792"/>
            </a:xfrm>
            <a:prstGeom prst="ellipse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S3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52" name="Oval 84"/>
            <p:cNvSpPr>
              <a:spLocks noChangeArrowheads="1"/>
            </p:cNvSpPr>
            <p:nvPr/>
          </p:nvSpPr>
          <p:spPr bwMode="auto">
            <a:xfrm>
              <a:off x="3919" y="3246"/>
              <a:ext cx="792" cy="792"/>
            </a:xfrm>
            <a:prstGeom prst="ellipse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S2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53" name="Oval 85"/>
            <p:cNvSpPr>
              <a:spLocks noChangeArrowheads="1"/>
            </p:cNvSpPr>
            <p:nvPr/>
          </p:nvSpPr>
          <p:spPr bwMode="auto">
            <a:xfrm>
              <a:off x="5131" y="3705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54" name="Oval 86"/>
            <p:cNvSpPr>
              <a:spLocks noChangeArrowheads="1"/>
            </p:cNvSpPr>
            <p:nvPr/>
          </p:nvSpPr>
          <p:spPr bwMode="auto">
            <a:xfrm>
              <a:off x="6001" y="3426"/>
              <a:ext cx="501" cy="5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r>
                <a:rPr lang="en-US" altLang="ru-RU" sz="1400" b="1" baseline="-25000">
                  <a:solidFill>
                    <a:srgbClr val="FF0000"/>
                  </a:solidFill>
                </a:rPr>
                <a:t>c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55" name="Oval 87"/>
            <p:cNvSpPr>
              <a:spLocks noChangeArrowheads="1"/>
            </p:cNvSpPr>
            <p:nvPr/>
          </p:nvSpPr>
          <p:spPr bwMode="auto">
            <a:xfrm>
              <a:off x="9544" y="5233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56" name="Oval 88"/>
            <p:cNvSpPr>
              <a:spLocks noChangeArrowheads="1"/>
            </p:cNvSpPr>
            <p:nvPr/>
          </p:nvSpPr>
          <p:spPr bwMode="auto">
            <a:xfrm>
              <a:off x="9445" y="4159"/>
              <a:ext cx="501" cy="5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6600CC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r>
                <a:rPr lang="en-US" altLang="ru-RU" sz="1400" b="1" baseline="-25000">
                  <a:solidFill>
                    <a:srgbClr val="FF0000"/>
                  </a:solidFill>
                </a:rPr>
                <a:t>c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57" name="Oval 89"/>
            <p:cNvSpPr>
              <a:spLocks noChangeArrowheads="1"/>
            </p:cNvSpPr>
            <p:nvPr/>
          </p:nvSpPr>
          <p:spPr bwMode="auto">
            <a:xfrm>
              <a:off x="9448" y="2319"/>
              <a:ext cx="501" cy="5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6600CC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r>
                <a:rPr lang="en-US" altLang="ru-RU" sz="1400" b="1" baseline="-25000">
                  <a:solidFill>
                    <a:srgbClr val="FF0000"/>
                  </a:solidFill>
                </a:rPr>
                <a:t>c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58" name="Oval 90"/>
            <p:cNvSpPr>
              <a:spLocks noChangeArrowheads="1"/>
            </p:cNvSpPr>
            <p:nvPr/>
          </p:nvSpPr>
          <p:spPr bwMode="auto">
            <a:xfrm>
              <a:off x="10045" y="3927"/>
              <a:ext cx="501" cy="5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6600CC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r>
                <a:rPr lang="en-US" altLang="ru-RU" sz="1400" b="1" baseline="-25000">
                  <a:solidFill>
                    <a:srgbClr val="FF0000"/>
                  </a:solidFill>
                </a:rPr>
                <a:t>c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59" name="Oval 91"/>
            <p:cNvSpPr>
              <a:spLocks noChangeArrowheads="1"/>
            </p:cNvSpPr>
            <p:nvPr/>
          </p:nvSpPr>
          <p:spPr bwMode="auto">
            <a:xfrm>
              <a:off x="10561" y="3486"/>
              <a:ext cx="501" cy="5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6600CC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r>
                <a:rPr lang="en-US" altLang="ru-RU" sz="1400" b="1" baseline="-25000">
                  <a:solidFill>
                    <a:srgbClr val="FF0000"/>
                  </a:solidFill>
                </a:rPr>
                <a:t>c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60" name="Oval 92"/>
            <p:cNvSpPr>
              <a:spLocks noChangeArrowheads="1"/>
            </p:cNvSpPr>
            <p:nvPr/>
          </p:nvSpPr>
          <p:spPr bwMode="auto">
            <a:xfrm>
              <a:off x="8482" y="5895"/>
              <a:ext cx="501" cy="5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6600CC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r>
                <a:rPr lang="en-US" altLang="ru-RU" sz="1400" b="1" baseline="-25000">
                  <a:solidFill>
                    <a:srgbClr val="FF0000"/>
                  </a:solidFill>
                </a:rPr>
                <a:t>c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61" name="Oval 93"/>
            <p:cNvSpPr>
              <a:spLocks noChangeArrowheads="1"/>
            </p:cNvSpPr>
            <p:nvPr/>
          </p:nvSpPr>
          <p:spPr bwMode="auto">
            <a:xfrm>
              <a:off x="8422" y="7065"/>
              <a:ext cx="501" cy="5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6600CC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r>
                <a:rPr lang="en-US" altLang="ru-RU" sz="1400" b="1" baseline="-25000">
                  <a:solidFill>
                    <a:srgbClr val="FF0000"/>
                  </a:solidFill>
                </a:rPr>
                <a:t>c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62" name="Oval 94"/>
            <p:cNvSpPr>
              <a:spLocks noChangeArrowheads="1"/>
            </p:cNvSpPr>
            <p:nvPr/>
          </p:nvSpPr>
          <p:spPr bwMode="auto">
            <a:xfrm>
              <a:off x="13174" y="6951"/>
              <a:ext cx="792" cy="792"/>
            </a:xfrm>
            <a:prstGeom prst="ellipse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altLang="ru-RU" sz="1600" b="1">
                  <a:latin typeface="Cambria Math" panose="02040503050406030204" pitchFamily="18" charset="0"/>
                </a:rPr>
                <a:t>S13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63" name="Oval 95"/>
            <p:cNvSpPr>
              <a:spLocks noChangeArrowheads="1"/>
            </p:cNvSpPr>
            <p:nvPr/>
          </p:nvSpPr>
          <p:spPr bwMode="auto">
            <a:xfrm>
              <a:off x="12538" y="7104"/>
              <a:ext cx="501" cy="50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7264" name="Oval 96"/>
            <p:cNvSpPr>
              <a:spLocks noChangeArrowheads="1"/>
            </p:cNvSpPr>
            <p:nvPr/>
          </p:nvSpPr>
          <p:spPr bwMode="auto">
            <a:xfrm>
              <a:off x="5376" y="6141"/>
              <a:ext cx="501" cy="501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ts val="500"/>
                </a:spcBef>
                <a:spcAft>
                  <a:spcPts val="1000"/>
                </a:spcAft>
              </a:pPr>
              <a:r>
                <a:rPr lang="ru-RU" altLang="ru-RU" sz="1400" b="1">
                  <a:solidFill>
                    <a:srgbClr val="FF0000"/>
                  </a:solidFill>
                  <a:latin typeface="MS PGothic" panose="020B0600070205080204" pitchFamily="34" charset="-128"/>
                </a:rPr>
                <a:t>≺</a:t>
              </a:r>
              <a:r>
                <a:rPr lang="en-US" altLang="ru-RU" sz="1400" b="1" baseline="-25000">
                  <a:solidFill>
                    <a:srgbClr val="FF0000"/>
                  </a:solidFill>
                </a:rPr>
                <a:t>d</a:t>
              </a:r>
              <a:endParaRPr lang="ru-RU" altLang="ru-RU">
                <a:latin typeface="Arial" panose="020B0604020202020204" pitchFamily="34" charset="0"/>
              </a:endParaRPr>
            </a:p>
          </p:txBody>
        </p:sp>
      </p:grpSp>
      <p:sp>
        <p:nvSpPr>
          <p:cNvPr id="7192" name="Text Box 97"/>
          <p:cNvSpPr txBox="1">
            <a:spLocks noChangeArrowheads="1"/>
          </p:cNvSpPr>
          <p:nvPr/>
        </p:nvSpPr>
        <p:spPr bwMode="auto">
          <a:xfrm>
            <a:off x="1809751" y="4156076"/>
            <a:ext cx="8207375" cy="4175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ru-RU" altLang="ru-RU" b="1"/>
              <a:t>Множество</a:t>
            </a:r>
            <a:r>
              <a:rPr lang="en-US" altLang="ru-RU" b="1"/>
              <a:t> </a:t>
            </a:r>
            <a:r>
              <a:rPr lang="ru-RU" altLang="ru-RU" b="1"/>
              <a:t>событий</a:t>
            </a:r>
            <a:r>
              <a:rPr lang="en-US" altLang="ru-RU" b="1"/>
              <a:t>  </a:t>
            </a:r>
            <a:r>
              <a:rPr lang="en-US" altLang="ru-RU" b="1">
                <a:latin typeface="Goudy Old Style" panose="02020502050305020303" pitchFamily="18" charset="0"/>
              </a:rPr>
              <a:t>Ω</a:t>
            </a:r>
            <a:r>
              <a:rPr lang="en-US" altLang="ru-RU" b="1"/>
              <a:t>  = {</a:t>
            </a:r>
            <a:r>
              <a:rPr lang="en-US" altLang="ru-RU" b="1">
                <a:latin typeface="Lucida Sans Unicode" panose="020B0602030504020204" pitchFamily="34" charset="0"/>
              </a:rPr>
              <a:t>⊢</a:t>
            </a:r>
            <a:r>
              <a:rPr lang="en-US" altLang="ru-RU" b="1">
                <a:latin typeface="Cambria" panose="02040503050406030204" pitchFamily="18" charset="0"/>
              </a:rPr>
              <a:t>, S1, S2, S3, </a:t>
            </a:r>
            <a:r>
              <a:rPr lang="en-US" altLang="ru-RU" b="1">
                <a:solidFill>
                  <a:srgbClr val="FF0000"/>
                </a:solidFill>
                <a:latin typeface="Cambria" panose="02040503050406030204" pitchFamily="18" charset="0"/>
              </a:rPr>
              <a:t>S4</a:t>
            </a:r>
            <a:r>
              <a:rPr lang="en-US" altLang="ru-RU" b="1">
                <a:latin typeface="Cambria" panose="02040503050406030204" pitchFamily="18" charset="0"/>
              </a:rPr>
              <a:t>, S5, S6, S7, </a:t>
            </a:r>
            <a:r>
              <a:rPr lang="en-US" altLang="ru-RU" b="1">
                <a:solidFill>
                  <a:srgbClr val="6600CC"/>
                </a:solidFill>
                <a:latin typeface="Cambria" panose="02040503050406030204" pitchFamily="18" charset="0"/>
              </a:rPr>
              <a:t>S8</a:t>
            </a:r>
            <a:r>
              <a:rPr lang="en-US" altLang="ru-RU" b="1">
                <a:latin typeface="Cambria" panose="02040503050406030204" pitchFamily="18" charset="0"/>
              </a:rPr>
              <a:t>, S9, S10, S11, S13</a:t>
            </a:r>
            <a:r>
              <a:rPr lang="en-US" altLang="ru-RU" b="1">
                <a:latin typeface="Lucida Sans Unicode" panose="020B0602030504020204" pitchFamily="34" charset="0"/>
              </a:rPr>
              <a:t>⊣</a:t>
            </a:r>
            <a:r>
              <a:rPr lang="en-US" altLang="ru-RU" b="1">
                <a:latin typeface="Times New Roman" panose="02020603050405020304" pitchFamily="18" charset="0"/>
              </a:rPr>
              <a:t>}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35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Периоды возникновения событий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38314" y="1500188"/>
            <a:ext cx="8929687" cy="4525962"/>
          </a:xfrm>
        </p:spPr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ru-RU" dirty="0"/>
              <a:t>Пусть ≺ — отношение временн</a:t>
            </a:r>
            <a:r>
              <a:rPr lang="ru-RU" b="1" dirty="0"/>
              <a:t>о</a:t>
            </a:r>
            <a:r>
              <a:rPr lang="ru-RU" dirty="0"/>
              <a:t>го порядка на множестве реализованных событий Ω, </a:t>
            </a:r>
            <a:r>
              <a:rPr lang="en-US" dirty="0"/>
              <a:t>x</a:t>
            </a:r>
            <a:r>
              <a:rPr lang="ru-RU" dirty="0"/>
              <a:t> — произвольное событие из Ω. Тогда множества </a:t>
            </a:r>
            <a:r>
              <a:rPr lang="en-US" dirty="0"/>
              <a:t>L</a:t>
            </a:r>
            <a:r>
              <a:rPr lang="ru-RU" dirty="0"/>
              <a:t>(</a:t>
            </a:r>
            <a:r>
              <a:rPr lang="en-US" dirty="0"/>
              <a:t>x</a:t>
            </a:r>
            <a:r>
              <a:rPr lang="ru-RU" dirty="0"/>
              <a:t>)и </a:t>
            </a:r>
            <a:r>
              <a:rPr lang="en-US" dirty="0"/>
              <a:t>H</a:t>
            </a:r>
            <a:r>
              <a:rPr lang="ru-RU" dirty="0"/>
              <a:t>(</a:t>
            </a:r>
            <a:r>
              <a:rPr lang="en-US" dirty="0"/>
              <a:t>x</a:t>
            </a:r>
            <a:r>
              <a:rPr lang="ru-RU" dirty="0"/>
              <a:t>), определяются следующим образом:</a:t>
            </a:r>
          </a:p>
          <a:p>
            <a:pPr marL="0" indent="806450">
              <a:buNone/>
              <a:defRPr/>
            </a:pPr>
            <a:r>
              <a:rPr lang="en-US" dirty="0"/>
              <a:t>L</a:t>
            </a:r>
            <a:r>
              <a:rPr lang="ru-RU" dirty="0"/>
              <a:t>(</a:t>
            </a:r>
            <a:r>
              <a:rPr lang="en-US" dirty="0"/>
              <a:t>x</a:t>
            </a:r>
            <a:r>
              <a:rPr lang="ru-RU" dirty="0"/>
              <a:t>) = {</a:t>
            </a:r>
            <a:r>
              <a:rPr lang="en-US" dirty="0"/>
              <a:t>a</a:t>
            </a:r>
            <a:r>
              <a:rPr lang="ru-RU" dirty="0"/>
              <a:t>∈Ω| (</a:t>
            </a:r>
            <a:r>
              <a:rPr lang="en-US" dirty="0"/>
              <a:t>a</a:t>
            </a:r>
            <a:r>
              <a:rPr lang="ru-RU" dirty="0"/>
              <a:t>≺</a:t>
            </a:r>
            <a:r>
              <a:rPr lang="en-US" dirty="0"/>
              <a:t>x</a:t>
            </a:r>
            <a:r>
              <a:rPr lang="ru-RU" dirty="0"/>
              <a:t>) &amp; </a:t>
            </a:r>
            <a:r>
              <a:rPr lang="pt-BR" dirty="0"/>
              <a:t>¬</a:t>
            </a:r>
            <a:r>
              <a:rPr lang="ru-RU" dirty="0"/>
              <a:t>∃</a:t>
            </a:r>
            <a:r>
              <a:rPr lang="en-US" dirty="0"/>
              <a:t>b</a:t>
            </a:r>
            <a:r>
              <a:rPr lang="ru-RU" dirty="0"/>
              <a:t>∈Ω((</a:t>
            </a:r>
            <a:r>
              <a:rPr lang="en-US" dirty="0"/>
              <a:t>a</a:t>
            </a:r>
            <a:r>
              <a:rPr lang="ru-RU" dirty="0"/>
              <a:t>≺</a:t>
            </a:r>
            <a:r>
              <a:rPr lang="en-US" dirty="0"/>
              <a:t>b</a:t>
            </a:r>
            <a:r>
              <a:rPr lang="ru-RU" dirty="0"/>
              <a:t>)&amp;(</a:t>
            </a:r>
            <a:r>
              <a:rPr lang="en-US" dirty="0"/>
              <a:t>b</a:t>
            </a:r>
            <a:r>
              <a:rPr lang="ru-RU" dirty="0"/>
              <a:t>≺</a:t>
            </a:r>
            <a:r>
              <a:rPr lang="en-US" dirty="0"/>
              <a:t>x</a:t>
            </a:r>
            <a:r>
              <a:rPr lang="ru-RU" dirty="0"/>
              <a:t>))}</a:t>
            </a:r>
          </a:p>
          <a:p>
            <a:pPr>
              <a:buFont typeface="Arial" panose="020B0604020202020204" pitchFamily="34" charset="0"/>
              <a:buChar char="─"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самые поздние события из всех, которые возникают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раньше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x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 indent="463550">
              <a:buNone/>
              <a:defRPr/>
            </a:pPr>
            <a:r>
              <a:rPr lang="en-US" dirty="0"/>
              <a:t>H</a:t>
            </a:r>
            <a:r>
              <a:rPr lang="ru-RU" dirty="0"/>
              <a:t>(</a:t>
            </a:r>
            <a:r>
              <a:rPr lang="en-US" dirty="0"/>
              <a:t>x</a:t>
            </a:r>
            <a:r>
              <a:rPr lang="ru-RU" dirty="0"/>
              <a:t>) = {</a:t>
            </a:r>
            <a:r>
              <a:rPr lang="en-US" dirty="0"/>
              <a:t>b</a:t>
            </a:r>
            <a:r>
              <a:rPr lang="ru-RU" dirty="0"/>
              <a:t>∈Ω| (</a:t>
            </a:r>
            <a:r>
              <a:rPr lang="en-US" dirty="0"/>
              <a:t>x</a:t>
            </a:r>
            <a:r>
              <a:rPr lang="ru-RU" dirty="0"/>
              <a:t>≺</a:t>
            </a:r>
            <a:r>
              <a:rPr lang="ru-RU" dirty="0" err="1"/>
              <a:t>b</a:t>
            </a:r>
            <a:r>
              <a:rPr lang="ru-RU" dirty="0"/>
              <a:t>) &amp; </a:t>
            </a:r>
            <a:r>
              <a:rPr lang="pt-BR" dirty="0"/>
              <a:t>¬</a:t>
            </a:r>
            <a:r>
              <a:rPr lang="ru-RU" dirty="0"/>
              <a:t>∃</a:t>
            </a:r>
            <a:r>
              <a:rPr lang="en-US" dirty="0"/>
              <a:t>a</a:t>
            </a:r>
            <a:r>
              <a:rPr lang="ru-RU" dirty="0"/>
              <a:t>∈Ω((</a:t>
            </a:r>
            <a:r>
              <a:rPr lang="en-US" dirty="0"/>
              <a:t>x</a:t>
            </a:r>
            <a:r>
              <a:rPr lang="ru-RU" dirty="0"/>
              <a:t>≺</a:t>
            </a:r>
            <a:r>
              <a:rPr lang="en-US" dirty="0"/>
              <a:t>a</a:t>
            </a:r>
            <a:r>
              <a:rPr lang="ru-RU" dirty="0"/>
              <a:t>)&amp;(</a:t>
            </a:r>
            <a:r>
              <a:rPr lang="en-US" dirty="0"/>
              <a:t>a</a:t>
            </a:r>
            <a:r>
              <a:rPr lang="ru-RU" dirty="0"/>
              <a:t>≺</a:t>
            </a:r>
            <a:r>
              <a:rPr lang="en-US" dirty="0"/>
              <a:t>b</a:t>
            </a:r>
            <a:r>
              <a:rPr lang="ru-RU" dirty="0"/>
              <a:t>))}	</a:t>
            </a:r>
          </a:p>
          <a:p>
            <a:pPr>
              <a:buFont typeface="Arial" panose="020B0604020202020204" pitchFamily="34" charset="0"/>
              <a:buChar char="─"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самые ранние события из всех, которые возникают позже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x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  <a:defRPr/>
            </a:pPr>
            <a:r>
              <a:rPr lang="ru-RU" dirty="0"/>
              <a:t>Множества </a:t>
            </a:r>
            <a:r>
              <a:rPr lang="en-US" dirty="0"/>
              <a:t>L</a:t>
            </a:r>
            <a:r>
              <a:rPr lang="ru-RU" dirty="0"/>
              <a:t>(</a:t>
            </a:r>
            <a:r>
              <a:rPr lang="en-US" dirty="0"/>
              <a:t>x</a:t>
            </a:r>
            <a:r>
              <a:rPr lang="ru-RU" dirty="0"/>
              <a:t>)и </a:t>
            </a:r>
            <a:r>
              <a:rPr lang="en-US" dirty="0"/>
              <a:t>H</a:t>
            </a:r>
            <a:r>
              <a:rPr lang="ru-RU" dirty="0"/>
              <a:t>(</a:t>
            </a:r>
            <a:r>
              <a:rPr lang="en-US" dirty="0"/>
              <a:t>x</a:t>
            </a:r>
            <a:r>
              <a:rPr lang="ru-RU" dirty="0"/>
              <a:t>)не могут быть пустыми</a:t>
            </a:r>
          </a:p>
          <a:p>
            <a:pPr>
              <a:buNone/>
              <a:defRPr/>
            </a:pP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07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6876" y="214314"/>
            <a:ext cx="9001125" cy="7254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Генератор (абсолютного, глобального) времени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452688" y="1117600"/>
            <a:ext cx="7772400" cy="330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ru-RU" altLang="ru-RU" sz="1600">
                <a:latin typeface="Arial Narrow" panose="020B0606020202030204" pitchFamily="34" charset="0"/>
              </a:rPr>
              <a:t>Генерируются события, интерпретируемые как моменты глобального (абсолютного) времени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20" name="Oval 5"/>
          <p:cNvSpPr>
            <a:spLocks noChangeArrowheads="1"/>
          </p:cNvSpPr>
          <p:nvPr/>
        </p:nvSpPr>
        <p:spPr bwMode="auto">
          <a:xfrm>
            <a:off x="9748839" y="1576389"/>
            <a:ext cx="554037" cy="2255837"/>
          </a:xfrm>
          <a:prstGeom prst="ellipse">
            <a:avLst/>
          </a:prstGeom>
          <a:solidFill>
            <a:srgbClr val="D8D8D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cxnSp>
        <p:nvCxnSpPr>
          <p:cNvPr id="9221" name="AutoShape 6"/>
          <p:cNvCxnSpPr>
            <a:cxnSpLocks noChangeShapeType="1"/>
          </p:cNvCxnSpPr>
          <p:nvPr/>
        </p:nvCxnSpPr>
        <p:spPr bwMode="auto">
          <a:xfrm flipV="1">
            <a:off x="8543925" y="3389313"/>
            <a:ext cx="1466850" cy="584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2" name="Oval 7"/>
          <p:cNvSpPr>
            <a:spLocks noChangeArrowheads="1"/>
          </p:cNvSpPr>
          <p:nvPr/>
        </p:nvSpPr>
        <p:spPr bwMode="auto">
          <a:xfrm>
            <a:off x="8916988" y="2384426"/>
            <a:ext cx="582612" cy="1071563"/>
          </a:xfrm>
          <a:prstGeom prst="ellipse">
            <a:avLst/>
          </a:prstGeom>
          <a:solidFill>
            <a:srgbClr val="D8D8D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9223" name="Oval 8"/>
          <p:cNvSpPr>
            <a:spLocks noChangeArrowheads="1"/>
          </p:cNvSpPr>
          <p:nvPr/>
        </p:nvSpPr>
        <p:spPr bwMode="auto">
          <a:xfrm>
            <a:off x="1619251" y="1576389"/>
            <a:ext cx="555625" cy="2255837"/>
          </a:xfrm>
          <a:prstGeom prst="ellipse">
            <a:avLst/>
          </a:prstGeom>
          <a:solidFill>
            <a:srgbClr val="D8D8D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9224" name="Oval 9"/>
          <p:cNvSpPr>
            <a:spLocks noChangeArrowheads="1"/>
          </p:cNvSpPr>
          <p:nvPr/>
        </p:nvSpPr>
        <p:spPr bwMode="auto">
          <a:xfrm>
            <a:off x="3629026" y="2384426"/>
            <a:ext cx="582613" cy="1071563"/>
          </a:xfrm>
          <a:prstGeom prst="ellipse">
            <a:avLst/>
          </a:prstGeom>
          <a:solidFill>
            <a:srgbClr val="D8D8D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cxnSp>
        <p:nvCxnSpPr>
          <p:cNvPr id="9225" name="AutoShape 10"/>
          <p:cNvCxnSpPr>
            <a:cxnSpLocks noChangeShapeType="1"/>
          </p:cNvCxnSpPr>
          <p:nvPr/>
        </p:nvCxnSpPr>
        <p:spPr bwMode="auto">
          <a:xfrm flipV="1">
            <a:off x="1897063" y="1862138"/>
            <a:ext cx="0" cy="12366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6" name="AutoShape 11"/>
          <p:cNvCxnSpPr>
            <a:cxnSpLocks noChangeShapeType="1"/>
          </p:cNvCxnSpPr>
          <p:nvPr/>
        </p:nvCxnSpPr>
        <p:spPr bwMode="auto">
          <a:xfrm flipV="1">
            <a:off x="2301875" y="1862139"/>
            <a:ext cx="1588" cy="18367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7" name="AutoShape 12"/>
          <p:cNvCxnSpPr>
            <a:cxnSpLocks noChangeShapeType="1"/>
          </p:cNvCxnSpPr>
          <p:nvPr/>
        </p:nvCxnSpPr>
        <p:spPr bwMode="auto">
          <a:xfrm flipV="1">
            <a:off x="2708275" y="1747839"/>
            <a:ext cx="0" cy="6619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8" name="AutoShape 13"/>
          <p:cNvCxnSpPr>
            <a:cxnSpLocks noChangeShapeType="1"/>
          </p:cNvCxnSpPr>
          <p:nvPr/>
        </p:nvCxnSpPr>
        <p:spPr bwMode="auto">
          <a:xfrm flipV="1">
            <a:off x="3114675" y="1809751"/>
            <a:ext cx="0" cy="10890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9" name="AutoShape 14"/>
          <p:cNvCxnSpPr>
            <a:cxnSpLocks noChangeShapeType="1"/>
          </p:cNvCxnSpPr>
          <p:nvPr/>
        </p:nvCxnSpPr>
        <p:spPr bwMode="auto">
          <a:xfrm flipV="1">
            <a:off x="3519488" y="1747839"/>
            <a:ext cx="0" cy="4587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0" name="AutoShape 15"/>
          <p:cNvCxnSpPr>
            <a:cxnSpLocks noChangeShapeType="1"/>
          </p:cNvCxnSpPr>
          <p:nvPr/>
        </p:nvCxnSpPr>
        <p:spPr bwMode="auto">
          <a:xfrm flipV="1">
            <a:off x="3925888" y="1862138"/>
            <a:ext cx="0" cy="546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1" name="AutoShape 16"/>
          <p:cNvCxnSpPr>
            <a:cxnSpLocks noChangeShapeType="1"/>
          </p:cNvCxnSpPr>
          <p:nvPr/>
        </p:nvCxnSpPr>
        <p:spPr bwMode="auto">
          <a:xfrm flipV="1">
            <a:off x="4330700" y="1924051"/>
            <a:ext cx="1588" cy="17748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2" name="AutoShape 17"/>
          <p:cNvCxnSpPr>
            <a:cxnSpLocks noChangeShapeType="1"/>
          </p:cNvCxnSpPr>
          <p:nvPr/>
        </p:nvCxnSpPr>
        <p:spPr bwMode="auto">
          <a:xfrm flipV="1">
            <a:off x="4737100" y="1862139"/>
            <a:ext cx="0" cy="10366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3" name="AutoShape 18"/>
          <p:cNvCxnSpPr>
            <a:cxnSpLocks noChangeShapeType="1"/>
          </p:cNvCxnSpPr>
          <p:nvPr/>
        </p:nvCxnSpPr>
        <p:spPr bwMode="auto">
          <a:xfrm flipV="1">
            <a:off x="5141914" y="1747839"/>
            <a:ext cx="1587" cy="4587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4" name="AutoShape 19"/>
          <p:cNvCxnSpPr>
            <a:cxnSpLocks noChangeShapeType="1"/>
          </p:cNvCxnSpPr>
          <p:nvPr/>
        </p:nvCxnSpPr>
        <p:spPr bwMode="auto">
          <a:xfrm flipV="1">
            <a:off x="5548313" y="1862139"/>
            <a:ext cx="0" cy="5476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5" name="AutoShape 20"/>
          <p:cNvCxnSpPr>
            <a:cxnSpLocks noChangeShapeType="1"/>
          </p:cNvCxnSpPr>
          <p:nvPr/>
        </p:nvCxnSpPr>
        <p:spPr bwMode="auto">
          <a:xfrm flipV="1">
            <a:off x="5953125" y="1747839"/>
            <a:ext cx="1588" cy="4587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6" name="AutoShape 21"/>
          <p:cNvCxnSpPr>
            <a:cxnSpLocks noChangeShapeType="1"/>
          </p:cNvCxnSpPr>
          <p:nvPr/>
        </p:nvCxnSpPr>
        <p:spPr bwMode="auto">
          <a:xfrm flipV="1">
            <a:off x="6359525" y="1747839"/>
            <a:ext cx="0" cy="4587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7" name="AutoShape 22"/>
          <p:cNvCxnSpPr>
            <a:cxnSpLocks noChangeShapeType="1"/>
          </p:cNvCxnSpPr>
          <p:nvPr/>
        </p:nvCxnSpPr>
        <p:spPr bwMode="auto">
          <a:xfrm flipV="1">
            <a:off x="6765925" y="1747839"/>
            <a:ext cx="0" cy="4587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8" name="AutoShape 23"/>
          <p:cNvCxnSpPr>
            <a:cxnSpLocks noChangeShapeType="1"/>
          </p:cNvCxnSpPr>
          <p:nvPr/>
        </p:nvCxnSpPr>
        <p:spPr bwMode="auto">
          <a:xfrm flipV="1">
            <a:off x="7170738" y="1747839"/>
            <a:ext cx="0" cy="4587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9" name="AutoShape 24"/>
          <p:cNvCxnSpPr>
            <a:cxnSpLocks noChangeShapeType="1"/>
          </p:cNvCxnSpPr>
          <p:nvPr/>
        </p:nvCxnSpPr>
        <p:spPr bwMode="auto">
          <a:xfrm flipV="1">
            <a:off x="7577138" y="1862139"/>
            <a:ext cx="0" cy="18367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0" name="AutoShape 25"/>
          <p:cNvCxnSpPr>
            <a:cxnSpLocks noChangeShapeType="1"/>
          </p:cNvCxnSpPr>
          <p:nvPr/>
        </p:nvCxnSpPr>
        <p:spPr bwMode="auto">
          <a:xfrm flipV="1">
            <a:off x="7981950" y="1862139"/>
            <a:ext cx="1588" cy="10366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1" name="AutoShape 26"/>
          <p:cNvCxnSpPr>
            <a:cxnSpLocks noChangeShapeType="1"/>
          </p:cNvCxnSpPr>
          <p:nvPr/>
        </p:nvCxnSpPr>
        <p:spPr bwMode="auto">
          <a:xfrm flipV="1">
            <a:off x="8388350" y="1862139"/>
            <a:ext cx="0" cy="18367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2" name="AutoShape 27"/>
          <p:cNvCxnSpPr>
            <a:cxnSpLocks noChangeShapeType="1"/>
          </p:cNvCxnSpPr>
          <p:nvPr/>
        </p:nvCxnSpPr>
        <p:spPr bwMode="auto">
          <a:xfrm flipV="1">
            <a:off x="8793164" y="1747839"/>
            <a:ext cx="1587" cy="4587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3" name="AutoShape 28"/>
          <p:cNvCxnSpPr>
            <a:cxnSpLocks noChangeShapeType="1"/>
          </p:cNvCxnSpPr>
          <p:nvPr/>
        </p:nvCxnSpPr>
        <p:spPr bwMode="auto">
          <a:xfrm flipV="1">
            <a:off x="9199563" y="1862139"/>
            <a:ext cx="0" cy="5476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4" name="AutoShape 29"/>
          <p:cNvCxnSpPr>
            <a:cxnSpLocks noChangeShapeType="1"/>
          </p:cNvCxnSpPr>
          <p:nvPr/>
        </p:nvCxnSpPr>
        <p:spPr bwMode="auto">
          <a:xfrm flipV="1">
            <a:off x="9604375" y="1747839"/>
            <a:ext cx="1588" cy="4587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5" name="AutoShape 30"/>
          <p:cNvCxnSpPr>
            <a:cxnSpLocks noChangeShapeType="1"/>
          </p:cNvCxnSpPr>
          <p:nvPr/>
        </p:nvCxnSpPr>
        <p:spPr bwMode="auto">
          <a:xfrm flipV="1">
            <a:off x="10010775" y="1862138"/>
            <a:ext cx="0" cy="12366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6" name="AutoShape 31"/>
          <p:cNvCxnSpPr>
            <a:cxnSpLocks noChangeShapeType="1"/>
          </p:cNvCxnSpPr>
          <p:nvPr/>
        </p:nvCxnSpPr>
        <p:spPr bwMode="auto">
          <a:xfrm flipV="1">
            <a:off x="10417175" y="1747839"/>
            <a:ext cx="0" cy="4587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47" name="Oval 32"/>
          <p:cNvSpPr>
            <a:spLocks noChangeArrowheads="1"/>
          </p:cNvSpPr>
          <p:nvPr/>
        </p:nvSpPr>
        <p:spPr bwMode="auto">
          <a:xfrm>
            <a:off x="6383339" y="2384426"/>
            <a:ext cx="771525" cy="1858963"/>
          </a:xfrm>
          <a:prstGeom prst="ellipse">
            <a:avLst/>
          </a:prstGeom>
          <a:solidFill>
            <a:srgbClr val="D8D8D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cxnSp>
        <p:nvCxnSpPr>
          <p:cNvPr id="9248" name="AutoShape 33"/>
          <p:cNvCxnSpPr>
            <a:cxnSpLocks noChangeShapeType="1"/>
          </p:cNvCxnSpPr>
          <p:nvPr/>
        </p:nvCxnSpPr>
        <p:spPr bwMode="auto">
          <a:xfrm flipV="1">
            <a:off x="2087564" y="3144839"/>
            <a:ext cx="1062037" cy="2444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9" name="AutoShape 34"/>
          <p:cNvCxnSpPr>
            <a:cxnSpLocks noChangeShapeType="1"/>
          </p:cNvCxnSpPr>
          <p:nvPr/>
        </p:nvCxnSpPr>
        <p:spPr bwMode="auto">
          <a:xfrm flipV="1">
            <a:off x="3267075" y="3144838"/>
            <a:ext cx="583088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0" name="AutoShape 35"/>
          <p:cNvCxnSpPr>
            <a:cxnSpLocks noChangeShapeType="1"/>
          </p:cNvCxnSpPr>
          <p:nvPr/>
        </p:nvCxnSpPr>
        <p:spPr bwMode="auto">
          <a:xfrm>
            <a:off x="9356726" y="3197225"/>
            <a:ext cx="614363" cy="1730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1" name="AutoShape 36"/>
          <p:cNvCxnSpPr>
            <a:cxnSpLocks noChangeShapeType="1"/>
          </p:cNvCxnSpPr>
          <p:nvPr/>
        </p:nvCxnSpPr>
        <p:spPr bwMode="auto">
          <a:xfrm>
            <a:off x="1995489" y="3455988"/>
            <a:ext cx="257175" cy="4429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2" name="AutoShape 37"/>
          <p:cNvCxnSpPr>
            <a:cxnSpLocks noChangeShapeType="1"/>
          </p:cNvCxnSpPr>
          <p:nvPr/>
        </p:nvCxnSpPr>
        <p:spPr bwMode="auto">
          <a:xfrm>
            <a:off x="2174876" y="3973513"/>
            <a:ext cx="61817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3" name="AutoShape 38"/>
          <p:cNvCxnSpPr>
            <a:cxnSpLocks noChangeShapeType="1"/>
          </p:cNvCxnSpPr>
          <p:nvPr/>
        </p:nvCxnSpPr>
        <p:spPr bwMode="auto">
          <a:xfrm>
            <a:off x="2903539" y="2660650"/>
            <a:ext cx="61944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4" name="Oval 39"/>
          <p:cNvSpPr>
            <a:spLocks noChangeArrowheads="1"/>
          </p:cNvSpPr>
          <p:nvPr/>
        </p:nvSpPr>
        <p:spPr bwMode="auto">
          <a:xfrm>
            <a:off x="1671639" y="3144838"/>
            <a:ext cx="433387" cy="436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ru-RU" altLang="ru-RU" sz="2400" b="1">
                <a:latin typeface="Cambria Math" panose="02040503050406030204" pitchFamily="18" charset="0"/>
              </a:rPr>
              <a:t>⊢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255" name="Oval 40"/>
          <p:cNvSpPr>
            <a:spLocks noChangeArrowheads="1"/>
          </p:cNvSpPr>
          <p:nvPr/>
        </p:nvSpPr>
        <p:spPr bwMode="auto">
          <a:xfrm>
            <a:off x="2903538" y="2952751"/>
            <a:ext cx="431800" cy="436563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600" b="1">
                <a:latin typeface="Cambria Math" panose="02040503050406030204" pitchFamily="18" charset="0"/>
              </a:rPr>
              <a:t>S3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256" name="Oval 41"/>
          <p:cNvSpPr>
            <a:spLocks noChangeArrowheads="1"/>
          </p:cNvSpPr>
          <p:nvPr/>
        </p:nvSpPr>
        <p:spPr bwMode="auto">
          <a:xfrm>
            <a:off x="4521200" y="2952751"/>
            <a:ext cx="431800" cy="436563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600" b="1">
                <a:latin typeface="Cambria Math" panose="02040503050406030204" pitchFamily="18" charset="0"/>
              </a:rPr>
              <a:t>S6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257" name="Oval 42"/>
          <p:cNvSpPr>
            <a:spLocks noChangeArrowheads="1"/>
          </p:cNvSpPr>
          <p:nvPr/>
        </p:nvSpPr>
        <p:spPr bwMode="auto">
          <a:xfrm>
            <a:off x="6551613" y="3752850"/>
            <a:ext cx="431800" cy="438150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600" b="1">
                <a:latin typeface="Cambria Math" panose="02040503050406030204" pitchFamily="18" charset="0"/>
              </a:rPr>
              <a:t>S8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258" name="Oval 43"/>
          <p:cNvSpPr>
            <a:spLocks noChangeArrowheads="1"/>
          </p:cNvSpPr>
          <p:nvPr/>
        </p:nvSpPr>
        <p:spPr bwMode="auto">
          <a:xfrm>
            <a:off x="7770813" y="2952751"/>
            <a:ext cx="431800" cy="436563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S10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59" name="Oval 44"/>
          <p:cNvSpPr>
            <a:spLocks noChangeArrowheads="1"/>
          </p:cNvSpPr>
          <p:nvPr/>
        </p:nvSpPr>
        <p:spPr bwMode="auto">
          <a:xfrm>
            <a:off x="2087563" y="3752850"/>
            <a:ext cx="431800" cy="438150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600" b="1">
                <a:latin typeface="Cambria Math" panose="02040503050406030204" pitchFamily="18" charset="0"/>
              </a:rPr>
              <a:t>S1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260" name="Oval 45"/>
          <p:cNvSpPr>
            <a:spLocks noChangeArrowheads="1"/>
          </p:cNvSpPr>
          <p:nvPr/>
        </p:nvSpPr>
        <p:spPr bwMode="auto">
          <a:xfrm>
            <a:off x="4113213" y="3752850"/>
            <a:ext cx="431800" cy="438150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600" b="1">
                <a:latin typeface="Cambria Math" panose="02040503050406030204" pitchFamily="18" charset="0"/>
              </a:rPr>
              <a:t>S5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261" name="Oval 46"/>
          <p:cNvSpPr>
            <a:spLocks noChangeArrowheads="1"/>
          </p:cNvSpPr>
          <p:nvPr/>
        </p:nvSpPr>
        <p:spPr bwMode="auto">
          <a:xfrm>
            <a:off x="7373938" y="3752850"/>
            <a:ext cx="431800" cy="438150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600" b="1">
                <a:latin typeface="Cambria Math" panose="02040503050406030204" pitchFamily="18" charset="0"/>
              </a:rPr>
              <a:t>S9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262" name="Oval 47"/>
          <p:cNvSpPr>
            <a:spLocks noChangeArrowheads="1"/>
          </p:cNvSpPr>
          <p:nvPr/>
        </p:nvSpPr>
        <p:spPr bwMode="auto">
          <a:xfrm>
            <a:off x="8177213" y="3752850"/>
            <a:ext cx="431800" cy="438150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S11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63" name="Oval 48"/>
          <p:cNvSpPr>
            <a:spLocks noChangeArrowheads="1"/>
          </p:cNvSpPr>
          <p:nvPr/>
        </p:nvSpPr>
        <p:spPr bwMode="auto">
          <a:xfrm>
            <a:off x="3706814" y="2462213"/>
            <a:ext cx="433387" cy="436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600" b="1">
                <a:latin typeface="Cambria Math" panose="02040503050406030204" pitchFamily="18" charset="0"/>
              </a:rPr>
              <a:t>S4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264" name="Oval 49"/>
          <p:cNvSpPr>
            <a:spLocks noChangeArrowheads="1"/>
          </p:cNvSpPr>
          <p:nvPr/>
        </p:nvSpPr>
        <p:spPr bwMode="auto">
          <a:xfrm>
            <a:off x="5332414" y="2462213"/>
            <a:ext cx="433387" cy="436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600" b="1">
                <a:latin typeface="Cambria Math" panose="02040503050406030204" pitchFamily="18" charset="0"/>
              </a:rPr>
              <a:t>S7</a:t>
            </a:r>
            <a:endParaRPr lang="ru-RU" altLang="ru-RU">
              <a:latin typeface="Arial" panose="020B0604020202020204" pitchFamily="34" charset="0"/>
            </a:endParaRPr>
          </a:p>
        </p:txBody>
      </p:sp>
      <p:cxnSp>
        <p:nvCxnSpPr>
          <p:cNvPr id="9265" name="AutoShape 50"/>
          <p:cNvCxnSpPr>
            <a:cxnSpLocks noChangeShapeType="1"/>
          </p:cNvCxnSpPr>
          <p:nvPr/>
        </p:nvCxnSpPr>
        <p:spPr bwMode="auto">
          <a:xfrm flipV="1">
            <a:off x="2087563" y="2727326"/>
            <a:ext cx="620712" cy="5889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6" name="AutoShape 51"/>
          <p:cNvCxnSpPr>
            <a:cxnSpLocks noChangeShapeType="1"/>
          </p:cNvCxnSpPr>
          <p:nvPr/>
        </p:nvCxnSpPr>
        <p:spPr bwMode="auto">
          <a:xfrm>
            <a:off x="9356726" y="2800351"/>
            <a:ext cx="614363" cy="396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67" name="Oval 52"/>
          <p:cNvSpPr>
            <a:spLocks noChangeArrowheads="1"/>
          </p:cNvSpPr>
          <p:nvPr/>
        </p:nvSpPr>
        <p:spPr bwMode="auto">
          <a:xfrm>
            <a:off x="2501900" y="2462213"/>
            <a:ext cx="431800" cy="436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600" b="1">
                <a:latin typeface="Cambria Math" panose="02040503050406030204" pitchFamily="18" charset="0"/>
              </a:rPr>
              <a:t>S2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268" name="Oval 53"/>
          <p:cNvSpPr>
            <a:spLocks noChangeArrowheads="1"/>
          </p:cNvSpPr>
          <p:nvPr/>
        </p:nvSpPr>
        <p:spPr bwMode="auto">
          <a:xfrm>
            <a:off x="6551613" y="2462213"/>
            <a:ext cx="431800" cy="436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600" b="1">
                <a:latin typeface="Cambria Math" panose="02040503050406030204" pitchFamily="18" charset="0"/>
              </a:rPr>
              <a:t>S8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269" name="Oval 54"/>
          <p:cNvSpPr>
            <a:spLocks noChangeArrowheads="1"/>
          </p:cNvSpPr>
          <p:nvPr/>
        </p:nvSpPr>
        <p:spPr bwMode="auto">
          <a:xfrm>
            <a:off x="6551613" y="2952751"/>
            <a:ext cx="431800" cy="436563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600" b="1">
                <a:latin typeface="Cambria Math" panose="02040503050406030204" pitchFamily="18" charset="0"/>
              </a:rPr>
              <a:t>S8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270" name="Oval 55"/>
          <p:cNvSpPr>
            <a:spLocks noChangeArrowheads="1"/>
          </p:cNvSpPr>
          <p:nvPr/>
        </p:nvSpPr>
        <p:spPr bwMode="auto">
          <a:xfrm>
            <a:off x="3706814" y="2952751"/>
            <a:ext cx="433387" cy="436563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600" b="1">
                <a:latin typeface="Cambria Math" panose="02040503050406030204" pitchFamily="18" charset="0"/>
              </a:rPr>
              <a:t>S4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271" name="Oval 56"/>
          <p:cNvSpPr>
            <a:spLocks noChangeArrowheads="1"/>
          </p:cNvSpPr>
          <p:nvPr/>
        </p:nvSpPr>
        <p:spPr bwMode="auto">
          <a:xfrm>
            <a:off x="8988425" y="2952751"/>
            <a:ext cx="433388" cy="436563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S1</a:t>
            </a:r>
            <a:r>
              <a:rPr lang="ru-RU" altLang="ru-RU" sz="1400" b="1">
                <a:latin typeface="Cambria Math" panose="02040503050406030204" pitchFamily="18" charset="0"/>
              </a:rPr>
              <a:t>3</a:t>
            </a:r>
            <a:endParaRPr lang="ru-RU" altLang="ru-RU" sz="1400">
              <a:latin typeface="Arial" panose="020B0604020202020204" pitchFamily="34" charset="0"/>
            </a:endParaRPr>
          </a:p>
        </p:txBody>
      </p:sp>
      <p:sp>
        <p:nvSpPr>
          <p:cNvPr id="9272" name="Oval 57"/>
          <p:cNvSpPr>
            <a:spLocks noChangeArrowheads="1"/>
          </p:cNvSpPr>
          <p:nvPr/>
        </p:nvSpPr>
        <p:spPr bwMode="auto">
          <a:xfrm>
            <a:off x="8988425" y="2462213"/>
            <a:ext cx="433388" cy="436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S12</a:t>
            </a:r>
            <a:endParaRPr lang="ru-RU" altLang="ru-RU" sz="1400">
              <a:latin typeface="Arial" panose="020B0604020202020204" pitchFamily="34" charset="0"/>
            </a:endParaRPr>
          </a:p>
        </p:txBody>
      </p:sp>
      <p:sp>
        <p:nvSpPr>
          <p:cNvPr id="9273" name="Oval 58"/>
          <p:cNvSpPr>
            <a:spLocks noChangeAspect="1" noChangeArrowheads="1"/>
          </p:cNvSpPr>
          <p:nvPr/>
        </p:nvSpPr>
        <p:spPr bwMode="auto">
          <a:xfrm>
            <a:off x="1741489" y="1677988"/>
            <a:ext cx="306387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0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74" name="Oval 59"/>
          <p:cNvSpPr>
            <a:spLocks noChangeAspect="1" noChangeArrowheads="1"/>
          </p:cNvSpPr>
          <p:nvPr/>
        </p:nvSpPr>
        <p:spPr bwMode="auto">
          <a:xfrm>
            <a:off x="2147889" y="1677988"/>
            <a:ext cx="306387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1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75" name="Oval 60"/>
          <p:cNvSpPr>
            <a:spLocks noChangeAspect="1" noChangeArrowheads="1"/>
          </p:cNvSpPr>
          <p:nvPr/>
        </p:nvSpPr>
        <p:spPr bwMode="auto">
          <a:xfrm>
            <a:off x="2554289" y="1677988"/>
            <a:ext cx="306387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2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76" name="Oval 61"/>
          <p:cNvSpPr>
            <a:spLocks noChangeAspect="1" noChangeArrowheads="1"/>
          </p:cNvSpPr>
          <p:nvPr/>
        </p:nvSpPr>
        <p:spPr bwMode="auto">
          <a:xfrm>
            <a:off x="2960689" y="1677988"/>
            <a:ext cx="306387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3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77" name="Oval 62"/>
          <p:cNvSpPr>
            <a:spLocks noChangeAspect="1" noChangeArrowheads="1"/>
          </p:cNvSpPr>
          <p:nvPr/>
        </p:nvSpPr>
        <p:spPr bwMode="auto">
          <a:xfrm>
            <a:off x="3365500" y="1677988"/>
            <a:ext cx="306388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4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78" name="Oval 63"/>
          <p:cNvSpPr>
            <a:spLocks noChangeAspect="1" noChangeArrowheads="1"/>
          </p:cNvSpPr>
          <p:nvPr/>
        </p:nvSpPr>
        <p:spPr bwMode="auto">
          <a:xfrm>
            <a:off x="3771900" y="1677988"/>
            <a:ext cx="306388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5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79" name="Oval 64"/>
          <p:cNvSpPr>
            <a:spLocks noChangeAspect="1" noChangeArrowheads="1"/>
          </p:cNvSpPr>
          <p:nvPr/>
        </p:nvSpPr>
        <p:spPr bwMode="auto">
          <a:xfrm>
            <a:off x="4178300" y="1677988"/>
            <a:ext cx="306388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6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80" name="Oval 65"/>
          <p:cNvSpPr>
            <a:spLocks noChangeAspect="1" noChangeArrowheads="1"/>
          </p:cNvSpPr>
          <p:nvPr/>
        </p:nvSpPr>
        <p:spPr bwMode="auto">
          <a:xfrm>
            <a:off x="4584700" y="1677988"/>
            <a:ext cx="306388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7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81" name="Oval 66"/>
          <p:cNvSpPr>
            <a:spLocks noChangeAspect="1" noChangeArrowheads="1"/>
          </p:cNvSpPr>
          <p:nvPr/>
        </p:nvSpPr>
        <p:spPr bwMode="auto">
          <a:xfrm>
            <a:off x="4989514" y="1677988"/>
            <a:ext cx="306387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8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82" name="Oval 67"/>
          <p:cNvSpPr>
            <a:spLocks noChangeAspect="1" noChangeArrowheads="1"/>
          </p:cNvSpPr>
          <p:nvPr/>
        </p:nvSpPr>
        <p:spPr bwMode="auto">
          <a:xfrm>
            <a:off x="5802314" y="1677988"/>
            <a:ext cx="306387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10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83" name="Oval 68"/>
          <p:cNvSpPr>
            <a:spLocks noChangeAspect="1" noChangeArrowheads="1"/>
          </p:cNvSpPr>
          <p:nvPr/>
        </p:nvSpPr>
        <p:spPr bwMode="auto">
          <a:xfrm>
            <a:off x="6613525" y="1677988"/>
            <a:ext cx="306388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12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84" name="Oval 69"/>
          <p:cNvSpPr>
            <a:spLocks noChangeAspect="1" noChangeArrowheads="1"/>
          </p:cNvSpPr>
          <p:nvPr/>
        </p:nvSpPr>
        <p:spPr bwMode="auto">
          <a:xfrm>
            <a:off x="7832725" y="1677988"/>
            <a:ext cx="304800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15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85" name="Oval 70"/>
          <p:cNvSpPr>
            <a:spLocks noChangeAspect="1" noChangeArrowheads="1"/>
          </p:cNvSpPr>
          <p:nvPr/>
        </p:nvSpPr>
        <p:spPr bwMode="auto">
          <a:xfrm>
            <a:off x="5395914" y="1677988"/>
            <a:ext cx="306387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9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86" name="Oval 71"/>
          <p:cNvSpPr>
            <a:spLocks noChangeAspect="1" noChangeArrowheads="1"/>
          </p:cNvSpPr>
          <p:nvPr/>
        </p:nvSpPr>
        <p:spPr bwMode="auto">
          <a:xfrm>
            <a:off x="6208713" y="1677988"/>
            <a:ext cx="304800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11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87" name="Oval 72"/>
          <p:cNvSpPr>
            <a:spLocks noChangeAspect="1" noChangeArrowheads="1"/>
          </p:cNvSpPr>
          <p:nvPr/>
        </p:nvSpPr>
        <p:spPr bwMode="auto">
          <a:xfrm>
            <a:off x="7426325" y="1677988"/>
            <a:ext cx="306388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14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88" name="Oval 73"/>
          <p:cNvSpPr>
            <a:spLocks noChangeAspect="1" noChangeArrowheads="1"/>
          </p:cNvSpPr>
          <p:nvPr/>
        </p:nvSpPr>
        <p:spPr bwMode="auto">
          <a:xfrm>
            <a:off x="8237539" y="1670051"/>
            <a:ext cx="306387" cy="309563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16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89" name="Oval 74"/>
          <p:cNvSpPr>
            <a:spLocks noChangeAspect="1" noChangeArrowheads="1"/>
          </p:cNvSpPr>
          <p:nvPr/>
        </p:nvSpPr>
        <p:spPr bwMode="auto">
          <a:xfrm>
            <a:off x="8643939" y="1677988"/>
            <a:ext cx="306387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17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90" name="Oval 75"/>
          <p:cNvSpPr>
            <a:spLocks noChangeAspect="1" noChangeArrowheads="1"/>
          </p:cNvSpPr>
          <p:nvPr/>
        </p:nvSpPr>
        <p:spPr bwMode="auto">
          <a:xfrm>
            <a:off x="7019925" y="1677988"/>
            <a:ext cx="306388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13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91" name="Oval 76"/>
          <p:cNvSpPr>
            <a:spLocks noChangeAspect="1" noChangeArrowheads="1"/>
          </p:cNvSpPr>
          <p:nvPr/>
        </p:nvSpPr>
        <p:spPr bwMode="auto">
          <a:xfrm>
            <a:off x="10267950" y="1677988"/>
            <a:ext cx="306388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21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92" name="Oval 77"/>
          <p:cNvSpPr>
            <a:spLocks noChangeAspect="1" noChangeArrowheads="1"/>
          </p:cNvSpPr>
          <p:nvPr/>
        </p:nvSpPr>
        <p:spPr bwMode="auto">
          <a:xfrm>
            <a:off x="9050339" y="1677988"/>
            <a:ext cx="306387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18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93" name="Oval 78"/>
          <p:cNvSpPr>
            <a:spLocks noChangeAspect="1" noChangeArrowheads="1"/>
          </p:cNvSpPr>
          <p:nvPr/>
        </p:nvSpPr>
        <p:spPr bwMode="auto">
          <a:xfrm>
            <a:off x="9456738" y="1677988"/>
            <a:ext cx="304800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19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94" name="Oval 79"/>
          <p:cNvSpPr>
            <a:spLocks noChangeAspect="1" noChangeArrowheads="1"/>
          </p:cNvSpPr>
          <p:nvPr/>
        </p:nvSpPr>
        <p:spPr bwMode="auto">
          <a:xfrm>
            <a:off x="9861550" y="1677988"/>
            <a:ext cx="306388" cy="309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400" b="1">
                <a:latin typeface="Cambria Math" panose="02040503050406030204" pitchFamily="18" charset="0"/>
              </a:rPr>
              <a:t>20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9295" name="Oval 80"/>
          <p:cNvSpPr>
            <a:spLocks noChangeArrowheads="1"/>
          </p:cNvSpPr>
          <p:nvPr/>
        </p:nvSpPr>
        <p:spPr bwMode="auto">
          <a:xfrm>
            <a:off x="9809164" y="3144838"/>
            <a:ext cx="433387" cy="436562"/>
          </a:xfrm>
          <a:prstGeom prst="ellipse">
            <a:avLst/>
          </a:prstGeom>
          <a:solidFill>
            <a:srgbClr val="8DB3E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ru-RU" altLang="ru-RU" sz="2400" b="1">
                <a:latin typeface="Cambria Math" panose="02040503050406030204" pitchFamily="18" charset="0"/>
              </a:rPr>
              <a:t>⊣</a:t>
            </a:r>
            <a:endParaRPr lang="ru-RU" altLang="ru-RU">
              <a:latin typeface="Arial" panose="020B0604020202020204" pitchFamily="34" charset="0"/>
            </a:endParaRPr>
          </a:p>
        </p:txBody>
      </p:sp>
      <p:cxnSp>
        <p:nvCxnSpPr>
          <p:cNvPr id="9296" name="AutoShape 81"/>
          <p:cNvCxnSpPr>
            <a:cxnSpLocks noChangeShapeType="1"/>
          </p:cNvCxnSpPr>
          <p:nvPr/>
        </p:nvCxnSpPr>
        <p:spPr bwMode="auto">
          <a:xfrm>
            <a:off x="1768475" y="1306513"/>
            <a:ext cx="0" cy="1317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97" name="AutoShape 82"/>
          <p:cNvCxnSpPr>
            <a:cxnSpLocks noChangeShapeType="1"/>
          </p:cNvCxnSpPr>
          <p:nvPr/>
        </p:nvCxnSpPr>
        <p:spPr bwMode="auto">
          <a:xfrm>
            <a:off x="1766889" y="1438275"/>
            <a:ext cx="865028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98" name="AutoShape 83"/>
          <p:cNvCxnSpPr>
            <a:cxnSpLocks noChangeShapeType="1"/>
          </p:cNvCxnSpPr>
          <p:nvPr/>
        </p:nvCxnSpPr>
        <p:spPr bwMode="auto">
          <a:xfrm>
            <a:off x="1897063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99" name="AutoShape 84"/>
          <p:cNvCxnSpPr>
            <a:cxnSpLocks noChangeShapeType="1"/>
          </p:cNvCxnSpPr>
          <p:nvPr/>
        </p:nvCxnSpPr>
        <p:spPr bwMode="auto">
          <a:xfrm>
            <a:off x="2303463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00" name="AutoShape 85"/>
          <p:cNvCxnSpPr>
            <a:cxnSpLocks noChangeShapeType="1"/>
          </p:cNvCxnSpPr>
          <p:nvPr/>
        </p:nvCxnSpPr>
        <p:spPr bwMode="auto">
          <a:xfrm>
            <a:off x="3106738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01" name="AutoShape 86"/>
          <p:cNvCxnSpPr>
            <a:cxnSpLocks noChangeShapeType="1"/>
          </p:cNvCxnSpPr>
          <p:nvPr/>
        </p:nvCxnSpPr>
        <p:spPr bwMode="auto">
          <a:xfrm>
            <a:off x="3527425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02" name="AutoShape 87"/>
          <p:cNvCxnSpPr>
            <a:cxnSpLocks noChangeShapeType="1"/>
          </p:cNvCxnSpPr>
          <p:nvPr/>
        </p:nvCxnSpPr>
        <p:spPr bwMode="auto">
          <a:xfrm>
            <a:off x="4321175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03" name="AutoShape 88"/>
          <p:cNvCxnSpPr>
            <a:cxnSpLocks noChangeShapeType="1"/>
          </p:cNvCxnSpPr>
          <p:nvPr/>
        </p:nvCxnSpPr>
        <p:spPr bwMode="auto">
          <a:xfrm>
            <a:off x="5133975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04" name="AutoShape 89"/>
          <p:cNvCxnSpPr>
            <a:cxnSpLocks noChangeShapeType="1"/>
          </p:cNvCxnSpPr>
          <p:nvPr/>
        </p:nvCxnSpPr>
        <p:spPr bwMode="auto">
          <a:xfrm>
            <a:off x="2700338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05" name="AutoShape 90"/>
          <p:cNvCxnSpPr>
            <a:cxnSpLocks noChangeShapeType="1"/>
          </p:cNvCxnSpPr>
          <p:nvPr/>
        </p:nvCxnSpPr>
        <p:spPr bwMode="auto">
          <a:xfrm>
            <a:off x="3924300" y="1447800"/>
            <a:ext cx="0" cy="2301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06" name="AutoShape 91"/>
          <p:cNvCxnSpPr>
            <a:cxnSpLocks noChangeShapeType="1"/>
          </p:cNvCxnSpPr>
          <p:nvPr/>
        </p:nvCxnSpPr>
        <p:spPr bwMode="auto">
          <a:xfrm>
            <a:off x="4727575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07" name="AutoShape 92"/>
          <p:cNvCxnSpPr>
            <a:cxnSpLocks noChangeShapeType="1"/>
          </p:cNvCxnSpPr>
          <p:nvPr/>
        </p:nvCxnSpPr>
        <p:spPr bwMode="auto">
          <a:xfrm>
            <a:off x="5549900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08" name="AutoShape 93"/>
          <p:cNvCxnSpPr>
            <a:cxnSpLocks noChangeShapeType="1"/>
          </p:cNvCxnSpPr>
          <p:nvPr/>
        </p:nvCxnSpPr>
        <p:spPr bwMode="auto">
          <a:xfrm>
            <a:off x="5946775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09" name="AutoShape 94"/>
          <p:cNvCxnSpPr>
            <a:cxnSpLocks noChangeShapeType="1"/>
          </p:cNvCxnSpPr>
          <p:nvPr/>
        </p:nvCxnSpPr>
        <p:spPr bwMode="auto">
          <a:xfrm>
            <a:off x="6353175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10" name="AutoShape 95"/>
          <p:cNvCxnSpPr>
            <a:cxnSpLocks noChangeShapeType="1"/>
          </p:cNvCxnSpPr>
          <p:nvPr/>
        </p:nvCxnSpPr>
        <p:spPr bwMode="auto">
          <a:xfrm>
            <a:off x="6777038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11" name="AutoShape 96"/>
          <p:cNvCxnSpPr>
            <a:cxnSpLocks noChangeShapeType="1"/>
          </p:cNvCxnSpPr>
          <p:nvPr/>
        </p:nvCxnSpPr>
        <p:spPr bwMode="auto">
          <a:xfrm>
            <a:off x="7165975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12" name="AutoShape 97"/>
          <p:cNvCxnSpPr>
            <a:cxnSpLocks noChangeShapeType="1"/>
          </p:cNvCxnSpPr>
          <p:nvPr/>
        </p:nvCxnSpPr>
        <p:spPr bwMode="auto">
          <a:xfrm>
            <a:off x="7564438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13" name="AutoShape 98"/>
          <p:cNvCxnSpPr>
            <a:cxnSpLocks noChangeShapeType="1"/>
          </p:cNvCxnSpPr>
          <p:nvPr/>
        </p:nvCxnSpPr>
        <p:spPr bwMode="auto">
          <a:xfrm>
            <a:off x="8389938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14" name="AutoShape 99"/>
          <p:cNvCxnSpPr>
            <a:cxnSpLocks noChangeShapeType="1"/>
          </p:cNvCxnSpPr>
          <p:nvPr/>
        </p:nvCxnSpPr>
        <p:spPr bwMode="auto">
          <a:xfrm>
            <a:off x="7991475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15" name="AutoShape 100"/>
          <p:cNvCxnSpPr>
            <a:cxnSpLocks noChangeShapeType="1"/>
          </p:cNvCxnSpPr>
          <p:nvPr/>
        </p:nvCxnSpPr>
        <p:spPr bwMode="auto">
          <a:xfrm>
            <a:off x="8799513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16" name="AutoShape 101"/>
          <p:cNvCxnSpPr>
            <a:cxnSpLocks noChangeShapeType="1"/>
          </p:cNvCxnSpPr>
          <p:nvPr/>
        </p:nvCxnSpPr>
        <p:spPr bwMode="auto">
          <a:xfrm>
            <a:off x="9197975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17" name="AutoShape 102"/>
          <p:cNvCxnSpPr>
            <a:cxnSpLocks noChangeShapeType="1"/>
          </p:cNvCxnSpPr>
          <p:nvPr/>
        </p:nvCxnSpPr>
        <p:spPr bwMode="auto">
          <a:xfrm>
            <a:off x="9594850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18" name="AutoShape 103"/>
          <p:cNvCxnSpPr>
            <a:cxnSpLocks noChangeShapeType="1"/>
          </p:cNvCxnSpPr>
          <p:nvPr/>
        </p:nvCxnSpPr>
        <p:spPr bwMode="auto">
          <a:xfrm>
            <a:off x="10010775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19" name="AutoShape 104"/>
          <p:cNvCxnSpPr>
            <a:cxnSpLocks noChangeShapeType="1"/>
          </p:cNvCxnSpPr>
          <p:nvPr/>
        </p:nvCxnSpPr>
        <p:spPr bwMode="auto">
          <a:xfrm>
            <a:off x="10417175" y="1438276"/>
            <a:ext cx="0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320" name="AutoShape 105"/>
          <p:cNvSpPr>
            <a:spLocks noChangeArrowheads="1"/>
          </p:cNvSpPr>
          <p:nvPr/>
        </p:nvSpPr>
        <p:spPr bwMode="auto">
          <a:xfrm>
            <a:off x="1595438" y="1000125"/>
            <a:ext cx="684212" cy="2984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ru-RU" sz="1600" b="1"/>
              <a:t>E</a:t>
            </a:r>
            <a:r>
              <a:rPr lang="en-US" altLang="ru-RU" sz="1600" b="1" baseline="-25000"/>
              <a:t>time</a:t>
            </a:r>
            <a:endParaRPr lang="ru-RU" altLang="ru-RU">
              <a:latin typeface="Arial" panose="020B0604020202020204" pitchFamily="34" charset="0"/>
            </a:endParaRPr>
          </a:p>
        </p:txBody>
      </p:sp>
      <p:cxnSp>
        <p:nvCxnSpPr>
          <p:cNvPr id="9321" name="AutoShape 106"/>
          <p:cNvCxnSpPr>
            <a:cxnSpLocks noChangeShapeType="1"/>
          </p:cNvCxnSpPr>
          <p:nvPr/>
        </p:nvCxnSpPr>
        <p:spPr bwMode="auto">
          <a:xfrm>
            <a:off x="1776413" y="1298575"/>
            <a:ext cx="0" cy="133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322" name="Text Box 107"/>
          <p:cNvSpPr txBox="1">
            <a:spLocks noChangeArrowheads="1"/>
          </p:cNvSpPr>
          <p:nvPr/>
        </p:nvSpPr>
        <p:spPr bwMode="auto">
          <a:xfrm>
            <a:off x="1881189" y="4470401"/>
            <a:ext cx="8275637" cy="17446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8288" indent="-2682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268288" indent="-2682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>
              <a:buFont typeface="Symbol" panose="05050102010706020507" pitchFamily="18" charset="2"/>
              <a:buChar char="·"/>
            </a:pPr>
            <a:r>
              <a:rPr lang="ru-RU" altLang="ru-RU">
                <a:latin typeface="Arial Narrow" panose="020B0606020202030204" pitchFamily="34" charset="0"/>
              </a:rPr>
              <a:t>В модели нет необходимости «равномерного» распределения  временн</a:t>
            </a:r>
            <a:r>
              <a:rPr lang="ru-RU" altLang="ru-RU" b="1">
                <a:latin typeface="Arial Narrow" panose="020B0606020202030204" pitchFamily="34" charset="0"/>
              </a:rPr>
              <a:t>ы</a:t>
            </a:r>
            <a:r>
              <a:rPr lang="ru-RU" altLang="ru-RU">
                <a:latin typeface="Arial Narrow" panose="020B0606020202030204" pitchFamily="34" charset="0"/>
              </a:rPr>
              <a:t>х событий </a:t>
            </a:r>
            <a:br>
              <a:rPr lang="ru-RU" altLang="ru-RU">
                <a:latin typeface="Arial Narrow" panose="020B0606020202030204" pitchFamily="34" charset="0"/>
              </a:rPr>
            </a:br>
            <a:r>
              <a:rPr lang="ru-RU" altLang="ru-RU">
                <a:latin typeface="Arial Narrow" panose="020B0606020202030204" pitchFamily="34" charset="0"/>
              </a:rPr>
              <a:t>(в частности, тактирование – не интерпретируемая в модели сущность)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ru-RU" altLang="ru-RU">
                <a:latin typeface="Arial Narrow" panose="020B0606020202030204" pitchFamily="34" charset="0"/>
              </a:rPr>
              <a:t>Не для всех временн</a:t>
            </a:r>
            <a:r>
              <a:rPr lang="ru-RU" altLang="ru-RU" b="1">
                <a:latin typeface="Arial Narrow" panose="020B0606020202030204" pitchFamily="34" charset="0"/>
              </a:rPr>
              <a:t>ы</a:t>
            </a:r>
            <a:r>
              <a:rPr lang="ru-RU" altLang="ru-RU">
                <a:latin typeface="Arial Narrow" panose="020B0606020202030204" pitchFamily="34" charset="0"/>
              </a:rPr>
              <a:t>х событий есть реакция элементов системы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ru-RU" altLang="ru-RU">
                <a:latin typeface="Arial Narrow" panose="020B0606020202030204" pitchFamily="34" charset="0"/>
              </a:rPr>
              <a:t>Временн</a:t>
            </a:r>
            <a:r>
              <a:rPr lang="ru-RU" altLang="ru-RU" b="1">
                <a:latin typeface="Arial Narrow" panose="020B0606020202030204" pitchFamily="34" charset="0"/>
              </a:rPr>
              <a:t>ы</a:t>
            </a:r>
            <a:r>
              <a:rPr lang="ru-RU" altLang="ru-RU">
                <a:latin typeface="Arial Narrow" panose="020B0606020202030204" pitchFamily="34" charset="0"/>
              </a:rPr>
              <a:t>е события должны быть согласованы с глобальным временем, рассматриваемым как частичный порядок на множестве всех событий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ru-RU" altLang="ru-RU">
                <a:latin typeface="Arial Narrow" panose="020B0606020202030204" pitchFamily="34" charset="0"/>
              </a:rPr>
              <a:t>Реакция на временн</a:t>
            </a:r>
            <a:r>
              <a:rPr lang="ru-RU" altLang="ru-RU" b="1">
                <a:latin typeface="Arial Narrow" panose="020B0606020202030204" pitchFamily="34" charset="0"/>
              </a:rPr>
              <a:t>ы</a:t>
            </a:r>
            <a:r>
              <a:rPr lang="ru-RU" altLang="ru-RU">
                <a:latin typeface="Arial Narrow" panose="020B0606020202030204" pitchFamily="34" charset="0"/>
              </a:rPr>
              <a:t>е события не означает решение проблемы синхронизации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28</a:t>
            </a:fld>
            <a:endParaRPr lang="ru-RU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5930" y="5969051"/>
            <a:ext cx="402371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17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11944350" cy="72669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Введение: целенаправленно развивающиеся системы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982" y="1142999"/>
            <a:ext cx="12095018" cy="5230091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rgbClr val="0070C0"/>
                </a:solidFill>
              </a:rPr>
              <a:t>Развивающиеся </a:t>
            </a:r>
            <a:r>
              <a:rPr lang="ru-RU" sz="3200" b="1" i="1" dirty="0" smtClean="0">
                <a:solidFill>
                  <a:srgbClr val="0070C0"/>
                </a:solidFill>
              </a:rPr>
              <a:t>системы</a:t>
            </a:r>
            <a:r>
              <a:rPr lang="ru-RU" sz="3200" dirty="0"/>
              <a:t> </a:t>
            </a:r>
            <a:r>
              <a:rPr lang="ru-RU" sz="3200" dirty="0" smtClean="0"/>
              <a:t>— это</a:t>
            </a:r>
            <a:r>
              <a:rPr lang="en-US" sz="3200" dirty="0" smtClean="0"/>
              <a:t> </a:t>
            </a:r>
            <a:r>
              <a:rPr lang="ru-RU" sz="3200" dirty="0" smtClean="0"/>
              <a:t>системы, </a:t>
            </a:r>
            <a:r>
              <a:rPr lang="ru-RU" sz="3200" dirty="0" smtClean="0"/>
              <a:t>развитие которых</a:t>
            </a:r>
            <a:r>
              <a:rPr lang="ru-RU" sz="3200" dirty="0" smtClean="0"/>
              <a:t> </a:t>
            </a:r>
            <a:r>
              <a:rPr lang="ru-RU" sz="3200" dirty="0"/>
              <a:t>существенно зависит от </a:t>
            </a:r>
            <a:r>
              <a:rPr lang="ru-RU" sz="3200" b="1" i="1" dirty="0">
                <a:solidFill>
                  <a:srgbClr val="0070C0"/>
                </a:solidFill>
              </a:rPr>
              <a:t>индивидуальной активности </a:t>
            </a:r>
            <a:r>
              <a:rPr lang="ru-RU" sz="3200" dirty="0"/>
              <a:t>их </a:t>
            </a:r>
            <a:r>
              <a:rPr lang="ru-RU" sz="3200" b="1" i="1" dirty="0">
                <a:solidFill>
                  <a:srgbClr val="0070C0"/>
                </a:solidFill>
              </a:rPr>
              <a:t>элементов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В </a:t>
            </a:r>
            <a:r>
              <a:rPr lang="ru-RU" sz="3200" dirty="0"/>
              <a:t>рамках обычно применяемых подходов к изучению и конструированию систем, нацеленных на выявление </a:t>
            </a:r>
            <a:r>
              <a:rPr lang="ru-RU" sz="3200" b="1" i="1" dirty="0">
                <a:solidFill>
                  <a:srgbClr val="0070C0"/>
                </a:solidFill>
              </a:rPr>
              <a:t>детерминированного</a:t>
            </a:r>
            <a:r>
              <a:rPr lang="ru-RU" sz="3200" i="1" dirty="0">
                <a:solidFill>
                  <a:srgbClr val="0070C0"/>
                </a:solidFill>
              </a:rPr>
              <a:t> </a:t>
            </a:r>
            <a:r>
              <a:rPr lang="ru-RU" sz="3200" b="1" i="1" dirty="0">
                <a:solidFill>
                  <a:srgbClr val="0070C0"/>
                </a:solidFill>
              </a:rPr>
              <a:t>закона</a:t>
            </a:r>
            <a:r>
              <a:rPr lang="ru-RU" sz="3200" dirty="0"/>
              <a:t> или </a:t>
            </a:r>
            <a:r>
              <a:rPr lang="ru-RU" sz="3200" b="1" i="1" dirty="0">
                <a:solidFill>
                  <a:srgbClr val="0070C0"/>
                </a:solidFill>
              </a:rPr>
              <a:t>закономерности</a:t>
            </a:r>
            <a:r>
              <a:rPr lang="ru-RU" sz="3200" dirty="0"/>
              <a:t> </a:t>
            </a:r>
            <a:r>
              <a:rPr lang="ru-RU" sz="3200" b="1" i="1" dirty="0" smtClean="0">
                <a:solidFill>
                  <a:srgbClr val="0070C0"/>
                </a:solidFill>
              </a:rPr>
              <a:t>развития</a:t>
            </a:r>
            <a:r>
              <a:rPr lang="ru-RU" sz="3200" dirty="0" smtClean="0"/>
              <a:t>, </a:t>
            </a:r>
            <a:r>
              <a:rPr lang="ru-RU" sz="3200" dirty="0" smtClean="0"/>
              <a:t>эта особенность трудно поддается учету</a:t>
            </a:r>
            <a:r>
              <a:rPr lang="ru-RU" sz="3200" dirty="0"/>
              <a:t>.</a:t>
            </a:r>
            <a:endParaRPr lang="ru-RU" sz="3200" dirty="0"/>
          </a:p>
          <a:p>
            <a:r>
              <a:rPr lang="ru-RU" sz="3200" dirty="0"/>
              <a:t>Для развивающейся системы с активными элементами </a:t>
            </a:r>
            <a:r>
              <a:rPr lang="ru-RU" sz="3200" dirty="0" smtClean="0"/>
              <a:t>неправомерен </a:t>
            </a:r>
            <a:r>
              <a:rPr lang="ru-RU" sz="3200" b="1" i="1" dirty="0" smtClean="0">
                <a:solidFill>
                  <a:srgbClr val="0070C0"/>
                </a:solidFill>
              </a:rPr>
              <a:t>постулат </a:t>
            </a:r>
            <a:r>
              <a:rPr lang="ru-RU" sz="3200" b="1" i="1" dirty="0">
                <a:solidFill>
                  <a:srgbClr val="0070C0"/>
                </a:solidFill>
              </a:rPr>
              <a:t>о существовании </a:t>
            </a:r>
            <a:r>
              <a:rPr lang="ru-RU" sz="3200" b="1" i="1" dirty="0" smtClean="0">
                <a:solidFill>
                  <a:srgbClr val="0070C0"/>
                </a:solidFill>
              </a:rPr>
              <a:t>закона развития</a:t>
            </a:r>
            <a:r>
              <a:rPr lang="ru-RU" sz="3200" dirty="0" smtClean="0"/>
              <a:t>. </a:t>
            </a:r>
          </a:p>
          <a:p>
            <a:r>
              <a:rPr lang="ru-RU" sz="3200" dirty="0" smtClean="0"/>
              <a:t>Актуальность исследования развивающихся систем.</a:t>
            </a: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51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11815763" cy="72669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Введение: задачи изучения развивающейся системы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982" y="726696"/>
            <a:ext cx="12095018" cy="5832762"/>
          </a:xfrm>
        </p:spPr>
        <p:txBody>
          <a:bodyPr>
            <a:noAutofit/>
          </a:bodyPr>
          <a:lstStyle/>
          <a:p>
            <a:r>
              <a:rPr lang="ru-RU" dirty="0" smtClean="0"/>
              <a:t>Основные</a:t>
            </a:r>
            <a:r>
              <a:rPr lang="ru-RU" dirty="0" smtClean="0"/>
              <a:t> задачи:</a:t>
            </a:r>
            <a:endParaRPr lang="ru-RU" dirty="0" smtClean="0"/>
          </a:p>
          <a:p>
            <a:pPr lvl="1"/>
            <a:r>
              <a:rPr lang="ru-RU" dirty="0" smtClean="0"/>
              <a:t>определение </a:t>
            </a:r>
            <a:r>
              <a:rPr lang="ru-RU" dirty="0"/>
              <a:t>условий и ограничений целенаправленного развития, </a:t>
            </a:r>
            <a:endParaRPr lang="ru-RU" dirty="0" smtClean="0"/>
          </a:p>
          <a:p>
            <a:pPr lvl="1"/>
            <a:r>
              <a:rPr lang="ru-RU" dirty="0" smtClean="0"/>
              <a:t>выявление </a:t>
            </a:r>
            <a:r>
              <a:rPr lang="ru-RU" dirty="0"/>
              <a:t>активностей, способствующих и препятствующих достижению целей </a:t>
            </a:r>
            <a:r>
              <a:rPr lang="ru-RU" dirty="0" smtClean="0"/>
              <a:t>системы,</a:t>
            </a:r>
          </a:p>
          <a:p>
            <a:pPr lvl="1"/>
            <a:r>
              <a:rPr lang="ru-RU" dirty="0" smtClean="0"/>
              <a:t>поддержка </a:t>
            </a:r>
            <a:r>
              <a:rPr lang="ru-RU" dirty="0"/>
              <a:t>одних и подавление других активностей (создание условий для этого</a:t>
            </a:r>
            <a:r>
              <a:rPr lang="ru-RU" dirty="0" smtClean="0"/>
              <a:t>).</a:t>
            </a:r>
          </a:p>
          <a:p>
            <a:r>
              <a:rPr lang="ru-RU" sz="2400" dirty="0" smtClean="0"/>
              <a:t>Дополнительные задачи:</a:t>
            </a:r>
          </a:p>
          <a:p>
            <a:pPr lvl="1"/>
            <a:r>
              <a:rPr lang="ru-RU" dirty="0" smtClean="0"/>
              <a:t>выяснение </a:t>
            </a:r>
            <a:r>
              <a:rPr lang="ru-RU" dirty="0"/>
              <a:t>того, что нужно для согласования целей элементов с целями системы в </a:t>
            </a:r>
            <a:r>
              <a:rPr lang="ru-RU" dirty="0" smtClean="0"/>
              <a:t>целом.</a:t>
            </a:r>
          </a:p>
          <a:p>
            <a:pPr marL="800100" indent="-528638">
              <a:buFont typeface="Cambria Math" panose="02040503050406030204" pitchFamily="18" charset="0"/>
              <a:buChar char="⇒"/>
            </a:pPr>
            <a:r>
              <a:rPr lang="ru-RU" sz="2400" dirty="0" smtClean="0">
                <a:solidFill>
                  <a:srgbClr val="FF0000"/>
                </a:solidFill>
              </a:rPr>
              <a:t>Необходимость </a:t>
            </a:r>
            <a:r>
              <a:rPr lang="ru-RU" sz="2400" dirty="0">
                <a:solidFill>
                  <a:srgbClr val="FF0000"/>
                </a:solidFill>
              </a:rPr>
              <a:t>обновления существующих и/или </a:t>
            </a:r>
            <a:r>
              <a:rPr lang="ru-RU" sz="2400" dirty="0" smtClean="0">
                <a:solidFill>
                  <a:srgbClr val="FF0000"/>
                </a:solidFill>
              </a:rPr>
              <a:t>разработки </a:t>
            </a:r>
            <a:r>
              <a:rPr lang="ru-RU" sz="2400" dirty="0">
                <a:solidFill>
                  <a:srgbClr val="FF0000"/>
                </a:solidFill>
              </a:rPr>
              <a:t>новых подходов к моделированию целенаправленно развивающихся систем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2400" dirty="0"/>
              <a:t>Эти задачи должны решаться с использованием надежной концептуальной базы, разработка которой является </a:t>
            </a:r>
            <a:r>
              <a:rPr lang="ru-RU" sz="2400" b="1" i="1" dirty="0">
                <a:solidFill>
                  <a:srgbClr val="0070C0"/>
                </a:solidFill>
              </a:rPr>
              <a:t>целью исследования</a:t>
            </a:r>
            <a:r>
              <a:rPr lang="ru-RU" sz="2400" dirty="0"/>
              <a:t>, представляемого настоящей </a:t>
            </a:r>
            <a:r>
              <a:rPr lang="ru-RU" sz="2400" dirty="0" smtClean="0"/>
              <a:t>работой.</a:t>
            </a:r>
          </a:p>
          <a:p>
            <a:r>
              <a:rPr lang="ru-RU" sz="2400" dirty="0"/>
              <a:t>В качестве </a:t>
            </a:r>
            <a:r>
              <a:rPr lang="ru-RU" sz="2400" b="1" i="1" dirty="0">
                <a:solidFill>
                  <a:srgbClr val="0070C0"/>
                </a:solidFill>
              </a:rPr>
              <a:t>ключевого положения </a:t>
            </a:r>
            <a:r>
              <a:rPr lang="ru-RU" sz="2400" dirty="0"/>
              <a:t>предлагаемой </a:t>
            </a:r>
            <a:r>
              <a:rPr lang="ru-RU" sz="2400" b="1" i="1" dirty="0">
                <a:solidFill>
                  <a:srgbClr val="0070C0"/>
                </a:solidFill>
              </a:rPr>
              <a:t>концепции</a:t>
            </a:r>
            <a:r>
              <a:rPr lang="ru-RU" sz="2400" dirty="0"/>
              <a:t> рассматривается необходимость ориентации модельных систем на оперирование элементами, индивидуальная активность которых обеспечивает развитие.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12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1693236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Модельная система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109" y="1325563"/>
            <a:ext cx="11707091" cy="4851400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/>
              <a:t>Для </a:t>
            </a:r>
            <a:r>
              <a:rPr lang="ru-RU" sz="3200" dirty="0"/>
              <a:t>модельной </a:t>
            </a:r>
            <a:r>
              <a:rPr lang="ru-RU" sz="3200" dirty="0" smtClean="0"/>
              <a:t>системы определяются: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ru-RU" sz="2800" b="1" i="1" dirty="0">
                <a:solidFill>
                  <a:srgbClr val="0070C0"/>
                </a:solidFill>
              </a:rPr>
              <a:t>активные элементы</a:t>
            </a:r>
            <a:r>
              <a:rPr lang="ru-RU" sz="2800" b="1" dirty="0">
                <a:solidFill>
                  <a:srgbClr val="0070C0"/>
                </a:solidFill>
              </a:rPr>
              <a:t> системы</a:t>
            </a:r>
            <a:r>
              <a:rPr lang="ru-RU" sz="2800" dirty="0"/>
              <a:t>, обладающие способностью действовать, т.е. изменять свои свойства и свойства других элементов, включая возможность порождать и ликвидировать элементы;</a:t>
            </a:r>
            <a:endParaRPr lang="ru-RU" sz="2800" dirty="0" smtClean="0">
              <a:effectLst/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ru-RU" sz="2800" b="1" i="1" dirty="0">
                <a:solidFill>
                  <a:srgbClr val="0070C0"/>
                </a:solidFill>
              </a:rPr>
              <a:t>пассивные элементы</a:t>
            </a:r>
            <a:r>
              <a:rPr lang="ru-RU" sz="2800" b="1" dirty="0">
                <a:solidFill>
                  <a:srgbClr val="0070C0"/>
                </a:solidFill>
              </a:rPr>
              <a:t> системы</a:t>
            </a:r>
            <a:r>
              <a:rPr lang="ru-RU" sz="2800" dirty="0"/>
              <a:t>, свойства которых могут изменяться под воздействием активных элементов и/или из окружения системы;</a:t>
            </a:r>
            <a:endParaRPr lang="ru-RU" sz="2800" dirty="0" smtClean="0">
              <a:effectLst/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ru-RU" sz="2800" b="1" i="1" dirty="0">
                <a:solidFill>
                  <a:srgbClr val="0070C0"/>
                </a:solidFill>
              </a:rPr>
              <a:t>окружение системы </a:t>
            </a:r>
            <a:r>
              <a:rPr lang="ru-RU" sz="2800" dirty="0"/>
              <a:t>(внешний мир), из которого поставляются данные для функционирования системы и ее элементов и которое получает информацию из </a:t>
            </a:r>
            <a:r>
              <a:rPr lang="ru-RU" sz="2800" dirty="0" smtClean="0"/>
              <a:t>системы;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ru-RU" sz="2800" b="1" dirty="0">
                <a:solidFill>
                  <a:srgbClr val="0070C0"/>
                </a:solidFill>
              </a:rPr>
              <a:t>(</a:t>
            </a:r>
            <a:r>
              <a:rPr lang="ru-RU" sz="2800" b="1" i="1" dirty="0">
                <a:solidFill>
                  <a:srgbClr val="0070C0"/>
                </a:solidFill>
              </a:rPr>
              <a:t>декоративные элементы </a:t>
            </a:r>
            <a:r>
              <a:rPr lang="ru-RU" sz="2800" dirty="0" smtClean="0">
                <a:effectLst/>
              </a:rPr>
              <a:t>— интерфейсное оформление модельной системы — пока это за рамками рассмотрения</a:t>
            </a:r>
            <a:r>
              <a:rPr lang="ru-RU" sz="2800" b="1" dirty="0" smtClean="0">
                <a:solidFill>
                  <a:srgbClr val="0070C0"/>
                </a:solidFill>
              </a:rPr>
              <a:t>)</a:t>
            </a:r>
            <a:r>
              <a:rPr lang="ru-RU" sz="2800" dirty="0" smtClean="0"/>
              <a:t>.</a:t>
            </a:r>
            <a:endParaRPr lang="ru-RU" sz="2800" b="1" i="1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25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1693236" cy="789709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Развивающаяся модельная система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651163"/>
            <a:ext cx="11707091" cy="5387254"/>
          </a:xfrm>
        </p:spPr>
        <p:txBody>
          <a:bodyPr>
            <a:noAutofit/>
          </a:bodyPr>
          <a:lstStyle/>
          <a:p>
            <a:r>
              <a:rPr lang="ru-RU" sz="2400" dirty="0"/>
              <a:t>Модельная система называется </a:t>
            </a:r>
            <a:r>
              <a:rPr lang="ru-RU" sz="2400" b="1" i="1" dirty="0">
                <a:solidFill>
                  <a:srgbClr val="0070C0"/>
                </a:solidFill>
              </a:rPr>
              <a:t>развивающейся</a:t>
            </a:r>
            <a:r>
              <a:rPr lang="ru-RU" sz="2400" dirty="0"/>
              <a:t>, если определены ее </a:t>
            </a:r>
            <a:r>
              <a:rPr lang="ru-RU" sz="2400" b="1" i="1" dirty="0">
                <a:solidFill>
                  <a:srgbClr val="0070C0"/>
                </a:solidFill>
              </a:rPr>
              <a:t>состояния</a:t>
            </a:r>
            <a:r>
              <a:rPr lang="ru-RU" sz="2400" dirty="0"/>
              <a:t>, т.е. </a:t>
            </a:r>
            <a:endParaRPr lang="en-US" sz="2400" dirty="0" smtClean="0"/>
          </a:p>
          <a:p>
            <a:pPr lvl="1"/>
            <a:r>
              <a:rPr lang="ru-RU" dirty="0" smtClean="0"/>
              <a:t>некоторая </a:t>
            </a:r>
            <a:r>
              <a:rPr lang="ru-RU" dirty="0"/>
              <a:t>интегральная характеристика системы, изменяемая в результате действий активных элементов и/или получения </a:t>
            </a:r>
            <a:r>
              <a:rPr lang="ru-RU" dirty="0" smtClean="0"/>
              <a:t>сигналов </a:t>
            </a:r>
            <a:r>
              <a:rPr lang="ru-RU" dirty="0"/>
              <a:t>из окружения. </a:t>
            </a:r>
            <a:endParaRPr lang="ru-RU" dirty="0" smtClean="0"/>
          </a:p>
          <a:p>
            <a:r>
              <a:rPr lang="ru-RU" sz="2400" dirty="0" smtClean="0"/>
              <a:t>Все </a:t>
            </a:r>
            <a:r>
              <a:rPr lang="ru-RU" sz="2400" dirty="0"/>
              <a:t>состояния системы можно представлять как вершины графовой структуры</a:t>
            </a:r>
            <a:r>
              <a:rPr lang="ru-RU" sz="2400" dirty="0" smtClean="0"/>
              <a:t>,</a:t>
            </a:r>
            <a:endParaRPr lang="en-US" sz="2400" dirty="0" smtClean="0"/>
          </a:p>
          <a:p>
            <a:pPr lvl="1"/>
            <a:r>
              <a:rPr lang="ru-RU" dirty="0" smtClean="0"/>
              <a:t>дуги </a:t>
            </a:r>
            <a:r>
              <a:rPr lang="ru-RU" dirty="0"/>
              <a:t>которой задают возможные </a:t>
            </a:r>
            <a:r>
              <a:rPr lang="ru-RU" b="1" i="1" dirty="0">
                <a:solidFill>
                  <a:srgbClr val="0070C0"/>
                </a:solidFill>
              </a:rPr>
              <a:t>переходы между состояниями</a:t>
            </a:r>
            <a:r>
              <a:rPr lang="ru-RU" dirty="0"/>
              <a:t>. </a:t>
            </a:r>
            <a:endParaRPr lang="ru-RU" dirty="0" smtClean="0"/>
          </a:p>
          <a:p>
            <a:pPr lvl="1"/>
            <a:r>
              <a:rPr lang="ru-RU" dirty="0" smtClean="0"/>
              <a:t>Одно </a:t>
            </a:r>
            <a:r>
              <a:rPr lang="ru-RU" dirty="0"/>
              <a:t>из состояний считается </a:t>
            </a:r>
            <a:r>
              <a:rPr lang="ru-RU" b="1" i="1" dirty="0">
                <a:solidFill>
                  <a:srgbClr val="0070C0"/>
                </a:solidFill>
              </a:rPr>
              <a:t>текущим</a:t>
            </a:r>
            <a:r>
              <a:rPr lang="ru-RU" dirty="0"/>
              <a:t>. </a:t>
            </a:r>
            <a:endParaRPr lang="ru-RU" dirty="0" smtClean="0"/>
          </a:p>
          <a:p>
            <a:pPr lvl="1"/>
            <a:r>
              <a:rPr lang="ru-RU" dirty="0" smtClean="0"/>
              <a:t>С </a:t>
            </a:r>
            <a:r>
              <a:rPr lang="ru-RU" dirty="0"/>
              <a:t>каждым переходом связано </a:t>
            </a:r>
            <a:r>
              <a:rPr lang="ru-RU" b="1" i="1" dirty="0">
                <a:solidFill>
                  <a:srgbClr val="0070C0"/>
                </a:solidFill>
              </a:rPr>
              <a:t>условие </a:t>
            </a:r>
            <a:r>
              <a:rPr lang="ru-RU" b="1" i="1" dirty="0" smtClean="0">
                <a:solidFill>
                  <a:srgbClr val="0070C0"/>
                </a:solidFill>
              </a:rPr>
              <a:t>срабатывания</a:t>
            </a:r>
            <a:r>
              <a:rPr lang="ru-RU" dirty="0" smtClean="0"/>
              <a:t>: </a:t>
            </a:r>
          </a:p>
          <a:p>
            <a:pPr lvl="2"/>
            <a:r>
              <a:rPr lang="ru-RU" sz="2400" dirty="0" smtClean="0"/>
              <a:t>если </a:t>
            </a:r>
            <a:r>
              <a:rPr lang="ru-RU" sz="2400" dirty="0"/>
              <a:t>в текущем состоянии оно становится истинным для одного или нескольких переходов, </a:t>
            </a:r>
            <a:r>
              <a:rPr lang="ru-RU" sz="2400" dirty="0" smtClean="0"/>
              <a:t>то </a:t>
            </a:r>
            <a:r>
              <a:rPr lang="ru-RU" sz="2400" dirty="0"/>
              <a:t>в качестве нового текущего состояния объявляется то, к которому ведет один из таких </a:t>
            </a:r>
            <a:r>
              <a:rPr lang="ru-RU" sz="2400" dirty="0" smtClean="0"/>
              <a:t>переходов (правила </a:t>
            </a:r>
            <a:r>
              <a:rPr lang="ru-RU" sz="2400" dirty="0"/>
              <a:t>выбора перехода определяются на уровне конкретной </a:t>
            </a:r>
            <a:r>
              <a:rPr lang="ru-RU" sz="2400" dirty="0" smtClean="0"/>
              <a:t>модели). </a:t>
            </a:r>
            <a:endParaRPr lang="ru-RU" sz="2400" dirty="0"/>
          </a:p>
          <a:p>
            <a:r>
              <a:rPr lang="ru-RU" sz="2400" dirty="0"/>
              <a:t>Последовательность текущих состояний системы, которая выстаивается при однократном выполнении расчетов модели, называется </a:t>
            </a:r>
            <a:r>
              <a:rPr lang="ru-RU" sz="2400" b="1" i="1" dirty="0">
                <a:solidFill>
                  <a:srgbClr val="0070C0"/>
                </a:solidFill>
              </a:rPr>
              <a:t>траекторией </a:t>
            </a:r>
            <a:r>
              <a:rPr lang="ru-RU" sz="2400" b="1" i="1" dirty="0" smtClean="0">
                <a:solidFill>
                  <a:srgbClr val="0070C0"/>
                </a:solidFill>
              </a:rPr>
              <a:t>развития.</a:t>
            </a:r>
            <a:r>
              <a:rPr lang="ru-RU" sz="2400" dirty="0" smtClean="0"/>
              <a:t>  </a:t>
            </a:r>
          </a:p>
          <a:p>
            <a:r>
              <a:rPr lang="ru-RU" sz="2400" dirty="0" smtClean="0"/>
              <a:t>Множество </a:t>
            </a:r>
            <a:r>
              <a:rPr lang="ru-RU" sz="2400" dirty="0"/>
              <a:t>всех траекторий, корректных в смысле некоторого критерия, называется </a:t>
            </a:r>
            <a:r>
              <a:rPr lang="ru-RU" sz="2400" b="1" i="1" dirty="0">
                <a:solidFill>
                  <a:srgbClr val="0070C0"/>
                </a:solidFill>
              </a:rPr>
              <a:t>поведением модельной системы</a:t>
            </a:r>
            <a:r>
              <a:rPr lang="ru-RU" sz="2400" dirty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99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9940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Целенаправленно развивающаяся система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9400"/>
            <a:ext cx="12192000" cy="5477563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ru-RU" sz="3200" b="1" i="1" dirty="0" smtClean="0">
                <a:solidFill>
                  <a:srgbClr val="0070C0"/>
                </a:solidFill>
              </a:rPr>
              <a:t>Статичная система</a:t>
            </a:r>
            <a:r>
              <a:rPr lang="ru-RU" sz="3200" dirty="0" smtClean="0"/>
              <a:t>. </a:t>
            </a:r>
          </a:p>
          <a:p>
            <a:pPr>
              <a:spcBef>
                <a:spcPts val="1800"/>
              </a:spcBef>
            </a:pPr>
            <a:r>
              <a:rPr lang="ru-RU" sz="3200" b="1" i="1" dirty="0" smtClean="0">
                <a:solidFill>
                  <a:srgbClr val="0070C0"/>
                </a:solidFill>
              </a:rPr>
              <a:t>Динамичная система</a:t>
            </a:r>
            <a:r>
              <a:rPr lang="ru-RU" sz="3200" dirty="0" smtClean="0"/>
              <a:t>. </a:t>
            </a:r>
            <a:endParaRPr lang="ru-RU" sz="3200" dirty="0"/>
          </a:p>
          <a:p>
            <a:pPr>
              <a:spcBef>
                <a:spcPts val="1900"/>
              </a:spcBef>
            </a:pPr>
            <a:r>
              <a:rPr lang="ru-RU" sz="3200" b="1" i="1" dirty="0" smtClean="0">
                <a:solidFill>
                  <a:srgbClr val="0070C0"/>
                </a:solidFill>
              </a:rPr>
              <a:t>Детерминированная система</a:t>
            </a:r>
            <a:r>
              <a:rPr lang="ru-RU" sz="3200" dirty="0"/>
              <a:t>.</a:t>
            </a:r>
            <a:r>
              <a:rPr lang="ru-RU" sz="3200" i="1" dirty="0" smtClean="0"/>
              <a:t> </a:t>
            </a:r>
          </a:p>
          <a:p>
            <a:pPr>
              <a:spcBef>
                <a:spcPts val="1800"/>
              </a:spcBef>
            </a:pPr>
            <a:endParaRPr lang="ru-RU" sz="3200" b="1" i="1" dirty="0">
              <a:solidFill>
                <a:srgbClr val="0070C0"/>
              </a:solidFill>
            </a:endParaRPr>
          </a:p>
          <a:p>
            <a:pPr>
              <a:spcBef>
                <a:spcPts val="1800"/>
              </a:spcBef>
            </a:pPr>
            <a:r>
              <a:rPr lang="ru-RU" sz="3200" b="1" i="1" dirty="0" smtClean="0">
                <a:solidFill>
                  <a:srgbClr val="0070C0"/>
                </a:solidFill>
              </a:rPr>
              <a:t>Недетерминированная система</a:t>
            </a:r>
            <a:r>
              <a:rPr lang="ru-RU" sz="3200" dirty="0" smtClean="0"/>
              <a:t>.</a:t>
            </a:r>
          </a:p>
          <a:p>
            <a:pPr>
              <a:spcBef>
                <a:spcPts val="1800"/>
              </a:spcBef>
            </a:pPr>
            <a:endParaRPr lang="ru-RU" sz="3200" dirty="0"/>
          </a:p>
          <a:p>
            <a:r>
              <a:rPr lang="ru-RU" dirty="0" smtClean="0"/>
              <a:t>Не имеет смысла говорить об управлении развитием детерминированной системы: все ее состояния и переходы между ними заранее перечислимы и, всякий раз выбирая одно и то же</a:t>
            </a:r>
            <a:r>
              <a:rPr lang="en-US" dirty="0" smtClean="0"/>
              <a:t> </a:t>
            </a:r>
            <a:r>
              <a:rPr lang="ru-RU" dirty="0" smtClean="0"/>
              <a:t>начальное состояние, исследователь всегда будет получать неизменную траекторию.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Оптимальное управление без целей развития </a:t>
            </a:r>
            <a:r>
              <a:rPr lang="ru-RU" dirty="0" smtClean="0">
                <a:solidFill>
                  <a:srgbClr val="FF0000"/>
                </a:solidFill>
              </a:rPr>
              <a:t>не имеет </a:t>
            </a:r>
            <a:r>
              <a:rPr lang="ru-RU" dirty="0" smtClean="0">
                <a:solidFill>
                  <a:srgbClr val="FF0000"/>
                </a:solidFill>
              </a:rPr>
              <a:t>смысла.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13113" y="3893686"/>
            <a:ext cx="7200000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271463" indent="-271463"/>
            <a:r>
              <a:rPr lang="en-US" dirty="0"/>
              <a:t>–  </a:t>
            </a:r>
            <a:r>
              <a:rPr lang="ru-RU" dirty="0" smtClean="0"/>
              <a:t> есть </a:t>
            </a:r>
            <a:r>
              <a:rPr lang="ru-RU" dirty="0"/>
              <a:t>состояния, в которых свойство постоянного поведения не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выполняется. Т.е. система </a:t>
            </a:r>
            <a:r>
              <a:rPr lang="ru-RU" dirty="0"/>
              <a:t>не </a:t>
            </a:r>
            <a:r>
              <a:rPr lang="ru-RU" dirty="0" smtClean="0"/>
              <a:t>подчиняется </a:t>
            </a:r>
            <a:r>
              <a:rPr lang="ru-RU" dirty="0"/>
              <a:t>общим </a:t>
            </a:r>
            <a:r>
              <a:rPr lang="ru-RU" dirty="0" smtClean="0"/>
              <a:t>закономерностям.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813116" y="786990"/>
            <a:ext cx="7200000" cy="707886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273050" indent="-273050"/>
            <a:r>
              <a:rPr lang="en-US" sz="2000" dirty="0"/>
              <a:t>–  </a:t>
            </a:r>
            <a:r>
              <a:rPr lang="ru-RU" sz="2000" dirty="0" smtClean="0"/>
              <a:t> множество </a:t>
            </a:r>
            <a:r>
              <a:rPr lang="ru-RU" sz="2000" dirty="0"/>
              <a:t>состояний фиксировано и не меняется при </a:t>
            </a:r>
            <a:r>
              <a:rPr lang="ru-RU" sz="2000" dirty="0" smtClean="0"/>
              <a:t> выполнении расчетов.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813113" y="1487510"/>
            <a:ext cx="7200000" cy="707886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273050" indent="-273050"/>
            <a:r>
              <a:rPr lang="en-US" sz="2000" dirty="0" smtClean="0"/>
              <a:t>–</a:t>
            </a:r>
            <a:r>
              <a:rPr lang="ru-RU" sz="2000" dirty="0" smtClean="0"/>
              <a:t> </a:t>
            </a:r>
            <a:r>
              <a:rPr lang="en-US" sz="2000" dirty="0" smtClean="0"/>
              <a:t>  </a:t>
            </a:r>
            <a:r>
              <a:rPr lang="ru-RU" sz="2000" dirty="0" smtClean="0"/>
              <a:t>изменчивость множества состояний </a:t>
            </a:r>
            <a:r>
              <a:rPr lang="ru-RU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⇒ есть </a:t>
            </a:r>
            <a:r>
              <a:rPr lang="ru-RU" sz="2000" dirty="0" smtClean="0"/>
              <a:t>действия </a:t>
            </a:r>
            <a:br>
              <a:rPr lang="ru-RU" sz="2000" dirty="0" smtClean="0"/>
            </a:br>
            <a:r>
              <a:rPr lang="ru-RU" sz="2000" dirty="0" smtClean="0"/>
              <a:t> создания и ликвидации </a:t>
            </a:r>
            <a:r>
              <a:rPr lang="ru-RU" sz="2000" dirty="0" smtClean="0"/>
              <a:t>как </a:t>
            </a:r>
            <a:r>
              <a:rPr lang="ru-RU" sz="2000" dirty="0" smtClean="0"/>
              <a:t>состояний, так и переходов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813113" y="2464230"/>
            <a:ext cx="7200000" cy="1015663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273050" indent="-273050">
              <a:spcBef>
                <a:spcPts val="1800"/>
              </a:spcBef>
            </a:pPr>
            <a:r>
              <a:rPr lang="en-US" sz="2000" dirty="0"/>
              <a:t>– </a:t>
            </a:r>
            <a:r>
              <a:rPr lang="ru-RU" sz="2000" dirty="0" smtClean="0"/>
              <a:t> </a:t>
            </a:r>
            <a:r>
              <a:rPr lang="en-US" sz="2000" dirty="0" smtClean="0"/>
              <a:t> </a:t>
            </a:r>
            <a:r>
              <a:rPr lang="ru-RU" sz="2000" dirty="0" smtClean="0"/>
              <a:t>в любом состоянии и фиксированном влиянии окружения одни и те же действия элементов и воздействия окружения приводят к одинаковым результатам.</a:t>
            </a:r>
            <a:endParaRPr lang="ru-RU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-318" y="659301"/>
            <a:ext cx="4680000" cy="54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30400" indent="-230400">
              <a:buFont typeface="Arial" panose="020B0604020202020204" pitchFamily="34" charset="0"/>
              <a:buChar char="•"/>
            </a:pPr>
            <a:r>
              <a:rPr lang="ru-RU" sz="3200" b="1" i="1" dirty="0" smtClean="0">
                <a:solidFill>
                  <a:srgbClr val="0070C0"/>
                </a:solidFill>
              </a:rPr>
              <a:t>Статическая </a:t>
            </a:r>
            <a:r>
              <a:rPr lang="ru-RU" sz="3200" b="1" i="1" dirty="0">
                <a:solidFill>
                  <a:srgbClr val="0070C0"/>
                </a:solidFill>
              </a:rPr>
              <a:t>система</a:t>
            </a:r>
            <a:r>
              <a:rPr lang="ru-RU" sz="3200" dirty="0"/>
              <a:t>. 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-13018" y="1319691"/>
            <a:ext cx="4824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indent="-230400">
              <a:buFont typeface="Arial" panose="020B0604020202020204" pitchFamily="34" charset="0"/>
              <a:buChar char="•"/>
            </a:pPr>
            <a:r>
              <a:rPr lang="ru-RU" sz="3200" b="1" i="1" dirty="0" smtClean="0">
                <a:solidFill>
                  <a:srgbClr val="0070C0"/>
                </a:solidFill>
              </a:rPr>
              <a:t>Динамическая </a:t>
            </a:r>
            <a:r>
              <a:rPr lang="ru-RU" sz="3200" b="1" i="1" dirty="0">
                <a:solidFill>
                  <a:srgbClr val="0070C0"/>
                </a:solidFill>
              </a:rPr>
              <a:t>система</a:t>
            </a:r>
            <a:r>
              <a:rPr lang="ru-RU" sz="3200" dirty="0" smtClean="0"/>
              <a:t>.</a:t>
            </a:r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22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5" grpId="0" animBg="1"/>
      <p:bldP spid="9" grpId="0" animBg="1"/>
      <p:bldP spid="10" grpId="0" animBg="1"/>
      <p:bldP spid="11" grpId="0" animBg="1"/>
      <p:bldP spid="12" grpId="0" animBg="1"/>
      <p:bldP spid="12" grpId="1" animBg="1"/>
      <p:bldP spid="13" grpId="0" animBg="1"/>
      <p:bldP spid="1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9940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Целенаправленно развивающаяся система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30" y="699400"/>
            <a:ext cx="12069170" cy="5477563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pPr marL="355600" indent="-355600">
              <a:buNone/>
            </a:pPr>
            <a:r>
              <a:rPr lang="ru-RU" dirty="0" smtClean="0"/>
              <a:t>Это н</a:t>
            </a:r>
            <a:r>
              <a:rPr lang="ru-RU" dirty="0" smtClean="0"/>
              <a:t>едетерминированная развивающаяся система, </a:t>
            </a:r>
            <a:r>
              <a:rPr lang="ru-RU" dirty="0" smtClean="0"/>
              <a:t>траекторию развития</a:t>
            </a:r>
            <a:r>
              <a:rPr lang="ru-RU" i="1" dirty="0" smtClean="0"/>
              <a:t> </a:t>
            </a:r>
            <a:r>
              <a:rPr lang="ru-RU" dirty="0" smtClean="0"/>
              <a:t>которой </a:t>
            </a:r>
            <a:r>
              <a:rPr lang="ru-RU" dirty="0" smtClean="0"/>
              <a:t>можно </a:t>
            </a:r>
            <a:r>
              <a:rPr lang="ru-RU" dirty="0"/>
              <a:t>корректировать, приводя ее в соответствие с заранее принятым </a:t>
            </a:r>
            <a:r>
              <a:rPr lang="ru-RU" b="1" i="1" dirty="0">
                <a:solidFill>
                  <a:srgbClr val="0070C0"/>
                </a:solidFill>
              </a:rPr>
              <a:t>критерием качества развития</a:t>
            </a:r>
            <a:r>
              <a:rPr lang="ru-RU" dirty="0" smtClean="0"/>
              <a:t>.</a:t>
            </a:r>
          </a:p>
          <a:p>
            <a:pPr marL="355600" indent="-355600">
              <a:buNone/>
            </a:pPr>
            <a:r>
              <a:rPr lang="ru-RU" dirty="0" smtClean="0"/>
              <a:t>Развитие, направляемое такой корректировкой, называется </a:t>
            </a:r>
            <a:br>
              <a:rPr lang="ru-RU" dirty="0" smtClean="0"/>
            </a:br>
            <a:r>
              <a:rPr lang="ru-RU" b="1" i="1" dirty="0" smtClean="0">
                <a:solidFill>
                  <a:srgbClr val="0070C0"/>
                </a:solidFill>
              </a:rPr>
              <a:t>управлением </a:t>
            </a:r>
            <a:r>
              <a:rPr lang="ru-RU" b="1" i="1" dirty="0">
                <a:solidFill>
                  <a:srgbClr val="0070C0"/>
                </a:solidFill>
              </a:rPr>
              <a:t>системой</a:t>
            </a:r>
            <a:r>
              <a:rPr lang="ru-RU" dirty="0"/>
              <a:t>. </a:t>
            </a:r>
            <a:endParaRPr lang="en-US" dirty="0" smtClean="0"/>
          </a:p>
          <a:p>
            <a:pPr marL="355600" indent="-355600">
              <a:buNone/>
            </a:pPr>
            <a:r>
              <a:rPr lang="ru-RU" dirty="0" smtClean="0"/>
              <a:t>Критерий </a:t>
            </a:r>
            <a:r>
              <a:rPr lang="ru-RU" dirty="0"/>
              <a:t>качества </a:t>
            </a:r>
            <a:r>
              <a:rPr lang="ru-RU" dirty="0" smtClean="0"/>
              <a:t>не </a:t>
            </a:r>
            <a:r>
              <a:rPr lang="ru-RU" dirty="0"/>
              <a:t>обязательно остается постоянным на всей траектории — </a:t>
            </a:r>
            <a:r>
              <a:rPr lang="ru-RU" dirty="0" smtClean="0"/>
              <a:t>более интересны случаи, </a:t>
            </a:r>
            <a:r>
              <a:rPr lang="ru-RU" dirty="0"/>
              <a:t>когда и система, и критерий </a:t>
            </a:r>
            <a:r>
              <a:rPr lang="ru-RU" dirty="0" smtClean="0"/>
              <a:t>качества развития меняются,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>
                <a:solidFill>
                  <a:srgbClr val="0070C0"/>
                </a:solidFill>
              </a:rPr>
              <a:t>исходя из складывающейся ситуации</a:t>
            </a:r>
            <a:r>
              <a:rPr lang="ru-RU" dirty="0"/>
              <a:t>. </a:t>
            </a:r>
            <a:endParaRPr lang="en-US" dirty="0" smtClean="0"/>
          </a:p>
          <a:p>
            <a:pPr marL="355600" indent="-355600">
              <a:buNone/>
            </a:pPr>
            <a:r>
              <a:rPr lang="ru-RU" dirty="0" smtClean="0"/>
              <a:t>Именно </a:t>
            </a:r>
            <a:r>
              <a:rPr lang="ru-RU" dirty="0"/>
              <a:t>для таких систем осмысленно понятие </a:t>
            </a:r>
            <a:r>
              <a:rPr lang="ru-RU" b="1" i="1" dirty="0">
                <a:solidFill>
                  <a:srgbClr val="0070C0"/>
                </a:solidFill>
              </a:rPr>
              <a:t>планирования развития</a:t>
            </a:r>
            <a:r>
              <a:rPr lang="ru-RU" dirty="0"/>
              <a:t>, например, в рамках привязки динамики к </a:t>
            </a:r>
            <a:r>
              <a:rPr lang="ru-RU" dirty="0" smtClean="0"/>
              <a:t>времени (но не только!).</a:t>
            </a:r>
            <a:endParaRPr lang="ru-RU" dirty="0"/>
          </a:p>
          <a:p>
            <a:pPr marL="355600" indent="-355600">
              <a:buNone/>
            </a:pPr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02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1969086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Соглашения </a:t>
            </a:r>
            <a:r>
              <a:rPr lang="ru-RU" sz="3600" b="1" dirty="0">
                <a:solidFill>
                  <a:srgbClr val="0070C0"/>
                </a:solidFill>
              </a:rPr>
              <a:t>методологии разработки имитационных систем, моделирующих целенаправленное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5563"/>
            <a:ext cx="11969086" cy="4884168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Активность элементов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системы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Многоаспектность.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Структура и </a:t>
            </a:r>
            <a:r>
              <a:rPr lang="ru-RU" b="1" i="1" dirty="0" smtClean="0">
                <a:solidFill>
                  <a:srgbClr val="0070C0"/>
                </a:solidFill>
              </a:rPr>
              <a:t>поведение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системы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Атрибутивное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представление 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элементов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Поведение, управление </a:t>
            </a:r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событиями</a:t>
            </a:r>
            <a:r>
              <a:rPr lang="ru-RU" b="1" i="1" dirty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b="1" i="1" dirty="0">
                <a:solidFill>
                  <a:srgbClr val="0070C0"/>
                </a:solidFill>
              </a:rPr>
              <a:t>Модель системы. 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605741" y="1325563"/>
            <a:ext cx="7586259" cy="5170646"/>
            <a:chOff x="4605741" y="1325563"/>
            <a:chExt cx="7586259" cy="5170646"/>
          </a:xfrm>
        </p:grpSpPr>
        <p:sp>
          <p:nvSpPr>
            <p:cNvPr id="6" name="TextBox 5"/>
            <p:cNvSpPr txBox="1"/>
            <p:nvPr/>
          </p:nvSpPr>
          <p:spPr>
            <a:xfrm>
              <a:off x="5145741" y="1325563"/>
              <a:ext cx="7046259" cy="5170646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ru-RU" sz="2200" dirty="0"/>
                <a:t>Поведение элемента соответствует его </a:t>
              </a:r>
              <a:r>
                <a:rPr lang="ru-RU" sz="2200" b="1" i="1" dirty="0">
                  <a:solidFill>
                    <a:srgbClr val="0070C0"/>
                  </a:solidFill>
                </a:rPr>
                <a:t>собственным целевым установкам и возможностям</a:t>
              </a:r>
              <a:r>
                <a:rPr lang="ru-RU" sz="2200" dirty="0"/>
                <a:t>, определяющим осуществимость тех или иных действий. </a:t>
              </a:r>
              <a:endParaRPr lang="ru-RU" sz="2200" dirty="0" smtClean="0"/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ru-RU" sz="2200" b="1" i="1" dirty="0" smtClean="0">
                  <a:solidFill>
                    <a:srgbClr val="0070C0"/>
                  </a:solidFill>
                </a:rPr>
                <a:t>Атомарный </a:t>
              </a:r>
              <a:r>
                <a:rPr lang="ru-RU" sz="2200" b="1" i="1" dirty="0">
                  <a:solidFill>
                    <a:srgbClr val="0070C0"/>
                  </a:solidFill>
                </a:rPr>
                <a:t>акт </a:t>
              </a:r>
              <a:r>
                <a:rPr lang="ru-RU" sz="2200" dirty="0"/>
                <a:t>действий элемента — выполнение программы, связанной с элементом в некотором из его состояний. Действия приводят к изменению не только общих характеристик системы, но и к изменению элементов, а также структуры системы. </a:t>
              </a:r>
              <a:endParaRPr lang="ru-RU" sz="2200" dirty="0" smtClean="0"/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ru-RU" sz="2200" dirty="0" smtClean="0"/>
                <a:t>В </a:t>
              </a:r>
              <a:r>
                <a:rPr lang="ru-RU" sz="2200" dirty="0"/>
                <a:t>частности, в результате активности элементов, могут порождаться или уничтожаться другие элементы системы. </a:t>
              </a:r>
              <a:endParaRPr lang="ru-RU" sz="2200" dirty="0" smtClean="0"/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ru-RU" sz="2200" dirty="0" smtClean="0"/>
                <a:t>Совокупность </a:t>
              </a:r>
              <a:r>
                <a:rPr lang="ru-RU" sz="2200" dirty="0"/>
                <a:t>всех элементов системы в течение всей имитации называется </a:t>
              </a:r>
              <a:r>
                <a:rPr lang="ru-RU" sz="2200" b="1" i="1" dirty="0">
                  <a:solidFill>
                    <a:srgbClr val="0070C0"/>
                  </a:solidFill>
                </a:rPr>
                <a:t>базовым множеством</a:t>
              </a:r>
              <a:r>
                <a:rPr lang="ru-RU" sz="2200" b="1" dirty="0">
                  <a:solidFill>
                    <a:srgbClr val="0070C0"/>
                  </a:solidFill>
                </a:rPr>
                <a:t> </a:t>
              </a:r>
              <a:r>
                <a:rPr lang="ru-RU" sz="2200" b="1" i="1" dirty="0">
                  <a:solidFill>
                    <a:srgbClr val="0070C0"/>
                  </a:solidFill>
                </a:rPr>
                <a:t>элементов</a:t>
              </a:r>
              <a:r>
                <a:rPr lang="ru-RU" sz="2200" dirty="0" smtClean="0"/>
                <a:t>.</a:t>
              </a:r>
              <a:endParaRPr lang="ru-RU" sz="2200" dirty="0"/>
            </a:p>
          </p:txBody>
        </p:sp>
        <p:cxnSp>
          <p:nvCxnSpPr>
            <p:cNvPr id="10" name="Соединительная линия уступом 9"/>
            <p:cNvCxnSpPr>
              <a:stCxn id="6" idx="1"/>
            </p:cNvCxnSpPr>
            <p:nvPr/>
          </p:nvCxnSpPr>
          <p:spPr>
            <a:xfrm rot="10800000">
              <a:off x="4605741" y="1514634"/>
              <a:ext cx="540000" cy="2396253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69DB-B215-4D10-96B4-2864ACC7782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68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7224</TotalTime>
  <Words>2660</Words>
  <Application>Microsoft Office PowerPoint</Application>
  <PresentationFormat>Широкоэкранный</PresentationFormat>
  <Paragraphs>452</Paragraphs>
  <Slides>28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41" baseType="lpstr">
      <vt:lpstr>맑은 고딕</vt:lpstr>
      <vt:lpstr>MS PGothic</vt:lpstr>
      <vt:lpstr>Arial</vt:lpstr>
      <vt:lpstr>Arial Narrow</vt:lpstr>
      <vt:lpstr>Calibri</vt:lpstr>
      <vt:lpstr>Calibri Light</vt:lpstr>
      <vt:lpstr>Cambria</vt:lpstr>
      <vt:lpstr>Cambria Math</vt:lpstr>
      <vt:lpstr>Goudy Old Style</vt:lpstr>
      <vt:lpstr>Lucida Sans Unicode</vt:lpstr>
      <vt:lpstr>Symbol</vt:lpstr>
      <vt:lpstr>Times New Roman</vt:lpstr>
      <vt:lpstr>Тема Office</vt:lpstr>
      <vt:lpstr>Пятнадцатая Международная Азиатская школа-семинар "Проблемы оптимизации сложных систем"  Секция Математические методы решения оптимизационных задач  Характерные особенности моделирования развивающихся систем </vt:lpstr>
      <vt:lpstr>Аннотация</vt:lpstr>
      <vt:lpstr>Введение: целенаправленно развивающиеся системы</vt:lpstr>
      <vt:lpstr>Введение: задачи изучения развивающейся системы</vt:lpstr>
      <vt:lpstr>Модельная система</vt:lpstr>
      <vt:lpstr>Развивающаяся модельная система</vt:lpstr>
      <vt:lpstr>Целенаправленно развивающаяся система</vt:lpstr>
      <vt:lpstr>Целенаправленно развивающаяся система</vt:lpstr>
      <vt:lpstr>Соглашения методологии разработки имитационных систем, моделирующих целенаправленное развитие</vt:lpstr>
      <vt:lpstr>Соглашения методологии разработки имитационных систем, моделирующих целенаправленное развитие</vt:lpstr>
      <vt:lpstr>Соглашения методологии разработки имитационных систем, моделирующих целенаправленное развитие</vt:lpstr>
      <vt:lpstr>Соглашения методологии разработки имитационных систем, моделирующих целенаправленное развитие</vt:lpstr>
      <vt:lpstr>Соглашения методологии разработки имитационных систем, моделирующих целенаправленное развитие</vt:lpstr>
      <vt:lpstr>Соглашения методологии разработки имитационных систем, моделирующих целенаправленное развитие</vt:lpstr>
      <vt:lpstr>Соглашения методологии разработки имитационных систем, моделирующих целенаправленное развитие</vt:lpstr>
      <vt:lpstr>Многоуровневое моделирование</vt:lpstr>
      <vt:lpstr>Следствия совместного горизонтального и вертикального моделирования</vt:lpstr>
      <vt:lpstr>Поддержка иерархических построений</vt:lpstr>
      <vt:lpstr>Поддержка моделирования времени при событийном управлении </vt:lpstr>
      <vt:lpstr>Заключение</vt:lpstr>
      <vt:lpstr> Источники информации</vt:lpstr>
      <vt:lpstr>ПРИЛОЖЕНИЕ. События, протоколы, локальное время</vt:lpstr>
      <vt:lpstr>Пересечение протоколов </vt:lpstr>
      <vt:lpstr>Атрибутное описание элемента</vt:lpstr>
      <vt:lpstr>Презентация PowerPoint</vt:lpstr>
      <vt:lpstr>Отношение временного частичного порядка на множестве событий и глобальное время</vt:lpstr>
      <vt:lpstr>Периоды возникновения событий</vt:lpstr>
      <vt:lpstr>Генератор (абсолютного, глобального) времени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Пятнадцатая Международная Азиатская школа-семинар "Проблемы оптимизации сложных систем"   Характерные особенности моделирования развивающихся систем</dc:title>
  <dc:creator>Игорь Скопин</dc:creator>
  <cp:lastModifiedBy>Игорь Скопин</cp:lastModifiedBy>
  <cp:revision>78</cp:revision>
  <dcterms:created xsi:type="dcterms:W3CDTF">2019-08-21T16:20:49Z</dcterms:created>
  <dcterms:modified xsi:type="dcterms:W3CDTF">2019-08-26T16:45:39Z</dcterms:modified>
</cp:coreProperties>
</file>