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69" r:id="rId2"/>
    <p:sldId id="440" r:id="rId3"/>
    <p:sldId id="442" r:id="rId4"/>
    <p:sldId id="441" r:id="rId5"/>
    <p:sldId id="443" r:id="rId6"/>
    <p:sldId id="426" r:id="rId7"/>
    <p:sldId id="427" r:id="rId8"/>
    <p:sldId id="444" r:id="rId9"/>
    <p:sldId id="446" r:id="rId10"/>
    <p:sldId id="448" r:id="rId11"/>
    <p:sldId id="449" r:id="rId12"/>
    <p:sldId id="455" r:id="rId13"/>
    <p:sldId id="451" r:id="rId14"/>
    <p:sldId id="452" r:id="rId15"/>
    <p:sldId id="453" r:id="rId16"/>
    <p:sldId id="454" r:id="rId17"/>
    <p:sldId id="420" r:id="rId18"/>
    <p:sldId id="43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DA80C7-A935-44EF-88A5-D032B31FE616}">
          <p14:sldIdLst>
            <p14:sldId id="269"/>
            <p14:sldId id="440"/>
            <p14:sldId id="442"/>
            <p14:sldId id="441"/>
            <p14:sldId id="443"/>
            <p14:sldId id="426"/>
            <p14:sldId id="427"/>
            <p14:sldId id="444"/>
            <p14:sldId id="446"/>
            <p14:sldId id="448"/>
            <p14:sldId id="449"/>
            <p14:sldId id="455"/>
            <p14:sldId id="451"/>
            <p14:sldId id="452"/>
            <p14:sldId id="453"/>
            <p14:sldId id="454"/>
            <p14:sldId id="420"/>
            <p14:sldId id="431"/>
          </p14:sldIdLst>
        </p14:section>
        <p14:section name="Раздел без заголовка" id="{145FDE95-D3E1-469C-82E9-355B831463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737" autoAdjust="0"/>
  </p:normalViewPr>
  <p:slideViewPr>
    <p:cSldViewPr>
      <p:cViewPr>
        <p:scale>
          <a:sx n="80" d="100"/>
          <a:sy n="80" d="100"/>
        </p:scale>
        <p:origin x="7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F46DFD-1B32-4902-BB77-6771F4008D16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5542-E698-46D8-B25B-E459DCB6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BE1F8-BD95-4F48-86B6-5242D74F6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FDED53-60FB-4003-95D7-52F40C9B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00374-D36F-4BD6-B4C6-3F4EE43F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D1407-66E3-4146-B9F4-09281235BC3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0584C-1DA7-4309-8474-DF278E58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CBC7-7B7A-460F-A06D-25B3F704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2FC2E-18EE-4C10-A0B4-B9099BFBC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2D10-6C93-4A79-9511-934BF552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9D4D4-DFA2-4013-8064-7ABEA4845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73243-FF9E-4F34-966D-D1C0B748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7BE67-0B77-48D9-9B48-54FF874E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B70E8-4F7B-4A6F-8EF7-A98FCA63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4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94BF6-13BF-4C2C-B434-AF25E5D7B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43FD0C-A874-4741-9C7B-503DE67B5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C59D6-6158-4DDB-BFD9-4641A0EC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FD8DD-97EE-4EDB-ABCF-960E4425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B5841-2076-4563-8020-B60ABF5B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BB7D6-1641-4868-8250-FBCBD124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C8825-ABE6-4815-857D-256040BC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83432-5B83-4DC8-838D-8D17649A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7C31-A4D9-44A3-8C2B-64D48C9C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5178B-BC9E-4A74-B8E0-3C62931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1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669C-BA80-483A-8878-F967DEE8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502B7-FFCB-49B3-BD33-8931B852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12CE9-C858-446B-AEE7-0A1F93A2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639E0-3361-4D4E-820E-C849E59AA1BE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8C171-3E75-4021-94FF-D81D9853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EADDF-F55D-4CF1-A69B-D5489F3C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B96DA-10EC-4F07-B58C-A2D636834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2817A-76B2-4CC5-9A32-1F702E5A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9DE4A-C19B-4000-AC65-E2AE58A7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744E7-F273-49C5-98D2-974FB2B41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ED3BE2-7DDA-4055-B32E-A9881E4F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AAFFE6-FCDA-4A1F-BC59-AB583114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498897-7951-4FBB-B94C-109CFEC1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5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4E15-99E0-4B9B-81F2-D9109F2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3FDFDA-E418-4D6D-9EB3-A3617D31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205469-9E8B-4B5F-9C33-7DE19CBF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612911-2B02-4E6C-9C29-3F88CEE61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F9C736-E4E7-4952-9988-262DAA3F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54D7D7-B084-4AAF-961C-7490CDB9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AC95A7-9F90-4D4E-89FD-A015C615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26BE22-2DBC-440F-89A6-CF5B1C44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45009-4EF6-4FC1-B33B-23E115D3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E95A31-6DB3-4F2A-B3AA-797002F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78DAC-349A-4754-BE86-C9F70CC2A940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A41E4-9EA7-485B-B54B-E46911B2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C5627-B65F-40F1-84B3-424FB2E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C1B39-6053-40CB-B5D0-CA8BE0DC0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BF585B-574B-4AB9-B8BB-030F1E3B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F208-700C-4462-B272-4031D29A94B7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4AF75-8100-4762-ADD0-05DEC885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996DDD-2534-4170-96C7-30C69541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822F-CAFB-47DC-835F-BAB528B2C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7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D95F7-37CC-4FB0-B409-5BE7074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92CE7-5340-4E45-BDE1-627FD111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72CE40-A5BC-4F93-A6C9-B795AC97B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11EF5E-B80E-4CCD-B4B9-9472A191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51C4F-A908-44D5-89F0-E7D657B3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ACAD54-D945-43DD-BB18-5A3597AA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6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1F687-1144-41D1-8BE0-32DE313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519D20-AC3F-46CC-B96F-FBADBA232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76F7A-3A30-4813-AC76-E5ED4EB5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5EC3D4-A52B-4618-A1A0-9DA48049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1B0EF-0109-4820-B094-036DE4A8F2E4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08664-D8F1-4E1E-BF68-A08B3DF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0A0AE7-E221-4BF2-A0DE-19F4D6CD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BD9C9-31FA-4F54-8A90-CE0CB70BF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8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30000"/>
                <a:lumOff val="7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520A6-CF83-4318-9E67-EC208A03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C9CEA4-2C08-4633-B423-0DB8FF76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F09C6F-428B-4BC4-B4A1-AA6D20AF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93617-3F6A-4167-8C0F-DD75BBC19A8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4D750-14D5-4A0E-A79A-809874EE2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F02E3-54CE-4A5D-BB2B-8C061A10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41E549-F98C-4429-82B5-EA83EE122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atyana.bulgakov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Содержимое 2"/>
          <p:cNvSpPr>
            <a:spLocks noGrp="1"/>
          </p:cNvSpPr>
          <p:nvPr>
            <p:ph idx="4294967295"/>
          </p:nvPr>
        </p:nvSpPr>
        <p:spPr>
          <a:xfrm>
            <a:off x="251618" y="418306"/>
            <a:ext cx="8640763" cy="602138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/>
              <a:t>Пятнадцатая Международная Азиатская школа-семинар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b="1" dirty="0"/>
              <a:t>«Проблемы оптимизации сложных систем»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b="1" dirty="0"/>
              <a:t>(26-30 августа 2019 года, Академгородок, Новосибирск, Россия)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/>
              <a:t>       </a:t>
            </a:r>
            <a:endParaRPr lang="ru-RU" altLang="ru-RU" sz="2000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Критерии оптимизации «ядерного» алгоритма приближения вероятностной плотности</a:t>
            </a:r>
          </a:p>
          <a:p>
            <a:pPr marL="0" indent="0" algn="ctr">
              <a:buNone/>
            </a:pPr>
            <a:endParaRPr lang="ru-RU" sz="1100" b="1" dirty="0"/>
          </a:p>
          <a:p>
            <a:pPr marL="0" indent="0" algn="ctr">
              <a:buNone/>
            </a:pPr>
            <a:r>
              <a:rPr lang="ru-RU" sz="2400" b="1" dirty="0"/>
              <a:t>Булгакова Т.Е.</a:t>
            </a:r>
            <a:r>
              <a:rPr lang="ru-RU" sz="2400" dirty="0"/>
              <a:t>, </a:t>
            </a:r>
            <a:r>
              <a:rPr lang="ru-RU" sz="2400" dirty="0" err="1"/>
              <a:t>Войтишек</a:t>
            </a:r>
            <a:r>
              <a:rPr lang="ru-RU" sz="2400" dirty="0"/>
              <a:t> А.В.</a:t>
            </a:r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sz="2000" i="1" dirty="0"/>
              <a:t>Институт вычислительной математики и математической геофизики СО РАН, Новосибирский государственный университет (НГУ)</a:t>
            </a:r>
          </a:p>
          <a:p>
            <a:pPr marL="0" indent="0" algn="ctr">
              <a:buNone/>
            </a:pPr>
            <a:endParaRPr lang="ru-RU" sz="2000" i="1" dirty="0"/>
          </a:p>
          <a:p>
            <a:pPr marL="0" indent="0" algn="just">
              <a:buNone/>
            </a:pPr>
            <a:endParaRPr lang="ru-RU" sz="2000" i="1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F535E70-38BC-4208-AC41-70D90051ABDC}"/>
                  </a:ext>
                </a:extLst>
              </p:cNvPr>
              <p:cNvSpPr/>
              <p:nvPr/>
            </p:nvSpPr>
            <p:spPr>
              <a:xfrm>
                <a:off x="134482" y="2492896"/>
                <a:ext cx="9036496" cy="3646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…×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при  −1≤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≤0,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при   0≤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0   </m:t>
                              </m:r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при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&gt;1;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,…,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002060"/>
                  </a:solidFill>
                </a:endParaRPr>
              </a:p>
              <a:p>
                <a:pPr algn="just"/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ru-RU" sz="2000" dirty="0">
                    <a:solidFill>
                      <a:srgbClr val="002060"/>
                    </a:solidFill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целые числа;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  <m:r>
                      <a:rPr lang="ru-RU" sz="2000" i="1">
                        <a:solidFill>
                          <a:srgbClr val="002060"/>
                        </a:solidFill>
                        <a:latin typeface="Cambria Math"/>
                      </a:rPr>
                      <m:t>=1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; 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=1,…,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endParaRPr lang="en-US" sz="2000" dirty="0"/>
              </a:p>
              <a:p>
                <a:pPr algn="just"/>
                <a:r>
                  <a:rPr lang="en-US" sz="2000" dirty="0"/>
                  <a:t>   </a:t>
                </a:r>
                <a:r>
                  <a:rPr lang="ru-RU" sz="2000" dirty="0"/>
                  <a:t>Здесь множество </a:t>
                </a:r>
                <a14:m>
                  <m:oMath xmlns:m="http://schemas.openxmlformats.org/officeDocument/2006/math">
                    <m:r>
                      <a:rPr lang="en-US" sz="2000"/>
                      <m:t>𝑋</m:t>
                    </m:r>
                  </m:oMath>
                </a14:m>
                <a:r>
                  <a:rPr lang="en-US" sz="2000" dirty="0"/>
                  <a:t>, </a:t>
                </a:r>
                <a:r>
                  <a:rPr lang="ru-RU" sz="2000" dirty="0"/>
                  <a:t>на котором происходит приближение решения </a:t>
                </a:r>
                <a14:m>
                  <m:oMath xmlns:m="http://schemas.openxmlformats.org/officeDocument/2006/math">
                    <m:r>
                      <a:rPr lang="en-US" sz="2000"/>
                      <m:t>𝜑</m:t>
                    </m:r>
                    <m:d>
                      <m:dPr>
                        <m:ctrlPr>
                          <a:rPr lang="ru-RU" sz="2000"/>
                        </m:ctrlPr>
                      </m:dPr>
                      <m:e>
                        <m:r>
                          <a:rPr lang="en-US" sz="2000"/>
                          <m:t>𝒙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уравнения </a:t>
                </a:r>
                <a14:m>
                  <m:oMath xmlns:m="http://schemas.openxmlformats.org/officeDocument/2006/math">
                    <m:r>
                      <a:rPr lang="en-US" sz="2000"/>
                      <m:t>𝜑</m:t>
                    </m:r>
                    <m:r>
                      <a:rPr lang="ru-RU" sz="2000"/>
                      <m:t>=</m:t>
                    </m:r>
                    <m:r>
                      <a:rPr lang="en-US" sz="2000"/>
                      <m:t>𝐾</m:t>
                    </m:r>
                    <m:r>
                      <a:rPr lang="en-US" sz="2000"/>
                      <m:t>𝜑</m:t>
                    </m:r>
                    <m:r>
                      <a:rPr lang="ru-RU" sz="2000"/>
                      <m:t>+</m:t>
                    </m:r>
                    <m:r>
                      <a:rPr lang="en-US" sz="2000"/>
                      <m:t>𝑓</m:t>
                    </m:r>
                  </m:oMath>
                </a14:m>
                <a:r>
                  <a:rPr lang="ru-RU" sz="2000" dirty="0"/>
                  <a:t>, представляет собой прямоугольный параллелепипед.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F535E70-38BC-4208-AC41-70D90051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" y="2492896"/>
                <a:ext cx="9036496" cy="3646126"/>
              </a:xfrm>
              <a:prstGeom prst="rect">
                <a:avLst/>
              </a:prstGeom>
              <a:blipFill>
                <a:blip r:embed="rId2"/>
                <a:stretch>
                  <a:fillRect l="-675" b="-2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2EB76BA-4A15-4787-B66B-CE02788989FC}"/>
                  </a:ext>
                </a:extLst>
              </p:cNvPr>
              <p:cNvSpPr/>
              <p:nvPr/>
            </p:nvSpPr>
            <p:spPr>
              <a:xfrm>
                <a:off x="144016" y="404664"/>
                <a:ext cx="8748464" cy="1652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Алгоритм 2 подробно изучен в работах [2, 3] лишь для частного случая, когда в качестве базисных функций используются «абсолютно устойчивые» финитные функции </a:t>
                </a:r>
                <a:r>
                  <a:rPr lang="ru-RU" sz="20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мультилинейной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аппроксимации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(или аппроксимации Стренга – Фикса с производящей функцией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являющейся -сплайном первого порядка) на регулярной сетке</a:t>
                </a:r>
                <a:r>
                  <a:rPr lang="ru-RU" sz="2000" dirty="0"/>
                  <a:t> с шагом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по каждой координате: </a:t>
                </a:r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2EB76BA-4A15-4787-B66B-CE0278898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404664"/>
                <a:ext cx="8748464" cy="1652119"/>
              </a:xfrm>
              <a:prstGeom prst="rect">
                <a:avLst/>
              </a:prstGeom>
              <a:blipFill>
                <a:blip r:embed="rId3"/>
                <a:stretch>
                  <a:fillRect l="-767" t="-1845" r="-697" b="-5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56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365EF73-1B17-4916-9609-3772161BAD7F}"/>
                  </a:ext>
                </a:extLst>
              </p:cNvPr>
              <p:cNvSpPr/>
              <p:nvPr/>
            </p:nvSpPr>
            <p:spPr>
              <a:xfrm>
                <a:off x="215516" y="620688"/>
                <a:ext cx="8712968" cy="578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Кроме того, «ядерную» функцию предлагается выбирать в виде</a:t>
                </a:r>
                <a:endParaRPr lang="en-US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при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0   </m:t>
                              </m:r>
                              <m:r>
                                <a:rPr lang="ru-RU" sz="2000" i="1">
                                  <a:latin typeface="Cambria Math"/>
                                </a:rPr>
                                <m:t>при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∉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: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 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=1,…,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  <a:r>
                  <a:rPr lang="ru-RU" sz="2000" dirty="0"/>
                  <a:t> </a:t>
                </a:r>
              </a:p>
              <a:p>
                <a:pPr algn="just"/>
                <a:endParaRPr lang="ru-RU" sz="2000" dirty="0"/>
              </a:p>
              <a:p>
                <a:pPr algn="just"/>
                <a:r>
                  <a:rPr lang="ru-RU" sz="2000" dirty="0"/>
                  <a:t>   При этом приближения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𝐖</m:t>
                            </m:r>
                          </m:e>
                        </m:acc>
                      </m:e>
                      <m:sup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 err="1"/>
                  <a:t>аппроксимационных</a:t>
                </a:r>
                <a:r>
                  <a:rPr lang="ru-RU" sz="2000" dirty="0"/>
                  <a:t> коэффициентов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𝐖</m:t>
                        </m:r>
                      </m:e>
                      <m:sup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/>
                  <a:t>имеют простейший вид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002060"/>
                  </a:solidFill>
                </a:endParaRPr>
              </a:p>
              <a:p>
                <a:pPr algn="just"/>
                <a:endParaRPr lang="ru-RU" sz="2000" dirty="0"/>
              </a:p>
              <a:p>
                <a:pPr algn="just"/>
                <a:r>
                  <a:rPr lang="en-US" sz="2000" dirty="0"/>
                  <a:t>  </a:t>
                </a:r>
                <a:r>
                  <a:rPr lang="ru-RU" sz="2000" dirty="0"/>
                  <a:t>Алгоритм 2, в котором используются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/>
                  <a:t>и </a:t>
                </a:r>
                <a:r>
                  <a:rPr lang="ru-RU" sz="2000" dirty="0" err="1"/>
                  <a:t>аппроксимационные</a:t>
                </a:r>
                <a:r>
                  <a:rPr lang="ru-RU" sz="2000" dirty="0"/>
                  <a:t> коэффициенты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𝐖</m:t>
                            </m:r>
                          </m:e>
                        </m:acc>
                      </m:e>
                      <m:sup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/>
                  <a:t>указанного вида, назван в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[3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]</a:t>
                </a:r>
                <a:r>
                  <a:rPr lang="ru-RU" sz="2000" dirty="0"/>
                  <a:t>,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[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4]</a:t>
                </a:r>
                <a:r>
                  <a:rPr lang="ru-RU" sz="2000" dirty="0"/>
                  <a:t> </a:t>
                </a:r>
                <a:r>
                  <a:rPr lang="ru-RU" sz="2000" b="1" i="1" dirty="0"/>
                  <a:t>многомерным аналогом метода полигона частот</a:t>
                </a:r>
                <a:r>
                  <a:rPr lang="ru-RU" sz="2000" dirty="0"/>
                  <a:t>.</a:t>
                </a:r>
                <a:endParaRPr lang="en-US" sz="2000" dirty="0"/>
              </a:p>
              <a:p>
                <a:pPr algn="just"/>
                <a:endParaRPr lang="ru-RU" sz="2000" dirty="0"/>
              </a:p>
              <a:p>
                <a:pPr algn="just"/>
                <a:r>
                  <a:rPr lang="ru-RU" sz="2000" dirty="0"/>
                  <a:t>Описанный подход к построению проекционно-сеточного алгоритма 2 в определенной степени аналогичен построению </a:t>
                </a:r>
                <a:r>
                  <a:rPr lang="ru-RU" sz="2000" b="1" i="1" dirty="0"/>
                  <a:t>«ядерных» оценок вероятностных плотностей.</a:t>
                </a:r>
                <a:endParaRPr lang="ru-RU" sz="20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365EF73-1B17-4916-9609-3772161BA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20688"/>
                <a:ext cx="8712968" cy="5783058"/>
              </a:xfrm>
              <a:prstGeom prst="rect">
                <a:avLst/>
              </a:prstGeom>
              <a:blipFill>
                <a:blip r:embed="rId2"/>
                <a:stretch>
                  <a:fillRect l="-699" t="-633" r="-699" b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56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BA49128-B8FF-4CBC-957F-72B458381024}"/>
                  </a:ext>
                </a:extLst>
              </p:cNvPr>
              <p:cNvSpPr/>
              <p:nvPr/>
            </p:nvSpPr>
            <p:spPr>
              <a:xfrm>
                <a:off x="179512" y="38903"/>
                <a:ext cx="8352928" cy="2772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ru-RU" b="1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dirty="0">
                    <a:solidFill>
                      <a:srgbClr val="002060"/>
                    </a:solidFill>
                  </a:rPr>
                  <a:t> </a:t>
                </a:r>
                <a:r>
                  <a:rPr lang="ru-RU" dirty="0"/>
                  <a:t>– некоторая финитная, одинаковая по форме для всех значений параметра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dirty="0"/>
                  <a:t> </a:t>
                </a:r>
                <a:r>
                  <a:rPr lang="ru-RU" i="1" dirty="0"/>
                  <a:t>«ядерная» функция</a:t>
                </a:r>
                <a:r>
                  <a:rPr lang="en-US" i="1" dirty="0"/>
                  <a:t>.</a:t>
                </a:r>
                <a:endParaRPr lang="ru-RU" dirty="0"/>
              </a:p>
              <a:p>
                <a:pPr algn="just"/>
                <a:r>
                  <a:rPr lang="ru-RU" b="1" dirty="0"/>
                  <a:t>АЛГОРИТМ 1.</a:t>
                </a:r>
                <a:r>
                  <a:rPr lang="en-US" b="1" dirty="0"/>
                  <a:t> </a:t>
                </a:r>
                <a:r>
                  <a:rPr lang="ru-RU" i="1" dirty="0"/>
                  <a:t>Вычисляем значения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i="1" dirty="0"/>
                  <a:t>и приближаем функцию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i="1" dirty="0"/>
                  <a:t>по формуле вида</a:t>
                </a:r>
                <a:r>
                  <a:rPr lang="ru-RU" dirty="0"/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ru-RU" i="1">
                          <a:solidFill>
                            <a:srgbClr val="00206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/>
                  <a:t>  </a:t>
                </a:r>
                <a:r>
                  <a:rPr lang="ru-RU" dirty="0"/>
                  <a:t>Алгоритм 1 основан на соотношениях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;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=1,…,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BA49128-B8FF-4CBC-957F-72B458381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903"/>
                <a:ext cx="8352928" cy="2772554"/>
              </a:xfrm>
              <a:prstGeom prst="rect">
                <a:avLst/>
              </a:prstGeom>
              <a:blipFill>
                <a:blip r:embed="rId2"/>
                <a:stretch>
                  <a:fillRect l="-584" t="-13846" r="-584" b="-1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E72CFF59-52FC-4750-BC93-AEEC1273871C}"/>
                  </a:ext>
                </a:extLst>
              </p:cNvPr>
              <p:cNvSpPr/>
              <p:nvPr/>
            </p:nvSpPr>
            <p:spPr>
              <a:xfrm>
                <a:off x="107504" y="2783251"/>
                <a:ext cx="9036496" cy="405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/>
                  <a:t>АЛГОРИТМ 2. </a:t>
                </a:r>
                <a:r>
                  <a:rPr lang="ru-RU" i="1" dirty="0"/>
                  <a:t>Реализуя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ru-RU" i="1" dirty="0"/>
                  <a:t>траекторий прикладной цепи Маркова, вычисляем, с помощью </a:t>
                </a:r>
                <a:r>
                  <a:rPr lang="ru-RU" i="1" dirty="0" err="1"/>
                  <a:t>оценивателя</a:t>
                </a:r>
                <a:r>
                  <a:rPr lang="ru-RU" i="1" dirty="0"/>
                  <a:t> по столкновениям, значения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ru-R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</a:t>
                </a:r>
                <a:endParaRPr lang="ru-RU" dirty="0"/>
              </a:p>
              <a:p>
                <a:r>
                  <a:rPr lang="ru-RU" i="1" dirty="0"/>
                  <a:t>и вычисляем случайные веса по формулам</a:t>
                </a:r>
                <a:r>
                  <a:rPr lang="ru-RU" dirty="0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ru-R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   </m:t>
                          </m:r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ru-R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ru-R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  <a:p>
                <a:r>
                  <a:rPr lang="ru-RU" i="1" dirty="0"/>
                  <a:t> здесь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i="1" dirty="0"/>
                  <a:t>сетка в области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i="1" dirty="0"/>
                  <a:t>, </a:t>
                </a:r>
                <a:endParaRPr lang="en-US" i="1" dirty="0"/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 одинаковые по структуре финитные функции</a:t>
                </a:r>
                <a:r>
                  <a:rPr lang="en-US" dirty="0"/>
                  <a:t>,</a:t>
                </a:r>
                <a:r>
                  <a:rPr lang="ru-RU" dirty="0"/>
                  <a:t> носители которых сосредоточены вблизи соответствующих узлов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регулярной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dirty="0"/>
                  <a:t> так, что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E72CFF59-52FC-4750-BC93-AEEC12738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3251"/>
                <a:ext cx="9036496" cy="4055277"/>
              </a:xfrm>
              <a:prstGeom prst="rect">
                <a:avLst/>
              </a:prstGeom>
              <a:blipFill>
                <a:blip r:embed="rId3"/>
                <a:stretch>
                  <a:fillRect l="-4588" t="-902" r="-540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01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A8D93C7-A050-4DF0-A717-0E4FBC93D9FE}"/>
                  </a:ext>
                </a:extLst>
              </p:cNvPr>
              <p:cNvSpPr/>
              <p:nvPr/>
            </p:nvSpPr>
            <p:spPr>
              <a:xfrm>
                <a:off x="179512" y="234471"/>
                <a:ext cx="8856984" cy="6436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ЗАМЕЧАНИЕ 1.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Основанный на подходах численной сеточной аппроксимации функций «ядерный» алгоритм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приближения вероятностной плотности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конструктивно совпадает с рандомизированным проекционно-сеточным функциональным алгоритмом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приближения решения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уравнения Фредгольма второго рода.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Отличие алгоритмов состоит в разности форм </a:t>
                </a:r>
                <a:r>
                  <a:rPr 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монте-карловских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оценок для приближенного вычисления функционалов, что связано с определенным различием приближаемых функций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Отличие также в том, что в задаче приближения плотности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выборка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считается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заданной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(число выборочных значений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фиксировано), а для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число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моделируемых траекторий прикладной цепи Маркова может варьироваться.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ЗАМЕЧАНИЕ 2.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развития теории конструирования и условной оптимизации проекционно-сеточного функционального алгоритма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можно использовать соображения из теории «ядерных» оценок вероятностных плотностей из работы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[1]. Для алгоритма 2 целесообразно применять новое название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рандомизированный «ядерный» функциональный алгоритм для приближения решения уравнения Фредгольма второго рода.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252095" algn="just"/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ЗАМЕЧАНИЕ 3.</a:t>
                </a:r>
                <a:r>
                  <a:rPr lang="ru-RU" sz="2000" dirty="0"/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«ядерного» алгоритма 1 приближения вероятностной плотности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i="1"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можно использовать соображения теории условной оптимизации проекционно-сеточного функционального алгоритма 2.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A8D93C7-A050-4DF0-A717-0E4FBC93D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471"/>
                <a:ext cx="8856984" cy="6436121"/>
              </a:xfrm>
              <a:prstGeom prst="rect">
                <a:avLst/>
              </a:prstGeom>
              <a:blipFill>
                <a:blip r:embed="rId2"/>
                <a:stretch>
                  <a:fillRect l="-688" t="-473" r="-757" b="-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59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A707145-C9A5-4552-9287-92AF69D1D037}"/>
                  </a:ext>
                </a:extLst>
              </p:cNvPr>
              <p:cNvSpPr/>
              <p:nvPr/>
            </p:nvSpPr>
            <p:spPr>
              <a:xfrm>
                <a:off x="125760" y="332656"/>
                <a:ext cx="8892480" cy="5741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Общая схема условной оптимизации выглядит следующим образом: Ставится задача согласованного выбора параметров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(число узлов сетки и выборочных значений) для исследуемого функционального алгоритма,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обеспечивающего заданный уровень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погрешности приближения исследуемой функции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минимальных вычислительных затратах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Строится верхняя граница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погрешности алгоритма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для используемого нормированного функционального пространства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𝔹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зависящая от параметров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25209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ru-RU" sz="2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sup>
                            </m:sSup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ru-RU" sz="2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𝝃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𝔹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Эта функция двух переменных приравнивается величине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Из уравнения вида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один из параметров (например,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выражается через другой: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𝜓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Это соотношение подставляется в выражение для затрат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которое тоже зависит от параметров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 результате получается функция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одного переменного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которая исследуется на минимум с помощью известных приемов математического или численного анализа. Найденные значения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𝜓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𝑜𝑝𝑡</m:t>
                            </m:r>
                          </m:sub>
                          <m:sup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𝔹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объявляются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условно-оптимальными параметрами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исследуемого алгоритма.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A707145-C9A5-4552-9287-92AF69D1D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332656"/>
                <a:ext cx="8892480" cy="5741636"/>
              </a:xfrm>
              <a:prstGeom prst="rect">
                <a:avLst/>
              </a:prstGeom>
              <a:blipFill>
                <a:blip r:embed="rId2"/>
                <a:stretch>
                  <a:fillRect l="-754" t="-638" r="-754" b="-1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0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F90EC6B-602C-424A-B5A9-27E90ED98628}"/>
                  </a:ext>
                </a:extLst>
              </p:cNvPr>
              <p:cNvSpPr/>
              <p:nvPr/>
            </p:nvSpPr>
            <p:spPr>
              <a:xfrm>
                <a:off x="107504" y="205217"/>
                <a:ext cx="8712968" cy="6652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«Условность» такого способа оптимизации связана с тем, что используется не сама погрешность алгоритма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ее верхняя граница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При изучении погрешности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необходимо выбрать как соответствующее нормированное функциональное пространство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𝔹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так и вероятностный смысл выполнения неравенства вида (4.1) (ведь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𝔹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является случайной величиной). Следуя канонам классического численного анализа (см., например, [2]), в качестве пространств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𝔹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будем рассматривать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𝕃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Для хорошо разработанного (см., например, [3–7])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𝕃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подхода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выбирается сходимость в среднем погрешности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𝕃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𝕃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𝝃</m:t>
                                                  </m:r>
                                                </m:e>
                                              </m:acc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ru-RU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ru-RU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𝝃</m:t>
                                                  </m:r>
                                                </m:e>
                                              </m:acc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 нулю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строятся оценки сверху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такие, что</a:t>
                </a: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𝐄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𝕃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𝕃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Для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подхода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[4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7] величина </a:t>
                </a: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ℂ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ограничивается сверху по вероятности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𝐏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ℂ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ℂ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&gt;1−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некоторого достаточно малого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F90EC6B-602C-424A-B5A9-27E90ED98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5217"/>
                <a:ext cx="8712968" cy="6652783"/>
              </a:xfrm>
              <a:prstGeom prst="rect">
                <a:avLst/>
              </a:prstGeom>
              <a:blipFill>
                <a:blip r:embed="rId2"/>
                <a:stretch>
                  <a:fillRect l="-770" t="-550" r="-700" b="-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17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7FF547DB-43C3-4AD5-9CE2-49195F8B86D1}"/>
                  </a:ext>
                </a:extLst>
              </p:cNvPr>
              <p:cNvSpPr/>
              <p:nvPr/>
            </p:nvSpPr>
            <p:spPr>
              <a:xfrm>
                <a:off x="107504" y="28275"/>
                <a:ext cx="9036496" cy="317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Реализовав описанную выше методику теории условной оптимизации можно получить следующие выражения для условно-оптимальных параметро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/4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/4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𝑜𝑝𝑡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ℂ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ℂ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+4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/2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𝑜𝑝𝑡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ℂ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ℂ</m:t>
                              </m:r>
                            </m:e>
                          </m:d>
                        </m:sup>
                      </m:sSub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𝑜𝑝𝑡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ℂ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𝑜𝑝𝑡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ℂ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ℂ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некоторых констант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𝕃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ℂ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ℂ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ℂ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(выбор этих констант представляет собой отдельную непростую задачу).</a:t>
                </a: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7FF547DB-43C3-4AD5-9CE2-49195F8B8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275"/>
                <a:ext cx="9036496" cy="3176575"/>
              </a:xfrm>
              <a:prstGeom prst="rect">
                <a:avLst/>
              </a:prstGeom>
              <a:blipFill>
                <a:blip r:embed="rId2"/>
                <a:stretch>
                  <a:fillRect l="-742" t="-1152" r="-675" b="-2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3E49419-37FE-4816-A052-F793F8B2D1DF}"/>
                  </a:ext>
                </a:extLst>
              </p:cNvPr>
              <p:cNvSpPr/>
              <p:nvPr/>
            </p:nvSpPr>
            <p:spPr>
              <a:xfrm>
                <a:off x="7505" y="3284984"/>
                <a:ext cx="9144000" cy="300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Учитывая, что базис </a:t>
                </a:r>
                <a:r>
                  <a:rPr lang="ru-RU" sz="2000" dirty="0" err="1"/>
                  <a:t>мультилинейной</a:t>
                </a:r>
                <a:r>
                  <a:rPr lang="ru-RU" sz="2000" dirty="0"/>
                  <a:t> аппроксимации является </a:t>
                </a:r>
                <a:r>
                  <a:rPr lang="ru-RU" sz="2000" i="1" dirty="0"/>
                  <a:t>моделируемым</a:t>
                </a:r>
                <a:r>
                  <a:rPr lang="ru-RU" sz="2000" dirty="0"/>
                  <a:t>, можно также предложить использовать нормированную функцию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/>
                  <a:t> в качестве плотности для численного моделирования дополнительных выборочных значений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/>
                  <a:t>, близких по распределению к исходным значениям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ru-RU" sz="2000" dirty="0"/>
                  <a:t>   ЗАМЕЧАНИЕ 4. </a:t>
                </a:r>
                <a:r>
                  <a:rPr lang="ru-RU" sz="2000" i="1" dirty="0"/>
                  <a:t>Для развития теории конструирования и условной оптимизации проекционно-сеточного функционального алгоритма </a:t>
                </a:r>
                <a:r>
                  <a:rPr lang="en-US" sz="2000" i="1" dirty="0"/>
                  <a:t>2</a:t>
                </a:r>
                <a:r>
                  <a:rPr lang="ru-RU" sz="2000" i="1" dirty="0"/>
                  <a:t> можно использовать соображения из теории «ядерных» оценок вероятностных плотностей</a:t>
                </a:r>
                <a:r>
                  <a:rPr lang="en-US" sz="2000" i="1" dirty="0"/>
                  <a:t>.</a:t>
                </a:r>
                <a:r>
                  <a:rPr lang="ru-RU" sz="2000" dirty="0"/>
                  <a:t> Речь идет прежде всего о варьировании и оптимальном выборе «ядерной»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3E49419-37FE-4816-A052-F793F8B2D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" y="3284984"/>
                <a:ext cx="9144000" cy="3006592"/>
              </a:xfrm>
              <a:prstGeom prst="rect">
                <a:avLst/>
              </a:prstGeom>
              <a:blipFill>
                <a:blip r:embed="rId3"/>
                <a:stretch>
                  <a:fillRect l="-667" t="-1217" r="-733" b="-2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618" y="171728"/>
                <a:ext cx="8640763" cy="64087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000" b="1" dirty="0">
                    <a:solidFill>
                      <a:schemeClr val="accent1"/>
                    </a:solidFill>
                  </a:rPr>
                  <a:t>ЗАКЛЮЧЕНИЕ</a:t>
                </a:r>
              </a:p>
              <a:p>
                <a:pPr marL="0" indent="0" algn="just">
                  <a:buNone/>
                </a:pPr>
                <a:endParaRPr lang="ru-RU" sz="1800" dirty="0"/>
              </a:p>
              <a:p>
                <a:pPr marL="457200" indent="-457200" algn="just">
                  <a:buAutoNum type="arabicPeriod"/>
                </a:pPr>
                <a:r>
                  <a:rPr lang="ru-RU" sz="2000" dirty="0"/>
                  <a:t>В данной работе предложена модификация «ядерной» оценки вероятностной плотности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en-US" sz="2000" i="1"/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i="1"/>
                            </m:ctrlPr>
                          </m:accPr>
                          <m:e>
                            <m:r>
                              <a:rPr lang="ru-RU" sz="2000" i="1"/>
                              <m:t>𝜉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ru-RU" sz="2000" i="1"/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, основанная на подходах теории численной аппроксимации функций и приводящая к конструктивному алгоритму 1. </a:t>
                </a:r>
              </a:p>
              <a:p>
                <a:pPr marL="457200" indent="-457200" algn="just">
                  <a:buAutoNum type="arabicPeriod"/>
                </a:pPr>
                <a:r>
                  <a:rPr lang="ru-RU" sz="2000" dirty="0"/>
                  <a:t>Проведен критический анализ критерия оптимизации «ядерных» оценок плотностей, основанного на минимизации верхней границы относительной погрешности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𝕃</m:t>
                        </m:r>
                      </m:e>
                      <m:sub>
                        <m:r>
                          <a:rPr lang="ru-RU" sz="2000" i="1"/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-подхода. </a:t>
                </a:r>
              </a:p>
              <a:p>
                <a:pPr marL="457200" indent="-457200" algn="just">
                  <a:buAutoNum type="arabicPeriod"/>
                </a:pPr>
                <a:r>
                  <a:rPr lang="ru-RU" sz="2000" dirty="0"/>
                  <a:t>Показано, что построенный «ядерный» алгоритм 1 эквивалентен рандомизированному проекционно-сеточному функциональному алгоритму 2 для приближения решения </a:t>
                </a:r>
                <a14:m>
                  <m:oMath xmlns:m="http://schemas.openxmlformats.org/officeDocument/2006/math">
                    <m:r>
                      <a:rPr lang="ru-RU" sz="2000" i="1"/>
                      <m:t>𝜑</m:t>
                    </m:r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ru-RU" sz="2000" i="1"/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интегрального уравнения Фредгольма второго рода.</a:t>
                </a:r>
              </a:p>
              <a:p>
                <a:pPr marL="457200" indent="-457200" algn="just">
                  <a:buAutoNum type="arabicPeriod"/>
                </a:pPr>
                <a:r>
                  <a:rPr lang="ru-RU" sz="2000" dirty="0"/>
                  <a:t>Предложено использовать критерий условной оптимизации функциональных алгоритмов, основанный на минимизации затрат </a:t>
                </a:r>
                <a14:m>
                  <m:oMath xmlns:m="http://schemas.openxmlformats.org/officeDocument/2006/math">
                    <m:r>
                      <a:rPr lang="en-US" sz="2000" i="1"/>
                      <m:t>𝑆</m:t>
                    </m:r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en-US" sz="2000" i="1"/>
                          <m:t>𝑀</m:t>
                        </m:r>
                        <m:r>
                          <a:rPr lang="ru-RU" sz="2000" i="1"/>
                          <m:t>,</m:t>
                        </m:r>
                        <m:r>
                          <a:rPr lang="en-US" sz="2000" i="1"/>
                          <m:t>𝑛</m:t>
                        </m:r>
                      </m:e>
                    </m:d>
                  </m:oMath>
                </a14:m>
                <a:r>
                  <a:rPr lang="ru-RU" sz="2000" dirty="0"/>
                  <a:t> при фиксированном уровне погрешности </a:t>
                </a:r>
                <a14:m>
                  <m:oMath xmlns:m="http://schemas.openxmlformats.org/officeDocument/2006/math">
                    <m:r>
                      <a:rPr lang="ru-RU" sz="2000" i="1"/>
                      <m:t>𝛾</m:t>
                    </m:r>
                  </m:oMath>
                </a14:m>
                <a:r>
                  <a:rPr lang="ru-RU" sz="2000" dirty="0"/>
                  <a:t>, для «ядерного» алгоритма 1. </a:t>
                </a:r>
              </a:p>
              <a:p>
                <a:pPr marL="457200" indent="-457200" algn="just">
                  <a:buAutoNum type="arabicPeriod"/>
                </a:pPr>
                <a:r>
                  <a:rPr lang="ru-RU" sz="2000" dirty="0"/>
                  <a:t>Приведен вид условно-оптимальных параметров (для известных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en-US" sz="2000" i="1"/>
                          <m:t>𝕃</m:t>
                        </m:r>
                      </m:e>
                      <m:sub>
                        <m:r>
                          <a:rPr lang="ru-RU" sz="2000" i="1"/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- и </a:t>
                </a:r>
                <a14:m>
                  <m:oMath xmlns:m="http://schemas.openxmlformats.org/officeDocument/2006/math">
                    <m:r>
                      <a:rPr lang="ru-RU" sz="2000" i="1"/>
                      <m:t>ℂ</m:t>
                    </m:r>
                  </m:oMath>
                </a14:m>
                <a:r>
                  <a:rPr lang="ru-RU" sz="2000" dirty="0"/>
                  <a:t>-подходов) для простейшего случая алгоритма 1.</a:t>
                </a:r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1800" dirty="0"/>
              </a:p>
            </p:txBody>
          </p:sp>
        </mc:Choice>
        <mc:Fallback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618" y="171728"/>
                <a:ext cx="8640763" cy="6408737"/>
              </a:xfrm>
              <a:blipFill>
                <a:blip r:embed="rId2"/>
                <a:stretch>
                  <a:fillRect l="-776" t="-951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181253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</a:t>
            </a:r>
            <a:r>
              <a:rPr lang="ru-RU"/>
              <a:t> </a:t>
            </a: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181253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086253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38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D88B09-9489-404B-9427-F799D6B454F1}"/>
              </a:ext>
            </a:extLst>
          </p:cNvPr>
          <p:cNvSpPr/>
          <p:nvPr/>
        </p:nvSpPr>
        <p:spPr>
          <a:xfrm>
            <a:off x="575556" y="2636912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dirty="0"/>
              <a:t>Булгакова Татьяна Евгеньевна</a:t>
            </a:r>
          </a:p>
          <a:p>
            <a:pPr marL="0" indent="0" algn="r">
              <a:buNone/>
            </a:pPr>
            <a:r>
              <a:rPr lang="ru-RU" dirty="0"/>
              <a:t>        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tatyana.bulgakova@gmail.com</a:t>
            </a:r>
            <a:r>
              <a:rPr lang="ru-RU" dirty="0">
                <a:solidFill>
                  <a:srgbClr val="FF0000"/>
                </a:solidFill>
              </a:rPr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BA3EA12-FD2F-4151-86D0-D179E2963993}"/>
                  </a:ext>
                </a:extLst>
              </p:cNvPr>
              <p:cNvSpPr/>
              <p:nvPr/>
            </p:nvSpPr>
            <p:spPr>
              <a:xfrm>
                <a:off x="251520" y="260648"/>
                <a:ext cx="8640960" cy="2404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классической работе [1] рассматривается оценка вероятностной плотности распределения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r>
                      <a:rPr lang="ru-RU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случайного вектора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𝝃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по выборочным значениям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000" i="1"/>
                        <m:t>«ядерной» оценкой плотности</m:t>
                      </m:r>
                      <m:r>
                        <m:rPr>
                          <m:nor/>
                        </m:rPr>
                        <a:rPr lang="ru-RU" sz="2000"/>
                        <m:t> </m:t>
                      </m:r>
                      <m:sSub>
                        <m:sSubPr>
                          <m:ctrlPr>
                            <a:rPr lang="ru-RU" sz="2000" i="1"/>
                          </m:ctrlPr>
                        </m:sSubPr>
                        <m:e>
                          <m:r>
                            <a:rPr lang="en-US" sz="2000" i="1"/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/>
                              </m:ctrlPr>
                            </m:accPr>
                            <m:e>
                              <m:r>
                                <a:rPr lang="ru-RU" sz="2000" b="1" i="1"/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/>
                          </m:ctrlPr>
                        </m:dPr>
                        <m:e>
                          <m:r>
                            <a:rPr lang="ru-RU" sz="2000" b="1" i="1"/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ru-RU" sz="2000"/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solidFill>
                                  <a:srgbClr val="FF0000"/>
                                </a:solidFill>
                              </a:rPr>
                              <m:t>𝒙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dirty="0"/>
                  <a:t>– некоторая финитная, одинаковая по форме для всех значений параметра </a:t>
                </a:r>
                <a14:m>
                  <m:oMath xmlns:m="http://schemas.openxmlformats.org/officeDocument/2006/math">
                    <m:r>
                      <a:rPr lang="ru-RU" sz="2000" b="1" i="1"/>
                      <m:t>𝒙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«ядерная» функция</a:t>
                </a:r>
                <a:r>
                  <a:rPr lang="en-US" sz="2000" i="1" dirty="0"/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BA3EA12-FD2F-4151-86D0-D179E2963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2404954"/>
              </a:xfrm>
              <a:prstGeom prst="rect">
                <a:avLst/>
              </a:prstGeom>
              <a:blipFill>
                <a:blip r:embed="rId2"/>
                <a:stretch>
                  <a:fillRect l="-705" t="-1523" r="-705" b="-3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C47CF-5FA3-4B96-889C-5F1D4F9EE3E0}"/>
              </a:ext>
            </a:extLst>
          </p:cNvPr>
          <p:cNvSpPr/>
          <p:nvPr/>
        </p:nvSpPr>
        <p:spPr>
          <a:xfrm>
            <a:off x="137888" y="6192098"/>
            <a:ext cx="8799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270510" algn="l"/>
              </a:tabLst>
            </a:pP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[1]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Епанечников В.А.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Непараметрическая оценка многомерной плотности вероятности // Теория вероятностей и ее применения. – 1969. – Т. 14.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Вып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. 1. – С. 156–161.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EEDBCBE-B721-4BD3-80F0-97F6A024DCBB}"/>
                  </a:ext>
                </a:extLst>
              </p:cNvPr>
              <p:cNvSpPr/>
              <p:nvPr/>
            </p:nvSpPr>
            <p:spPr>
              <a:xfrm>
                <a:off x="172095" y="2946430"/>
                <a:ext cx="8799809" cy="112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Согласно закону больших чисел, для достаточно больших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выполнено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𝐄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EEDBCBE-B721-4BD3-80F0-97F6A024D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5" y="2946430"/>
                <a:ext cx="8799809" cy="1123000"/>
              </a:xfrm>
              <a:prstGeom prst="rect">
                <a:avLst/>
              </a:prstGeom>
              <a:blipFill>
                <a:blip r:embed="rId3"/>
                <a:stretch>
                  <a:fillRect l="-693" t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1398320-38D9-4DA6-9D0C-0DFF38A22165}"/>
                  </a:ext>
                </a:extLst>
              </p:cNvPr>
              <p:cNvSpPr/>
              <p:nvPr/>
            </p:nvSpPr>
            <p:spPr>
              <a:xfrm>
                <a:off x="137888" y="4350258"/>
                <a:ext cx="8770414" cy="1370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Определенным конструктивным недостатком теории «ядерных» оценок плотности является отсутствие обсуждения алгоритма приближения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целом.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Такой алгоритм мог бы выглядеть следующим образом.</a:t>
                </a: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1398320-38D9-4DA6-9D0C-0DFF38A22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8" y="4350258"/>
                <a:ext cx="8770414" cy="1370503"/>
              </a:xfrm>
              <a:prstGeom prst="rect">
                <a:avLst/>
              </a:prstGeom>
              <a:blipFill>
                <a:blip r:embed="rId4"/>
                <a:stretch>
                  <a:fillRect l="-765" t="-2679" r="-765" b="-7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938262D-B6FC-4EAD-B663-3847FF665B37}"/>
                  </a:ext>
                </a:extLst>
              </p:cNvPr>
              <p:cNvSpPr/>
              <p:nvPr/>
            </p:nvSpPr>
            <p:spPr>
              <a:xfrm>
                <a:off x="180332" y="116632"/>
                <a:ext cx="8640140" cy="522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Учитывая конечность выборки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ru-RU" sz="2000" dirty="0"/>
                  <a:t>можно рассмотреть ограниченное множество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ru-RU" sz="2000" dirty="0"/>
                  <a:t>которому принадлежат все выборочные значения, ввести в этой области сетку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𝐗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/>
                  <a:t> и рассмотреть приближение 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                 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Здесь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/>
                        </m:ctrlPr>
                      </m:sSupPr>
                      <m:e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000"/>
                          <m:t>Ξ</m:t>
                        </m:r>
                      </m:e>
                      <m:sup>
                        <m:r>
                          <a:rPr lang="en-US" sz="2000" i="1"/>
                          <m:t>(</m:t>
                        </m:r>
                        <m:r>
                          <a:rPr lang="en-US" sz="2000" i="1"/>
                          <m:t>𝑀</m:t>
                        </m:r>
                        <m:r>
                          <a:rPr lang="en-US" sz="2000" i="1"/>
                          <m:t>)</m:t>
                        </m:r>
                      </m:sup>
                    </m:sSup>
                    <m:r>
                      <a:rPr lang="en-US" sz="2000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/>
                        </m:ctrlPr>
                      </m:dPr>
                      <m:e>
                        <m:sSup>
                          <m:sSupPr>
                            <m:ctrlPr>
                              <a:rPr lang="ru-RU" sz="2000" i="1"/>
                            </m:ctrlPr>
                          </m:sSupPr>
                          <m:e>
                            <m:r>
                              <a:rPr lang="ru-RU" sz="2000" i="1"/>
                              <m:t>𝜒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2000" i="1"/>
                                </m:ctrlPr>
                              </m:dPr>
                              <m:e>
                                <m:r>
                                  <a:rPr lang="ru-RU" sz="2000" i="1"/>
                                  <m:t>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2000" i="1"/>
                            </m:ctrlPr>
                          </m:dPr>
                          <m:e>
                            <m:r>
                              <a:rPr lang="ru-RU" sz="2000" b="1" i="1"/>
                              <m:t>𝒙</m:t>
                            </m:r>
                          </m:e>
                        </m:d>
                        <m:r>
                          <a:rPr lang="en-US" sz="2000" i="1"/>
                          <m:t>,…,</m:t>
                        </m:r>
                        <m:sSup>
                          <m:sSupPr>
                            <m:ctrlPr>
                              <a:rPr lang="ru-RU" sz="2000" i="1"/>
                            </m:ctrlPr>
                          </m:sSupPr>
                          <m:e>
                            <m:r>
                              <a:rPr lang="ru-RU" sz="2000" i="1"/>
                              <m:t>𝜒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2000" i="1"/>
                                </m:ctrlPr>
                              </m:dPr>
                              <m:e>
                                <m:r>
                                  <a:rPr lang="en-US" sz="2000" i="1"/>
                                  <m:t>𝑀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2000" i="1"/>
                            </m:ctrlPr>
                          </m:dPr>
                          <m:e>
                            <m:r>
                              <a:rPr lang="ru-RU" sz="2000" b="1" i="1"/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i="1"/>
                      <m:t>  </m:t>
                    </m:r>
                  </m:oMath>
                </a14:m>
                <a:r>
                  <a:rPr lang="ru-RU" sz="2000" dirty="0"/>
                  <a:t>является набором заданных базисных функций, как правило, связанных с сеткой</a:t>
                </a:r>
                <a:endParaRPr lang="en-US" sz="2000" dirty="0"/>
              </a:p>
              <a:p>
                <a:pPr algn="just"/>
                <a:r>
                  <a:rPr lang="en-US" sz="2000" dirty="0"/>
                  <a:t> </a:t>
                </a:r>
                <a:r>
                  <a:rPr lang="en-US" sz="2000" b="1" dirty="0"/>
                  <a:t> </a:t>
                </a:r>
                <a:r>
                  <a:rPr lang="ru-RU" sz="2000" b="1" dirty="0"/>
                  <a:t>АЛГОРИТМ 1.</a:t>
                </a:r>
                <a:r>
                  <a:rPr lang="en-US" sz="2000" b="1" dirty="0"/>
                  <a:t> </a:t>
                </a:r>
                <a:r>
                  <a:rPr lang="ru-RU" sz="2000" i="1" dirty="0"/>
                  <a:t>Вычисляем значения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i="1" dirty="0"/>
                  <a:t>и приближаем функцию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i="1" dirty="0"/>
                  <a:t>по формуле вида</a:t>
                </a:r>
                <a:r>
                  <a:rPr lang="ru-RU" sz="2000" dirty="0"/>
                  <a:t> 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𝝃</m:t>
                                          </m:r>
                                        </m:e>
                                      </m:acc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,…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𝝃</m:t>
                                          </m:r>
                                        </m:e>
                                      </m:acc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 </a:t>
                </a:r>
                <a:r>
                  <a:rPr lang="ru-RU" sz="2000" dirty="0"/>
                  <a:t>Алгоритм 1 основан на соотношениях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=1,…,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938262D-B6FC-4EAD-B663-3847FF665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2" y="116632"/>
                <a:ext cx="8640140" cy="5227393"/>
              </a:xfrm>
              <a:prstGeom prst="rect">
                <a:avLst/>
              </a:prstGeom>
              <a:blipFill>
                <a:blip r:embed="rId2"/>
                <a:stretch>
                  <a:fillRect l="-776" t="-583" r="-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D585035-24E0-4365-96C8-8841FFDB395E}"/>
                  </a:ext>
                </a:extLst>
              </p:cNvPr>
              <p:cNvSpPr/>
              <p:nvPr/>
            </p:nvSpPr>
            <p:spPr>
              <a:xfrm>
                <a:off x="208163" y="5157192"/>
                <a:ext cx="8459612" cy="16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представляют собой коэффициенты, являющиеся комбинациями значений приближаемой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узлах сетки (1.3); чаще всего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D585035-24E0-4365-96C8-8841FFDB3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63" y="5157192"/>
                <a:ext cx="8459612" cy="1667957"/>
              </a:xfrm>
              <a:prstGeom prst="rect">
                <a:avLst/>
              </a:prstGeom>
              <a:blipFill>
                <a:blip r:embed="rId3"/>
                <a:stretch>
                  <a:fillRect l="-720" r="-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9973D65-409C-48EC-B2BD-A8DDAABC54F3}"/>
                  </a:ext>
                </a:extLst>
              </p:cNvPr>
              <p:cNvSpPr/>
              <p:nvPr/>
            </p:nvSpPr>
            <p:spPr>
              <a:xfrm>
                <a:off x="224644" y="332656"/>
                <a:ext cx="8694712" cy="620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работе [1] проводится следующая оптимизация</a:t>
                </a:r>
              </a:p>
              <a:p>
                <a:pPr algn="just">
                  <a:spcAft>
                    <a:spcPts val="0"/>
                  </a:spcAft>
                </a:pPr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𝜅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sup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sz="2000" b="1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sz="2000" b="1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числа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=1,…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определяют носитель («коэффициенты размытости») «ядерной»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ограниченные в совокупности четные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𝜅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𝜅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𝜅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имеют единичный «второй момент» и конечные «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-e моменты»:</a:t>
                </a:r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 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&lt;∞,  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&gt;2. 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Содержательные результаты по оптимизации приближения с «ядерной» </a:t>
                </a:r>
                <a:r>
                  <a:rPr lang="ru-RU" sz="2000" dirty="0"/>
                  <a:t>функцией получаются лишь для случая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𝑛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</a:rPr>
                      <m:t>=…=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𝑑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𝑛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</a:rPr>
                      <m:t>≡</m:t>
                    </m:r>
                    <m:acc>
                      <m:accPr>
                        <m:chr m:val="̂"/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𝑛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</a:rPr>
                      <m:t>,   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𝜅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𝑦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</a:rPr>
                      <m:t>=…=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𝜅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</a:rPr>
                              <m:t>𝑑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𝑦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</a:rPr>
                      <m:t>≡</m:t>
                    </m:r>
                    <m:acc>
                      <m:accPr>
                        <m:chr m:val="̂"/>
                        <m:ctrlPr>
                          <a:rPr lang="ru-RU" sz="2000" i="1">
                            <a:solidFill>
                              <a:srgbClr val="FF0000"/>
                            </a:solidFill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</a:rPr>
                          <m:t>𝜅</m:t>
                        </m:r>
                      </m:e>
                    </m:acc>
                    <m:r>
                      <a:rPr lang="ru-RU" sz="2000" i="1">
                        <a:solidFill>
                          <a:srgbClr val="FF0000"/>
                        </a:solidFill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</a:rPr>
                      <m:t>𝑦</m:t>
                    </m:r>
                    <m:r>
                      <a:rPr lang="ru-RU" sz="2000" i="1">
                        <a:solidFill>
                          <a:srgbClr val="FF0000"/>
                        </a:solidFill>
                      </a:rPr>
                      <m:t>) </m:t>
                    </m:r>
                  </m:oMath>
                </a14:m>
                <a:r>
                  <a:rPr lang="ru-RU" sz="2000" dirty="0"/>
                  <a:t>. </a:t>
                </a:r>
              </a:p>
              <a:p>
                <a:r>
                  <a:rPr lang="ru-RU" sz="2000" dirty="0"/>
                  <a:t>Минимизация относительной глобальной среднеквадратической ошибки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𝛿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𝕃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sup>
                              </m:s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</a:rPr>
                            <m:t>𝐄</m:t>
                          </m:r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𝑋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FF0000"/>
                                                  </a:solidFill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rgbClr val="FF0000"/>
                                                  </a:solidFill>
                                                </a:rPr>
                                                <m:t>𝝃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>
                                              <a:solidFill>
                                                <a:srgbClr val="FF0000"/>
                                              </a:solidFill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𝑑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</m:nary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𝑄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; 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𝑄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𝑋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</a:rPr>
                                    <m:t>𝝃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</a:rPr>
                            <m:t>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</a:rPr>
                            <m:t>𝒙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</a:rPr>
                        <m:t>,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9973D65-409C-48EC-B2BD-A8DDAABC5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4" y="332656"/>
                <a:ext cx="8694712" cy="6205481"/>
              </a:xfrm>
              <a:prstGeom prst="rect">
                <a:avLst/>
              </a:prstGeom>
              <a:blipFill>
                <a:blip r:embed="rId2"/>
                <a:stretch>
                  <a:fillRect l="-771" t="-589" r="-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4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706167E-D44F-4AC4-8B9F-A74202348372}"/>
                  </a:ext>
                </a:extLst>
              </p:cNvPr>
              <p:cNvSpPr/>
              <p:nvPr/>
            </p:nvSpPr>
            <p:spPr>
              <a:xfrm>
                <a:off x="53752" y="0"/>
                <a:ext cx="9036496" cy="311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Асимптотическое приближение</a:t>
                </a: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𝕃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sup>
                              </m:s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~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+(1/4)×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𝐽</m:t>
                      </m:r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𝝃</m:t>
                                                  </m:r>
                                                </m:e>
                                              </m:acc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(1)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,…,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     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Минимизация полученного приближения дают: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1/(</m:t>
                          </m:r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+4)</m:t>
                          </m:r>
                        </m:sup>
                      </m:sSup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при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  при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</m:e>
                          </m:eqArr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706167E-D44F-4AC4-8B9F-A74202348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0"/>
                <a:ext cx="9036496" cy="3119444"/>
              </a:xfrm>
              <a:prstGeom prst="rect">
                <a:avLst/>
              </a:prstGeom>
              <a:blipFill>
                <a:blip r:embed="rId2"/>
                <a:stretch>
                  <a:fillRect t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7D3505B-D3FB-44A0-AA14-6BC45361E885}"/>
                  </a:ext>
                </a:extLst>
              </p:cNvPr>
              <p:cNvSpPr/>
              <p:nvPr/>
            </p:nvSpPr>
            <p:spPr>
              <a:xfrm>
                <a:off x="84665" y="2996952"/>
                <a:ext cx="8856984" cy="3879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0"/>
                  </a:spcAft>
                  <a:buAutoNum type="arabicParenR"/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Выражение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содержит неопределенную константу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приближение которой представляет собой отдельную задачу.</a:t>
                </a:r>
              </a:p>
              <a:p>
                <a:pPr marL="342900" indent="-342900" algn="just">
                  <a:spcAft>
                    <a:spcPts val="0"/>
                  </a:spcAft>
                  <a:buAutoNum type="arabicParenR"/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Оптимизация приближения связана с минимизацией асимптотического приближения верхней границы погрешности, а более объективным является следующий критерий оптимизации.</a:t>
                </a:r>
              </a:p>
              <a:p>
                <a:pPr indent="25209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КРИТЕРИЙ.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 приближение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лучше (оптимальнее), которое дает заданный уровень погрешности за меньшее время.</a:t>
                </a:r>
              </a:p>
              <a:p>
                <a:pPr indent="252095" algn="just"/>
                <a:r>
                  <a:rPr lang="ru-RU" sz="2000" dirty="0">
                    <a:latin typeface="Times New Roman" panose="02020603050405020304" pitchFamily="18" charset="0"/>
                  </a:rPr>
                  <a:t>Возможность применения критерия для оптимизации алгоритма 1 даёт установление соответствия между алгоритмом 1 и рандомизированным проекционно-сеточным функциональным алгоритмом, для которого разработана теория условной оптимизации, основанная на критерии.</a:t>
                </a:r>
              </a:p>
              <a:p>
                <a:pPr indent="252095" algn="just">
                  <a:spcAft>
                    <a:spcPts val="0"/>
                  </a:spcAft>
                </a:pPr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7D3505B-D3FB-44A0-AA14-6BC45361E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2996952"/>
                <a:ext cx="8856984" cy="3879973"/>
              </a:xfrm>
              <a:prstGeom prst="rect">
                <a:avLst/>
              </a:prstGeom>
              <a:blipFill>
                <a:blip r:embed="rId3"/>
                <a:stretch>
                  <a:fillRect l="-757" t="-786" r="-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80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74A1F05-FF41-4950-9B2B-C707536AFE90}"/>
                  </a:ext>
                </a:extLst>
              </p:cNvPr>
              <p:cNvSpPr/>
              <p:nvPr/>
            </p:nvSpPr>
            <p:spPr>
              <a:xfrm>
                <a:off x="323528" y="107225"/>
                <a:ext cx="8604448" cy="651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  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ru-RU" sz="2000" b="1" dirty="0">
                    <a:solidFill>
                      <a:schemeClr val="accent1"/>
                    </a:solidFill>
                  </a:rPr>
                  <a:t>Интегральное уравнение Фредгольма второго рода</a:t>
                </a:r>
              </a:p>
              <a:p>
                <a:pPr marL="0" indent="0" algn="just">
                  <a:buNone/>
                </a:pPr>
                <a:endParaRPr lang="ru-RU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или 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  <a:p>
                <a:r>
                  <a:rPr lang="ru-RU" sz="2000" dirty="0">
                    <a:solidFill>
                      <a:schemeClr val="tx1"/>
                    </a:solidFill>
                  </a:rPr>
                  <a:t>здесь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– неизвестная приближаемая функция (решение);</a:t>
                </a:r>
                <a:endParaRPr lang="ru-RU" sz="2000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ядро интегрального оператора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свободный член уравнения.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Для приближения функции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используем представление:</a:t>
                </a:r>
              </a:p>
              <a:p>
                <a:pPr marL="0" indent="0" algn="just">
                  <a:buNone/>
                </a:pPr>
                <a:endParaRPr lang="ru-RU" sz="2000" i="1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ru-RU" sz="2000" dirty="0">
                    <a:solidFill>
                      <a:schemeClr val="tx1"/>
                    </a:solidFill>
                  </a:rPr>
                </a:br>
                <a:endParaRPr lang="ru-RU" sz="20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2000" dirty="0">
                    <a:solidFill>
                      <a:schemeClr val="tx1"/>
                    </a:solidFill>
                  </a:rPr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– базисные функции и </a:t>
                </a:r>
              </a:p>
              <a:p>
                <a:pPr marL="0" indent="0" algn="just">
                  <a:buNone/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–  коэффициенты.  </a:t>
                </a:r>
                <a:r>
                  <a:rPr lang="ru-RU" sz="2000" dirty="0"/>
                  <a:t>  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                                                                          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Теория </a:t>
                </a:r>
                <a:r>
                  <a:rPr lang="ru-RU" sz="2000" b="1" i="1" dirty="0"/>
                  <a:t>рандомизированных функциональных алгоритмов: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[</a:t>
                </a:r>
                <a:r>
                  <a:rPr lang="ru-RU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] </a:t>
                </a:r>
                <a:r>
                  <a:rPr lang="ru-RU" sz="1400" i="1" dirty="0">
                    <a:solidFill>
                      <a:schemeClr val="accent6">
                        <a:lumMod val="50000"/>
                      </a:schemeClr>
                    </a:solidFill>
                  </a:rPr>
                  <a:t>Михайлов Г.А., </a:t>
                </a:r>
                <a:r>
                  <a:rPr lang="ru-RU" sz="1400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Войтишек</a:t>
                </a:r>
                <a:r>
                  <a:rPr lang="ru-RU" sz="1400" i="1" dirty="0">
                    <a:solidFill>
                      <a:schemeClr val="accent6">
                        <a:lumMod val="50000"/>
                      </a:schemeClr>
                    </a:solidFill>
                  </a:rPr>
                  <a:t> А.В.</a:t>
                </a: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</a:rPr>
                  <a:t> Численное статистическое моделирование. Методы Монте-Карло. М.: Изд. центр «Академия», 2006;</a:t>
                </a:r>
              </a:p>
              <a:p>
                <a:pPr marL="0" indent="0">
                  <a:buNone/>
                </a:pP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[</a:t>
                </a:r>
                <a:r>
                  <a:rPr lang="ru-RU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3</a:t>
                </a:r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sz="1400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Войтишек</a:t>
                </a:r>
                <a:r>
                  <a:rPr lang="ru-RU" sz="1400" i="1" dirty="0">
                    <a:solidFill>
                      <a:schemeClr val="accent6">
                        <a:lumMod val="50000"/>
                      </a:schemeClr>
                    </a:solidFill>
                  </a:rPr>
                  <a:t> А. В.</a:t>
                </a: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</a:rPr>
                  <a:t> Функциональные оценки метода Монте-Карло. Новосибирск: НГУ, 2007.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674A1F05-FF41-4950-9B2B-C707536AF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7225"/>
                <a:ext cx="8604448" cy="6510500"/>
              </a:xfrm>
              <a:prstGeom prst="rect">
                <a:avLst/>
              </a:prstGeom>
              <a:blipFill>
                <a:blip r:embed="rId2"/>
                <a:stretch>
                  <a:fillRect l="-708" r="-142" b="-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7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13F9EE-CA3B-4912-A652-F12AF2558F66}"/>
              </a:ext>
            </a:extLst>
          </p:cNvPr>
          <p:cNvSpPr/>
          <p:nvPr/>
        </p:nvSpPr>
        <p:spPr>
          <a:xfrm>
            <a:off x="2267744" y="142693"/>
            <a:ext cx="3747949" cy="335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Типы функциональных алгоритмов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C065A15-A275-4A3C-ABD9-00F630FDB28B}"/>
              </a:ext>
            </a:extLst>
          </p:cNvPr>
          <p:cNvCxnSpPr>
            <a:cxnSpLocks/>
          </p:cNvCxnSpPr>
          <p:nvPr/>
        </p:nvCxnSpPr>
        <p:spPr>
          <a:xfrm>
            <a:off x="5511260" y="486800"/>
            <a:ext cx="572908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73AAF78-931C-43B3-8E48-75242191B674}"/>
              </a:ext>
            </a:extLst>
          </p:cNvPr>
          <p:cNvCxnSpPr>
            <a:cxnSpLocks/>
          </p:cNvCxnSpPr>
          <p:nvPr/>
        </p:nvCxnSpPr>
        <p:spPr>
          <a:xfrm flipH="1">
            <a:off x="2411760" y="522804"/>
            <a:ext cx="495139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E5F8D9E-E99D-4FA2-ACB5-00D7BA36758D}"/>
              </a:ext>
            </a:extLst>
          </p:cNvPr>
          <p:cNvCxnSpPr>
            <a:cxnSpLocks/>
          </p:cNvCxnSpPr>
          <p:nvPr/>
        </p:nvCxnSpPr>
        <p:spPr>
          <a:xfrm>
            <a:off x="4241938" y="486800"/>
            <a:ext cx="0" cy="12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BFD842E-F712-45F8-8CC8-EC28EA30D42E}"/>
                  </a:ext>
                </a:extLst>
              </p:cNvPr>
              <p:cNvSpPr/>
              <p:nvPr/>
            </p:nvSpPr>
            <p:spPr>
              <a:xfrm>
                <a:off x="166405" y="1099763"/>
                <a:ext cx="28842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</a:rPr>
                  <a:t>Проекционные алгоритмы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BFD842E-F712-45F8-8CC8-EC28EA30D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" y="1099763"/>
                <a:ext cx="2884251" cy="646331"/>
              </a:xfrm>
              <a:prstGeom prst="rect">
                <a:avLst/>
              </a:prstGeom>
              <a:blipFill>
                <a:blip r:embed="rId2"/>
                <a:stretch>
                  <a:fillRect l="-1691" t="-4717" r="-1268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264242E-026C-4D6A-965B-F9EA017B3E61}"/>
                  </a:ext>
                </a:extLst>
              </p:cNvPr>
              <p:cNvSpPr/>
              <p:nvPr/>
            </p:nvSpPr>
            <p:spPr>
              <a:xfrm>
                <a:off x="2982951" y="1823609"/>
                <a:ext cx="23142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</a:rPr>
                  <a:t>Сеточные алгоритмы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264242E-026C-4D6A-965B-F9EA017B3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51" y="1823609"/>
                <a:ext cx="2314288" cy="646331"/>
              </a:xfrm>
              <a:prstGeom prst="rect">
                <a:avLst/>
              </a:prstGeom>
              <a:blipFill>
                <a:blip r:embed="rId3"/>
                <a:stretch>
                  <a:fillRect l="-2105" t="-4717" r="-1842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8DDAAE-6253-4FD3-941E-71330385B940}"/>
                  </a:ext>
                </a:extLst>
              </p:cNvPr>
              <p:cNvSpPr/>
              <p:nvPr/>
            </p:nvSpPr>
            <p:spPr>
              <a:xfrm>
                <a:off x="4171170" y="1032367"/>
                <a:ext cx="5032660" cy="768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</a:rPr>
                  <a:t>Проекционно-сеточные</a:t>
                </a:r>
                <a:r>
                  <a:rPr lang="ru-RU" b="1" dirty="0"/>
                  <a:t> </a:t>
                </a:r>
                <a:r>
                  <a:rPr lang="en-US" b="1" dirty="0"/>
                  <a:t>(</a:t>
                </a:r>
                <a:r>
                  <a:rPr lang="ru-RU" b="1" dirty="0">
                    <a:solidFill>
                      <a:srgbClr val="002060"/>
                    </a:solidFill>
                  </a:rPr>
                  <a:t>“ядерные”</a:t>
                </a:r>
                <a:r>
                  <a:rPr lang="en-US" b="1" dirty="0">
                    <a:solidFill>
                      <a:srgbClr val="002060"/>
                    </a:solidFill>
                  </a:rPr>
                  <a:t>)</a:t>
                </a:r>
                <a:r>
                  <a:rPr lang="ru-RU" b="1" dirty="0">
                    <a:solidFill>
                      <a:srgbClr val="002060"/>
                    </a:solidFill>
                  </a:rPr>
                  <a:t> алгоритмы</a:t>
                </a:r>
              </a:p>
              <a:p>
                <a:pPr algn="ctr"/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limLoc m:val="subSup"/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sSup>
                          <m:sSup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8DDAAE-6253-4FD3-941E-71330385B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170" y="1032367"/>
                <a:ext cx="5032660" cy="768287"/>
              </a:xfrm>
              <a:prstGeom prst="rect">
                <a:avLst/>
              </a:prstGeom>
              <a:blipFill>
                <a:blip r:embed="rId4"/>
                <a:stretch>
                  <a:fillRect l="-969" t="-25397" r="-242" b="-10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8C4A50C-5CA8-4C74-A0A4-771685DA8580}"/>
                  </a:ext>
                </a:extLst>
              </p:cNvPr>
              <p:cNvSpPr/>
              <p:nvPr/>
            </p:nvSpPr>
            <p:spPr>
              <a:xfrm>
                <a:off x="166405" y="2547455"/>
                <a:ext cx="7848872" cy="1629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/>
                  <a:t>Далее строятся приближения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acc>
                        </m:e>
                        <m:sup>
                          <m:r>
                            <a:rPr lang="ru-RU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окончательная аппроксимация имеет вид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ru-R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8C4A50C-5CA8-4C74-A0A4-771685DA8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" y="2547455"/>
                <a:ext cx="7848872" cy="1629100"/>
              </a:xfrm>
              <a:prstGeom prst="rect">
                <a:avLst/>
              </a:prstGeom>
              <a:blipFill>
                <a:blip r:embed="rId5"/>
                <a:stretch>
                  <a:fillRect l="-621" t="-1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9CEEC7-3E61-431F-BF8B-DFD8F8064F42}"/>
              </a:ext>
            </a:extLst>
          </p:cNvPr>
          <p:cNvSpPr/>
          <p:nvPr/>
        </p:nvSpPr>
        <p:spPr>
          <a:xfrm>
            <a:off x="143510" y="4254070"/>
            <a:ext cx="885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en-US" dirty="0"/>
              <a:t>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Войтишек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А.В.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Разработка и оптимизация рандомизированных функциональных численных методов решения практически значимых интегральных уравнений Фредгольма второго рода // Сибирский журнал индустриальной математики. 2018. Т. 21. № 2 (74). С. 32–45;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Войтишек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А.В.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Классификация и возможности практического применения рандомизированных функциональных численных алгоритмов решения интегральных уравнений Фредгольма второго рода // Математический анализ. Итоги науки и техники. Серия: Современная математика и ее приложения. Тематические обзоры. 2018. Т. 155. С. 3–19</a:t>
            </a:r>
          </a:p>
          <a:p>
            <a:pPr algn="just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Войтишек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А.В., Булгакова Т.Е.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Сравнительный анализ функционального «ядерного» алгоритма и метода полигона частот // Тезисы Международной конференции «Актуальные проблемы вычислительной и прикладной математики» 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ИВМиМГ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СО РАН, Новосибирск, 1–5.июля 2019 года). Новосибирск: ИПЦ НГУ, 2019. С. 43–44.</a:t>
            </a:r>
          </a:p>
        </p:txBody>
      </p:sp>
    </p:spTree>
    <p:extLst>
      <p:ext uri="{BB962C8B-B14F-4D97-AF65-F5344CB8AC3E}">
        <p14:creationId xmlns:p14="http://schemas.microsoft.com/office/powerpoint/2010/main" val="320154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FF1ADBB-CDF6-4319-961B-EE70CC7D87FC}"/>
                  </a:ext>
                </a:extLst>
              </p:cNvPr>
              <p:cNvSpPr/>
              <p:nvPr/>
            </p:nvSpPr>
            <p:spPr>
              <a:xfrm>
                <a:off x="179512" y="260648"/>
                <a:ext cx="8784976" cy="6300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Большинство ядер из прикладных задач содержат интегрируемые особенности (вплоть до дельта-функций) и даже не могут быть явно вычислены.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ru-RU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Проекционные методы</a:t>
                </a:r>
                <a:r>
                  <a:rPr lang="ru-RU" sz="2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обладают численной неустойчивостью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Не удается построить теорию условной оптимизации.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Сеточный метод зависимых испытаний</a:t>
                </a:r>
                <a:r>
                  <a:rPr lang="ru-RU" sz="2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требует гладкости ядра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поэтому 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неприменим.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Сеточный метод сопряженных блужданий</a:t>
                </a:r>
                <a:r>
                  <a:rPr lang="ru-RU" sz="2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трудоемкий из-за необходимости моделирования индивидуального набора траекторий соответствующих прикладных цепей Маркова для каждого узла вводимой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в области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Проекционно-сеточные</a:t>
                </a:r>
                <a:r>
                  <a:rPr lang="ru-RU" sz="2000" b="1" i="1" dirty="0"/>
                  <a:t> </a:t>
                </a:r>
                <a:r>
                  <a:rPr lang="ru-RU" sz="2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рандомизированные функциональные алгоритмы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не обладают перечисленными недостатками, их можно также назвать «ядерными» алгоритмами.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i="1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Bulgakova T.E.</a:t>
                </a: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i="1" dirty="0" err="1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Voytishek</a:t>
                </a:r>
                <a:r>
                  <a:rPr lang="en-US" sz="1400" i="1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A.V.</a:t>
                </a: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On numerical stability of randomized projection functional algorithms // Communications in Statistics – Simulation and Computation. </a:t>
                </a: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2019 (принята в печать).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[8] </a:t>
                </a:r>
                <a:r>
                  <a:rPr lang="ru-RU" sz="1400" i="1" dirty="0" err="1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Войтишек</a:t>
                </a:r>
                <a:r>
                  <a:rPr lang="ru-RU" sz="1400" i="1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А.В.</a:t>
                </a:r>
                <a:r>
                  <a:rPr lang="ru-RU" sz="1400" dirty="0">
                    <a:solidFill>
                      <a:schemeClr val="accent6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Функциональные оценки метода Монте-Карло. – Новосибирск: НГУ, 2007</a:t>
                </a:r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FF1ADBB-CDF6-4319-961B-EE70CC7D8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300379"/>
              </a:xfrm>
              <a:prstGeom prst="rect">
                <a:avLst/>
              </a:prstGeom>
              <a:blipFill>
                <a:blip r:embed="rId2"/>
                <a:stretch>
                  <a:fillRect l="-693" t="-194" r="-693" b="-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06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13F9EE-CA3B-4912-A652-F12AF2558F66}"/>
              </a:ext>
            </a:extLst>
          </p:cNvPr>
          <p:cNvSpPr/>
          <p:nvPr/>
        </p:nvSpPr>
        <p:spPr>
          <a:xfrm>
            <a:off x="2267744" y="87805"/>
            <a:ext cx="414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Типы функциональных алгоритмов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C065A15-A275-4A3C-ABD9-00F630FDB28B}"/>
              </a:ext>
            </a:extLst>
          </p:cNvPr>
          <p:cNvCxnSpPr>
            <a:cxnSpLocks/>
          </p:cNvCxnSpPr>
          <p:nvPr/>
        </p:nvCxnSpPr>
        <p:spPr>
          <a:xfrm>
            <a:off x="5314064" y="479441"/>
            <a:ext cx="626087" cy="14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73AAF78-931C-43B3-8E48-75242191B674}"/>
              </a:ext>
            </a:extLst>
          </p:cNvPr>
          <p:cNvCxnSpPr>
            <a:cxnSpLocks/>
          </p:cNvCxnSpPr>
          <p:nvPr/>
        </p:nvCxnSpPr>
        <p:spPr>
          <a:xfrm flipH="1">
            <a:off x="2123728" y="486701"/>
            <a:ext cx="784348" cy="13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E5F8D9E-E99D-4FA2-ACB5-00D7BA36758D}"/>
              </a:ext>
            </a:extLst>
          </p:cNvPr>
          <p:cNvCxnSpPr>
            <a:cxnSpLocks/>
          </p:cNvCxnSpPr>
          <p:nvPr/>
        </p:nvCxnSpPr>
        <p:spPr>
          <a:xfrm>
            <a:off x="3828077" y="445374"/>
            <a:ext cx="0" cy="62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BFD842E-F712-45F8-8CC8-EC28EA30D42E}"/>
                  </a:ext>
                </a:extLst>
              </p:cNvPr>
              <p:cNvSpPr/>
              <p:nvPr/>
            </p:nvSpPr>
            <p:spPr>
              <a:xfrm>
                <a:off x="99453" y="622375"/>
                <a:ext cx="31852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002060"/>
                    </a:solidFill>
                  </a:rPr>
                  <a:t>Проекционные алгоритмы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BFD842E-F712-45F8-8CC8-EC28EA30D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" y="622375"/>
                <a:ext cx="3185296" cy="707886"/>
              </a:xfrm>
              <a:prstGeom prst="rect">
                <a:avLst/>
              </a:prstGeom>
              <a:blipFill>
                <a:blip r:embed="rId2"/>
                <a:stretch>
                  <a:fillRect l="-1912" t="-4310" r="-1530" b="-4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264242E-026C-4D6A-965B-F9EA017B3E61}"/>
                  </a:ext>
                </a:extLst>
              </p:cNvPr>
              <p:cNvSpPr/>
              <p:nvPr/>
            </p:nvSpPr>
            <p:spPr>
              <a:xfrm>
                <a:off x="2627784" y="1099407"/>
                <a:ext cx="25922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002060"/>
                    </a:solidFill>
                  </a:rPr>
                  <a:t>Сеточные алгоритмы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264242E-026C-4D6A-965B-F9EA017B3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099407"/>
                <a:ext cx="2592288" cy="707886"/>
              </a:xfrm>
              <a:prstGeom prst="rect">
                <a:avLst/>
              </a:prstGeom>
              <a:blipFill>
                <a:blip r:embed="rId3"/>
                <a:stretch>
                  <a:fillRect l="-2353" t="-4310" r="-706" b="-4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8DDAAE-6253-4FD3-941E-71330385B940}"/>
                  </a:ext>
                </a:extLst>
              </p:cNvPr>
              <p:cNvSpPr/>
              <p:nvPr/>
            </p:nvSpPr>
            <p:spPr>
              <a:xfrm>
                <a:off x="5292392" y="611003"/>
                <a:ext cx="4032448" cy="111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FF0000"/>
                    </a:solidFill>
                  </a:rPr>
                  <a:t>“Ядерные” алгоритмы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limLoc m:val="subSup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8DDAAE-6253-4FD3-941E-71330385B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92" y="611003"/>
                <a:ext cx="4032448" cy="1117485"/>
              </a:xfrm>
              <a:prstGeom prst="rect">
                <a:avLst/>
              </a:prstGeom>
              <a:blipFill>
                <a:blip r:embed="rId4"/>
                <a:stretch>
                  <a:fillRect t="-2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6F032EE-E53B-4564-8670-CD9C4BF1D9AC}"/>
                  </a:ext>
                </a:extLst>
              </p:cNvPr>
              <p:cNvSpPr/>
              <p:nvPr/>
            </p:nvSpPr>
            <p:spPr>
              <a:xfrm>
                <a:off x="116984" y="1851577"/>
                <a:ext cx="8910031" cy="478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b="1" dirty="0"/>
                  <a:t>   АЛГОРИТМ 2.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Реализуя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траекторий прикладной цепи Маркова, вычисляем, с помощью </a:t>
                </a:r>
                <a:r>
                  <a:rPr lang="ru-RU" sz="2000" i="1" dirty="0" err="1">
                    <a:solidFill>
                      <a:schemeClr val="tx1"/>
                    </a:solidFill>
                  </a:rPr>
                  <a:t>оценивателя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 по столкновениям, значения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000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20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r>
                  <a:rPr lang="ru-RU" sz="2000" i="1" dirty="0">
                    <a:solidFill>
                      <a:schemeClr val="tx1"/>
                    </a:solidFill>
                  </a:rPr>
                  <a:t>и вычисляем </a:t>
                </a:r>
                <a:r>
                  <a:rPr lang="ru-RU" sz="2000" i="1" dirty="0"/>
                  <a:t>случайные веса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по формулам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   </m:t>
                          </m:r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002060"/>
                  </a:solidFill>
                </a:endParaRPr>
              </a:p>
              <a:p>
                <a:r>
                  <a:rPr lang="ru-RU" sz="2000" i="1" dirty="0">
                    <a:solidFill>
                      <a:schemeClr val="tx1"/>
                    </a:solidFill>
                  </a:rPr>
                  <a:t> здесь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</a:rPr>
                  <a:t>сетка в области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sz="2000" i="1" dirty="0">
                    <a:solidFill>
                      <a:schemeClr val="tx1"/>
                    </a:solidFill>
                  </a:rPr>
                  <a:t>, 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одинаковые по структуре финитные функции</a:t>
                </a:r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ru-RU" sz="2000" dirty="0">
                    <a:solidFill>
                      <a:schemeClr val="tx1"/>
                    </a:solidFill>
                  </a:rPr>
                  <a:t> носители которых сосредоточены вблизи соответствующих узлов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регулярной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так, что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sSup>
                          <m:sSup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ru-RU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6F032EE-E53B-4564-8670-CD9C4BF1D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4" y="1851577"/>
                <a:ext cx="8910031" cy="4785926"/>
              </a:xfrm>
              <a:prstGeom prst="rect">
                <a:avLst/>
              </a:prstGeom>
              <a:blipFill>
                <a:blip r:embed="rId5"/>
                <a:stretch>
                  <a:fillRect l="-684" r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43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23670</TotalTime>
  <Words>2275</Words>
  <Application>Microsoft Office PowerPoint</Application>
  <PresentationFormat>Экран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«Advanced mathematics, Computations and Applications - 2014», June, 10</dc:title>
  <dc:creator>voy</dc:creator>
  <cp:lastModifiedBy>Tatyana</cp:lastModifiedBy>
  <cp:revision>988</cp:revision>
  <dcterms:created xsi:type="dcterms:W3CDTF">2014-06-07T09:10:11Z</dcterms:created>
  <dcterms:modified xsi:type="dcterms:W3CDTF">2019-08-26T15:48:53Z</dcterms:modified>
</cp:coreProperties>
</file>