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7" r:id="rId2"/>
    <p:sldId id="276" r:id="rId3"/>
    <p:sldId id="273" r:id="rId4"/>
    <p:sldId id="264" r:id="rId5"/>
    <p:sldId id="318" r:id="rId6"/>
    <p:sldId id="319" r:id="rId7"/>
    <p:sldId id="320" r:id="rId8"/>
    <p:sldId id="326" r:id="rId9"/>
    <p:sldId id="313" r:id="rId10"/>
    <p:sldId id="314" r:id="rId11"/>
    <p:sldId id="325" r:id="rId12"/>
    <p:sldId id="328" r:id="rId13"/>
    <p:sldId id="327" r:id="rId14"/>
    <p:sldId id="329" r:id="rId15"/>
    <p:sldId id="330" r:id="rId16"/>
    <p:sldId id="331" r:id="rId17"/>
    <p:sldId id="312" r:id="rId18"/>
    <p:sldId id="315" r:id="rId19"/>
    <p:sldId id="317" r:id="rId20"/>
    <p:sldId id="332" r:id="rId21"/>
    <p:sldId id="321" r:id="rId22"/>
    <p:sldId id="322" r:id="rId23"/>
    <p:sldId id="323" r:id="rId24"/>
    <p:sldId id="324" r:id="rId25"/>
    <p:sldId id="258"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B1FF6-156D-462F-A907-97539FAB67BA}"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ru-RU"/>
        </a:p>
      </dgm:t>
    </dgm:pt>
    <dgm:pt modelId="{13082A0D-0C93-4629-BE29-0A49B83F036D}">
      <dgm:prSet phldrT="[Текст]"/>
      <dgm:spPr/>
      <dgm:t>
        <a:bodyPr/>
        <a:lstStyle/>
        <a:p>
          <a:r>
            <a:rPr lang="en-US" b="1" i="1" dirty="0" smtClean="0"/>
            <a:t>From statics → to motion</a:t>
          </a:r>
          <a:endParaRPr lang="ru-RU" b="1" i="1" dirty="0"/>
        </a:p>
      </dgm:t>
    </dgm:pt>
    <dgm:pt modelId="{75B05D3F-141F-403C-88FA-E15D78DB1FF9}" type="parTrans" cxnId="{38B67616-8DEC-4D87-9A9B-72A6D84DEC8D}">
      <dgm:prSet/>
      <dgm:spPr/>
      <dgm:t>
        <a:bodyPr/>
        <a:lstStyle/>
        <a:p>
          <a:endParaRPr lang="ru-RU"/>
        </a:p>
      </dgm:t>
    </dgm:pt>
    <dgm:pt modelId="{6F9F29EF-CBFE-48A9-B719-713E4EC2677F}" type="sibTrans" cxnId="{38B67616-8DEC-4D87-9A9B-72A6D84DEC8D}">
      <dgm:prSet/>
      <dgm:spPr/>
      <dgm:t>
        <a:bodyPr/>
        <a:lstStyle/>
        <a:p>
          <a:endParaRPr lang="ru-RU"/>
        </a:p>
      </dgm:t>
    </dgm:pt>
    <dgm:pt modelId="{1F01871B-1A20-4737-A64B-9509E27A82A2}">
      <dgm:prSet phldrT="[Текст]"/>
      <dgm:spPr/>
      <dgm:t>
        <a:bodyPr/>
        <a:lstStyle/>
        <a:p>
          <a:r>
            <a:rPr lang="en-US" b="1" i="1" dirty="0" smtClean="0"/>
            <a:t>From single </a:t>
          </a:r>
          <a:r>
            <a:rPr lang="en-US" b="1" i="1" dirty="0" err="1" smtClean="0"/>
            <a:t>geosensors</a:t>
          </a:r>
          <a:r>
            <a:rPr lang="en-US" b="1" i="1" dirty="0" smtClean="0"/>
            <a:t> → to geosensor networks</a:t>
          </a:r>
          <a:endParaRPr lang="ru-RU" b="1" i="1" dirty="0"/>
        </a:p>
      </dgm:t>
    </dgm:pt>
    <dgm:pt modelId="{4289C221-253B-4CCF-AC8B-5FDFBA3F34FA}" type="parTrans" cxnId="{F74585A9-B3F4-44A6-ABAD-FCE354582250}">
      <dgm:prSet/>
      <dgm:spPr/>
      <dgm:t>
        <a:bodyPr/>
        <a:lstStyle/>
        <a:p>
          <a:endParaRPr lang="ru-RU"/>
        </a:p>
      </dgm:t>
    </dgm:pt>
    <dgm:pt modelId="{ACC425B5-5A71-4918-A7D6-9611F26E3197}" type="sibTrans" cxnId="{F74585A9-B3F4-44A6-ABAD-FCE354582250}">
      <dgm:prSet/>
      <dgm:spPr/>
      <dgm:t>
        <a:bodyPr/>
        <a:lstStyle/>
        <a:p>
          <a:endParaRPr lang="ru-RU"/>
        </a:p>
      </dgm:t>
    </dgm:pt>
    <dgm:pt modelId="{60EBA361-4CD9-49DC-856F-87A5FBFB570C}">
      <dgm:prSet phldrT="[Текст]"/>
      <dgm:spPr/>
      <dgm:t>
        <a:bodyPr/>
        <a:lstStyle/>
        <a:p>
          <a:r>
            <a:rPr lang="en-US" dirty="0" smtClean="0"/>
            <a:t>The need for continuous data processing</a:t>
          </a:r>
          <a:endParaRPr lang="ru-RU" dirty="0"/>
        </a:p>
      </dgm:t>
    </dgm:pt>
    <dgm:pt modelId="{06B815FD-BA87-4092-8C43-0A7C241367E3}" type="parTrans" cxnId="{39549256-60BB-415C-8340-9AB11D0F0BF7}">
      <dgm:prSet/>
      <dgm:spPr/>
      <dgm:t>
        <a:bodyPr/>
        <a:lstStyle/>
        <a:p>
          <a:endParaRPr lang="ru-RU"/>
        </a:p>
      </dgm:t>
    </dgm:pt>
    <dgm:pt modelId="{BA669E65-CEBF-42E5-AEBC-EE2097E37BA5}" type="sibTrans" cxnId="{39549256-60BB-415C-8340-9AB11D0F0BF7}">
      <dgm:prSet/>
      <dgm:spPr/>
      <dgm:t>
        <a:bodyPr/>
        <a:lstStyle/>
        <a:p>
          <a:endParaRPr lang="ru-RU"/>
        </a:p>
      </dgm:t>
    </dgm:pt>
    <dgm:pt modelId="{B73817E2-3C44-403D-9C90-CD2B78F47B8A}" type="pres">
      <dgm:prSet presAssocID="{43EB1FF6-156D-462F-A907-97539FAB67BA}" presName="Name0" presStyleCnt="0">
        <dgm:presLayoutVars>
          <dgm:dir/>
          <dgm:animOne val="branch"/>
          <dgm:animLvl val="lvl"/>
        </dgm:presLayoutVars>
      </dgm:prSet>
      <dgm:spPr/>
      <dgm:t>
        <a:bodyPr/>
        <a:lstStyle/>
        <a:p>
          <a:endParaRPr lang="ru-RU"/>
        </a:p>
      </dgm:t>
    </dgm:pt>
    <dgm:pt modelId="{32B0E5BF-EBC0-49F6-A88E-973668D1EAB5}" type="pres">
      <dgm:prSet presAssocID="{13082A0D-0C93-4629-BE29-0A49B83F036D}" presName="chaos" presStyleCnt="0"/>
      <dgm:spPr/>
    </dgm:pt>
    <dgm:pt modelId="{0F9CB121-B331-4359-908F-A9BCFAF80B88}" type="pres">
      <dgm:prSet presAssocID="{13082A0D-0C93-4629-BE29-0A49B83F036D}" presName="parTx1" presStyleLbl="revTx" presStyleIdx="0" presStyleCnt="2" custScaleY="37296" custLinFactNeighborX="-14429" custLinFactNeighborY="-29654"/>
      <dgm:spPr/>
      <dgm:t>
        <a:bodyPr/>
        <a:lstStyle/>
        <a:p>
          <a:endParaRPr lang="ru-RU"/>
        </a:p>
      </dgm:t>
    </dgm:pt>
    <dgm:pt modelId="{D66FD032-5883-45B0-AD53-3D97E7676DE8}" type="pres">
      <dgm:prSet presAssocID="{13082A0D-0C93-4629-BE29-0A49B83F036D}" presName="desTx1" presStyleLbl="revTx" presStyleIdx="1" presStyleCnt="2" custScaleX="113591" custScaleY="32355" custLinFactY="-25639" custLinFactNeighborX="12591" custLinFactNeighborY="-100000">
        <dgm:presLayoutVars>
          <dgm:bulletEnabled val="1"/>
        </dgm:presLayoutVars>
      </dgm:prSet>
      <dgm:spPr/>
      <dgm:t>
        <a:bodyPr/>
        <a:lstStyle/>
        <a:p>
          <a:endParaRPr lang="ru-RU"/>
        </a:p>
      </dgm:t>
    </dgm:pt>
    <dgm:pt modelId="{0823AE9D-BBED-46B1-882A-6F921CB0ECD1}" type="pres">
      <dgm:prSet presAssocID="{13082A0D-0C93-4629-BE29-0A49B83F036D}" presName="c1" presStyleLbl="node1" presStyleIdx="0" presStyleCnt="19"/>
      <dgm:spPr/>
    </dgm:pt>
    <dgm:pt modelId="{6732EA28-2F2A-43E7-B60F-ADA72E5DC250}" type="pres">
      <dgm:prSet presAssocID="{13082A0D-0C93-4629-BE29-0A49B83F036D}" presName="c2" presStyleLbl="node1" presStyleIdx="1" presStyleCnt="19"/>
      <dgm:spPr/>
    </dgm:pt>
    <dgm:pt modelId="{0D2A57AC-51BF-4469-A588-9A7B9C5F1C6E}" type="pres">
      <dgm:prSet presAssocID="{13082A0D-0C93-4629-BE29-0A49B83F036D}" presName="c3" presStyleLbl="node1" presStyleIdx="2" presStyleCnt="19"/>
      <dgm:spPr/>
    </dgm:pt>
    <dgm:pt modelId="{6609C9EA-B8AD-492C-B6B8-371B345691B5}" type="pres">
      <dgm:prSet presAssocID="{13082A0D-0C93-4629-BE29-0A49B83F036D}" presName="c4" presStyleLbl="node1" presStyleIdx="3" presStyleCnt="19"/>
      <dgm:spPr/>
    </dgm:pt>
    <dgm:pt modelId="{5B592196-51B5-495D-92AA-D0082BFEC116}" type="pres">
      <dgm:prSet presAssocID="{13082A0D-0C93-4629-BE29-0A49B83F036D}" presName="c5" presStyleLbl="node1" presStyleIdx="4" presStyleCnt="19"/>
      <dgm:spPr/>
    </dgm:pt>
    <dgm:pt modelId="{E76B1CCC-D118-40A5-9315-8AD7D72E4536}" type="pres">
      <dgm:prSet presAssocID="{13082A0D-0C93-4629-BE29-0A49B83F036D}" presName="c6" presStyleLbl="node1" presStyleIdx="5" presStyleCnt="19"/>
      <dgm:spPr/>
    </dgm:pt>
    <dgm:pt modelId="{D77376C3-8448-4710-9430-EB0DB74F3884}" type="pres">
      <dgm:prSet presAssocID="{13082A0D-0C93-4629-BE29-0A49B83F036D}" presName="c7" presStyleLbl="node1" presStyleIdx="6" presStyleCnt="19"/>
      <dgm:spPr/>
    </dgm:pt>
    <dgm:pt modelId="{DEAD12A8-667A-4E7C-9666-B8334EF7F218}" type="pres">
      <dgm:prSet presAssocID="{13082A0D-0C93-4629-BE29-0A49B83F036D}" presName="c8" presStyleLbl="node1" presStyleIdx="7" presStyleCnt="19"/>
      <dgm:spPr/>
    </dgm:pt>
    <dgm:pt modelId="{290E2E92-F971-467F-BDF9-CD10F2023EAD}" type="pres">
      <dgm:prSet presAssocID="{13082A0D-0C93-4629-BE29-0A49B83F036D}" presName="c9" presStyleLbl="node1" presStyleIdx="8" presStyleCnt="19"/>
      <dgm:spPr/>
    </dgm:pt>
    <dgm:pt modelId="{F746EB1A-0554-45C7-B060-C53CC63ADE47}" type="pres">
      <dgm:prSet presAssocID="{13082A0D-0C93-4629-BE29-0A49B83F036D}" presName="c10" presStyleLbl="node1" presStyleIdx="9" presStyleCnt="19"/>
      <dgm:spPr/>
    </dgm:pt>
    <dgm:pt modelId="{A1F82D2F-064F-48BA-9866-2064A88DFDF2}" type="pres">
      <dgm:prSet presAssocID="{13082A0D-0C93-4629-BE29-0A49B83F036D}" presName="c11" presStyleLbl="node1" presStyleIdx="10" presStyleCnt="19"/>
      <dgm:spPr/>
    </dgm:pt>
    <dgm:pt modelId="{E1FC9130-F65C-4A9D-8413-372197B4E47D}" type="pres">
      <dgm:prSet presAssocID="{13082A0D-0C93-4629-BE29-0A49B83F036D}" presName="c12" presStyleLbl="node1" presStyleIdx="11" presStyleCnt="19"/>
      <dgm:spPr/>
    </dgm:pt>
    <dgm:pt modelId="{4CD28E03-E1C5-455E-A254-A90883269237}" type="pres">
      <dgm:prSet presAssocID="{13082A0D-0C93-4629-BE29-0A49B83F036D}" presName="c13" presStyleLbl="node1" presStyleIdx="12" presStyleCnt="19"/>
      <dgm:spPr/>
    </dgm:pt>
    <dgm:pt modelId="{BEAE82C6-88DA-4303-8236-48F01BB854F9}" type="pres">
      <dgm:prSet presAssocID="{13082A0D-0C93-4629-BE29-0A49B83F036D}" presName="c14" presStyleLbl="node1" presStyleIdx="13" presStyleCnt="19"/>
      <dgm:spPr/>
    </dgm:pt>
    <dgm:pt modelId="{EB016AF5-0917-4109-B359-791EEC619700}" type="pres">
      <dgm:prSet presAssocID="{13082A0D-0C93-4629-BE29-0A49B83F036D}" presName="c15" presStyleLbl="node1" presStyleIdx="14" presStyleCnt="19"/>
      <dgm:spPr/>
    </dgm:pt>
    <dgm:pt modelId="{5E08BFA1-08D6-41B9-985D-BD93802754E6}" type="pres">
      <dgm:prSet presAssocID="{13082A0D-0C93-4629-BE29-0A49B83F036D}" presName="c16" presStyleLbl="node1" presStyleIdx="15" presStyleCnt="19"/>
      <dgm:spPr/>
    </dgm:pt>
    <dgm:pt modelId="{8B16AECB-892B-4281-B227-A3E1882412C3}" type="pres">
      <dgm:prSet presAssocID="{13082A0D-0C93-4629-BE29-0A49B83F036D}" presName="c17" presStyleLbl="node1" presStyleIdx="16" presStyleCnt="19"/>
      <dgm:spPr/>
    </dgm:pt>
    <dgm:pt modelId="{69D3F41E-C667-4A55-9809-5CC624E63FCC}" type="pres">
      <dgm:prSet presAssocID="{13082A0D-0C93-4629-BE29-0A49B83F036D}" presName="c18" presStyleLbl="node1" presStyleIdx="17" presStyleCnt="19"/>
      <dgm:spPr/>
    </dgm:pt>
    <dgm:pt modelId="{13B2F1EE-4CCD-4A4D-AC6F-BDF0E3DDE6F4}" type="pres">
      <dgm:prSet presAssocID="{6F9F29EF-CBFE-48A9-B719-713E4EC2677F}" presName="chevronComposite1" presStyleCnt="0"/>
      <dgm:spPr/>
    </dgm:pt>
    <dgm:pt modelId="{B2B00123-1734-4E66-BD60-BA100342C5D7}" type="pres">
      <dgm:prSet presAssocID="{6F9F29EF-CBFE-48A9-B719-713E4EC2677F}" presName="chevron1" presStyleLbl="sibTrans2D1" presStyleIdx="0" presStyleCnt="2" custScaleX="119182"/>
      <dgm:spPr/>
    </dgm:pt>
    <dgm:pt modelId="{70A77E42-7379-42F7-98BB-038FA806F6AE}" type="pres">
      <dgm:prSet presAssocID="{6F9F29EF-CBFE-48A9-B719-713E4EC2677F}" presName="spChevron1" presStyleCnt="0"/>
      <dgm:spPr/>
    </dgm:pt>
    <dgm:pt modelId="{287E5D9B-853D-4633-B1DD-A115AA7D6EF3}" type="pres">
      <dgm:prSet presAssocID="{6F9F29EF-CBFE-48A9-B719-713E4EC2677F}" presName="overlap" presStyleCnt="0"/>
      <dgm:spPr/>
    </dgm:pt>
    <dgm:pt modelId="{3C3C950B-A2B0-404A-A77D-9E8FAB8E7451}" type="pres">
      <dgm:prSet presAssocID="{6F9F29EF-CBFE-48A9-B719-713E4EC2677F}" presName="chevronComposite2" presStyleCnt="0"/>
      <dgm:spPr/>
    </dgm:pt>
    <dgm:pt modelId="{64E4379C-E818-42B5-BAAC-129F70FD5120}" type="pres">
      <dgm:prSet presAssocID="{6F9F29EF-CBFE-48A9-B719-713E4EC2677F}" presName="chevron2" presStyleLbl="sibTrans2D1" presStyleIdx="1" presStyleCnt="2"/>
      <dgm:spPr/>
    </dgm:pt>
    <dgm:pt modelId="{5E059C1E-50B5-464F-B41E-FB54635773CF}" type="pres">
      <dgm:prSet presAssocID="{6F9F29EF-CBFE-48A9-B719-713E4EC2677F}" presName="spChevron2" presStyleCnt="0"/>
      <dgm:spPr/>
    </dgm:pt>
    <dgm:pt modelId="{3208D9E0-C61B-4B09-A854-372AEEEE125A}" type="pres">
      <dgm:prSet presAssocID="{60EBA361-4CD9-49DC-856F-87A5FBFB570C}" presName="last" presStyleCnt="0"/>
      <dgm:spPr/>
    </dgm:pt>
    <dgm:pt modelId="{D70CBAF0-FFB1-4423-8A85-27755CE5FC50}" type="pres">
      <dgm:prSet presAssocID="{60EBA361-4CD9-49DC-856F-87A5FBFB570C}" presName="circleTx" presStyleLbl="node1" presStyleIdx="18" presStyleCnt="19"/>
      <dgm:spPr/>
      <dgm:t>
        <a:bodyPr/>
        <a:lstStyle/>
        <a:p>
          <a:endParaRPr lang="ru-RU"/>
        </a:p>
      </dgm:t>
    </dgm:pt>
    <dgm:pt modelId="{EE6393A6-CB14-41CC-9FE8-8ECC01901283}" type="pres">
      <dgm:prSet presAssocID="{60EBA361-4CD9-49DC-856F-87A5FBFB570C}" presName="spN" presStyleCnt="0"/>
      <dgm:spPr/>
    </dgm:pt>
  </dgm:ptLst>
  <dgm:cxnLst>
    <dgm:cxn modelId="{F9FB0C7A-A6F4-47CC-A1AB-DAEE19A9FB02}" type="presOf" srcId="{1F01871B-1A20-4737-A64B-9509E27A82A2}" destId="{D66FD032-5883-45B0-AD53-3D97E7676DE8}" srcOrd="0" destOrd="0" presId="urn:microsoft.com/office/officeart/2009/3/layout/RandomtoResultProcess"/>
    <dgm:cxn modelId="{38B67616-8DEC-4D87-9A9B-72A6D84DEC8D}" srcId="{43EB1FF6-156D-462F-A907-97539FAB67BA}" destId="{13082A0D-0C93-4629-BE29-0A49B83F036D}" srcOrd="0" destOrd="0" parTransId="{75B05D3F-141F-403C-88FA-E15D78DB1FF9}" sibTransId="{6F9F29EF-CBFE-48A9-B719-713E4EC2677F}"/>
    <dgm:cxn modelId="{F74585A9-B3F4-44A6-ABAD-FCE354582250}" srcId="{13082A0D-0C93-4629-BE29-0A49B83F036D}" destId="{1F01871B-1A20-4737-A64B-9509E27A82A2}" srcOrd="0" destOrd="0" parTransId="{4289C221-253B-4CCF-AC8B-5FDFBA3F34FA}" sibTransId="{ACC425B5-5A71-4918-A7D6-9611F26E3197}"/>
    <dgm:cxn modelId="{1254CEBA-24E3-41B1-8483-2B15736C1694}" type="presOf" srcId="{60EBA361-4CD9-49DC-856F-87A5FBFB570C}" destId="{D70CBAF0-FFB1-4423-8A85-27755CE5FC50}" srcOrd="0" destOrd="0" presId="urn:microsoft.com/office/officeart/2009/3/layout/RandomtoResultProcess"/>
    <dgm:cxn modelId="{6255FC1C-CF7E-4717-B96C-C34C291CBD31}" type="presOf" srcId="{13082A0D-0C93-4629-BE29-0A49B83F036D}" destId="{0F9CB121-B331-4359-908F-A9BCFAF80B88}" srcOrd="0" destOrd="0" presId="urn:microsoft.com/office/officeart/2009/3/layout/RandomtoResultProcess"/>
    <dgm:cxn modelId="{39549256-60BB-415C-8340-9AB11D0F0BF7}" srcId="{43EB1FF6-156D-462F-A907-97539FAB67BA}" destId="{60EBA361-4CD9-49DC-856F-87A5FBFB570C}" srcOrd="1" destOrd="0" parTransId="{06B815FD-BA87-4092-8C43-0A7C241367E3}" sibTransId="{BA669E65-CEBF-42E5-AEBC-EE2097E37BA5}"/>
    <dgm:cxn modelId="{7C97C7C3-9972-4BEC-8BB8-5EF38AA5DAA2}" type="presOf" srcId="{43EB1FF6-156D-462F-A907-97539FAB67BA}" destId="{B73817E2-3C44-403D-9C90-CD2B78F47B8A}" srcOrd="0" destOrd="0" presId="urn:microsoft.com/office/officeart/2009/3/layout/RandomtoResultProcess"/>
    <dgm:cxn modelId="{D0D8BFCE-9627-41A9-86D1-5CF0E1472E03}" type="presParOf" srcId="{B73817E2-3C44-403D-9C90-CD2B78F47B8A}" destId="{32B0E5BF-EBC0-49F6-A88E-973668D1EAB5}" srcOrd="0" destOrd="0" presId="urn:microsoft.com/office/officeart/2009/3/layout/RandomtoResultProcess"/>
    <dgm:cxn modelId="{18B3622E-C718-4963-BBF0-2A0699676F75}" type="presParOf" srcId="{32B0E5BF-EBC0-49F6-A88E-973668D1EAB5}" destId="{0F9CB121-B331-4359-908F-A9BCFAF80B88}" srcOrd="0" destOrd="0" presId="urn:microsoft.com/office/officeart/2009/3/layout/RandomtoResultProcess"/>
    <dgm:cxn modelId="{E3775C15-0938-4809-9CDF-B6B18501B243}" type="presParOf" srcId="{32B0E5BF-EBC0-49F6-A88E-973668D1EAB5}" destId="{D66FD032-5883-45B0-AD53-3D97E7676DE8}" srcOrd="1" destOrd="0" presId="urn:microsoft.com/office/officeart/2009/3/layout/RandomtoResultProcess"/>
    <dgm:cxn modelId="{DBB0EBB9-59C8-4466-A174-AC05BEB74BB7}" type="presParOf" srcId="{32B0E5BF-EBC0-49F6-A88E-973668D1EAB5}" destId="{0823AE9D-BBED-46B1-882A-6F921CB0ECD1}" srcOrd="2" destOrd="0" presId="urn:microsoft.com/office/officeart/2009/3/layout/RandomtoResultProcess"/>
    <dgm:cxn modelId="{29AF8FC1-FD03-40F5-89C6-03FF17EEE878}" type="presParOf" srcId="{32B0E5BF-EBC0-49F6-A88E-973668D1EAB5}" destId="{6732EA28-2F2A-43E7-B60F-ADA72E5DC250}" srcOrd="3" destOrd="0" presId="urn:microsoft.com/office/officeart/2009/3/layout/RandomtoResultProcess"/>
    <dgm:cxn modelId="{F9D27769-DD4C-4521-A72D-D208E821818C}" type="presParOf" srcId="{32B0E5BF-EBC0-49F6-A88E-973668D1EAB5}" destId="{0D2A57AC-51BF-4469-A588-9A7B9C5F1C6E}" srcOrd="4" destOrd="0" presId="urn:microsoft.com/office/officeart/2009/3/layout/RandomtoResultProcess"/>
    <dgm:cxn modelId="{99F70A96-4E2D-4EBA-8DF5-3AC858EAA87A}" type="presParOf" srcId="{32B0E5BF-EBC0-49F6-A88E-973668D1EAB5}" destId="{6609C9EA-B8AD-492C-B6B8-371B345691B5}" srcOrd="5" destOrd="0" presId="urn:microsoft.com/office/officeart/2009/3/layout/RandomtoResultProcess"/>
    <dgm:cxn modelId="{A453E537-4C5F-44E1-BB98-318486B2E94C}" type="presParOf" srcId="{32B0E5BF-EBC0-49F6-A88E-973668D1EAB5}" destId="{5B592196-51B5-495D-92AA-D0082BFEC116}" srcOrd="6" destOrd="0" presId="urn:microsoft.com/office/officeart/2009/3/layout/RandomtoResultProcess"/>
    <dgm:cxn modelId="{13A99FDA-EF55-4B37-93D6-A56D69DEE953}" type="presParOf" srcId="{32B0E5BF-EBC0-49F6-A88E-973668D1EAB5}" destId="{E76B1CCC-D118-40A5-9315-8AD7D72E4536}" srcOrd="7" destOrd="0" presId="urn:microsoft.com/office/officeart/2009/3/layout/RandomtoResultProcess"/>
    <dgm:cxn modelId="{88A07ADF-C4A5-45BE-B197-2D7D787DD58B}" type="presParOf" srcId="{32B0E5BF-EBC0-49F6-A88E-973668D1EAB5}" destId="{D77376C3-8448-4710-9430-EB0DB74F3884}" srcOrd="8" destOrd="0" presId="urn:microsoft.com/office/officeart/2009/3/layout/RandomtoResultProcess"/>
    <dgm:cxn modelId="{F8854C00-B6A6-4CDC-A4C1-78272A0A93FB}" type="presParOf" srcId="{32B0E5BF-EBC0-49F6-A88E-973668D1EAB5}" destId="{DEAD12A8-667A-4E7C-9666-B8334EF7F218}" srcOrd="9" destOrd="0" presId="urn:microsoft.com/office/officeart/2009/3/layout/RandomtoResultProcess"/>
    <dgm:cxn modelId="{1B10BE30-C82D-409B-8693-8B05316FE4EC}" type="presParOf" srcId="{32B0E5BF-EBC0-49F6-A88E-973668D1EAB5}" destId="{290E2E92-F971-467F-BDF9-CD10F2023EAD}" srcOrd="10" destOrd="0" presId="urn:microsoft.com/office/officeart/2009/3/layout/RandomtoResultProcess"/>
    <dgm:cxn modelId="{A1BCCCF0-DAA3-4710-9EB3-A1CEED087366}" type="presParOf" srcId="{32B0E5BF-EBC0-49F6-A88E-973668D1EAB5}" destId="{F746EB1A-0554-45C7-B060-C53CC63ADE47}" srcOrd="11" destOrd="0" presId="urn:microsoft.com/office/officeart/2009/3/layout/RandomtoResultProcess"/>
    <dgm:cxn modelId="{E49602CF-4D0F-4D4A-ADD4-672AFC20E456}" type="presParOf" srcId="{32B0E5BF-EBC0-49F6-A88E-973668D1EAB5}" destId="{A1F82D2F-064F-48BA-9866-2064A88DFDF2}" srcOrd="12" destOrd="0" presId="urn:microsoft.com/office/officeart/2009/3/layout/RandomtoResultProcess"/>
    <dgm:cxn modelId="{CDA0BAEF-408C-4775-8F37-F2D16A3D03A5}" type="presParOf" srcId="{32B0E5BF-EBC0-49F6-A88E-973668D1EAB5}" destId="{E1FC9130-F65C-4A9D-8413-372197B4E47D}" srcOrd="13" destOrd="0" presId="urn:microsoft.com/office/officeart/2009/3/layout/RandomtoResultProcess"/>
    <dgm:cxn modelId="{B8F59E22-F545-492A-A024-5F69C6FF13BE}" type="presParOf" srcId="{32B0E5BF-EBC0-49F6-A88E-973668D1EAB5}" destId="{4CD28E03-E1C5-455E-A254-A90883269237}" srcOrd="14" destOrd="0" presId="urn:microsoft.com/office/officeart/2009/3/layout/RandomtoResultProcess"/>
    <dgm:cxn modelId="{19BD955E-AC80-4C9C-8BB7-10EBF4BA8F90}" type="presParOf" srcId="{32B0E5BF-EBC0-49F6-A88E-973668D1EAB5}" destId="{BEAE82C6-88DA-4303-8236-48F01BB854F9}" srcOrd="15" destOrd="0" presId="urn:microsoft.com/office/officeart/2009/3/layout/RandomtoResultProcess"/>
    <dgm:cxn modelId="{FE472282-CB79-4851-9BC8-3DB3B88F0CA4}" type="presParOf" srcId="{32B0E5BF-EBC0-49F6-A88E-973668D1EAB5}" destId="{EB016AF5-0917-4109-B359-791EEC619700}" srcOrd="16" destOrd="0" presId="urn:microsoft.com/office/officeart/2009/3/layout/RandomtoResultProcess"/>
    <dgm:cxn modelId="{45FCAA15-A9E6-4E26-A356-E96254958F3A}" type="presParOf" srcId="{32B0E5BF-EBC0-49F6-A88E-973668D1EAB5}" destId="{5E08BFA1-08D6-41B9-985D-BD93802754E6}" srcOrd="17" destOrd="0" presId="urn:microsoft.com/office/officeart/2009/3/layout/RandomtoResultProcess"/>
    <dgm:cxn modelId="{0C4E627F-B5FF-4CBD-9B51-C7B94E8D65F6}" type="presParOf" srcId="{32B0E5BF-EBC0-49F6-A88E-973668D1EAB5}" destId="{8B16AECB-892B-4281-B227-A3E1882412C3}" srcOrd="18" destOrd="0" presId="urn:microsoft.com/office/officeart/2009/3/layout/RandomtoResultProcess"/>
    <dgm:cxn modelId="{66B42C85-7848-4B94-AC31-82D3CAC167BB}" type="presParOf" srcId="{32B0E5BF-EBC0-49F6-A88E-973668D1EAB5}" destId="{69D3F41E-C667-4A55-9809-5CC624E63FCC}" srcOrd="19" destOrd="0" presId="urn:microsoft.com/office/officeart/2009/3/layout/RandomtoResultProcess"/>
    <dgm:cxn modelId="{4F922D23-5A6B-48AD-9913-270FB73BB1FC}" type="presParOf" srcId="{B73817E2-3C44-403D-9C90-CD2B78F47B8A}" destId="{13B2F1EE-4CCD-4A4D-AC6F-BDF0E3DDE6F4}" srcOrd="1" destOrd="0" presId="urn:microsoft.com/office/officeart/2009/3/layout/RandomtoResultProcess"/>
    <dgm:cxn modelId="{82CCFAEC-1D61-4F9A-B38B-E77BFF30FC53}" type="presParOf" srcId="{13B2F1EE-4CCD-4A4D-AC6F-BDF0E3DDE6F4}" destId="{B2B00123-1734-4E66-BD60-BA100342C5D7}" srcOrd="0" destOrd="0" presId="urn:microsoft.com/office/officeart/2009/3/layout/RandomtoResultProcess"/>
    <dgm:cxn modelId="{8D5612B2-CD6E-4F6A-AF90-5AEF7413F1E7}" type="presParOf" srcId="{13B2F1EE-4CCD-4A4D-AC6F-BDF0E3DDE6F4}" destId="{70A77E42-7379-42F7-98BB-038FA806F6AE}" srcOrd="1" destOrd="0" presId="urn:microsoft.com/office/officeart/2009/3/layout/RandomtoResultProcess"/>
    <dgm:cxn modelId="{A6F46804-64F6-4FD5-8B21-C1AB53812205}" type="presParOf" srcId="{B73817E2-3C44-403D-9C90-CD2B78F47B8A}" destId="{287E5D9B-853D-4633-B1DD-A115AA7D6EF3}" srcOrd="2" destOrd="0" presId="urn:microsoft.com/office/officeart/2009/3/layout/RandomtoResultProcess"/>
    <dgm:cxn modelId="{FF741AB0-FBCA-4FF1-894F-1F6192825C0E}" type="presParOf" srcId="{B73817E2-3C44-403D-9C90-CD2B78F47B8A}" destId="{3C3C950B-A2B0-404A-A77D-9E8FAB8E7451}" srcOrd="3" destOrd="0" presId="urn:microsoft.com/office/officeart/2009/3/layout/RandomtoResultProcess"/>
    <dgm:cxn modelId="{C4C23656-BEA5-451F-AFE3-B599CBE3B297}" type="presParOf" srcId="{3C3C950B-A2B0-404A-A77D-9E8FAB8E7451}" destId="{64E4379C-E818-42B5-BAAC-129F70FD5120}" srcOrd="0" destOrd="0" presId="urn:microsoft.com/office/officeart/2009/3/layout/RandomtoResultProcess"/>
    <dgm:cxn modelId="{22AA9576-6CF0-47E7-A14C-15921D093DE5}" type="presParOf" srcId="{3C3C950B-A2B0-404A-A77D-9E8FAB8E7451}" destId="{5E059C1E-50B5-464F-B41E-FB54635773CF}" srcOrd="1" destOrd="0" presId="urn:microsoft.com/office/officeart/2009/3/layout/RandomtoResultProcess"/>
    <dgm:cxn modelId="{58FDEC6C-3BEF-4A45-8431-FDB05039EC6C}" type="presParOf" srcId="{B73817E2-3C44-403D-9C90-CD2B78F47B8A}" destId="{3208D9E0-C61B-4B09-A854-372AEEEE125A}" srcOrd="4" destOrd="0" presId="urn:microsoft.com/office/officeart/2009/3/layout/RandomtoResultProcess"/>
    <dgm:cxn modelId="{FB823494-9A38-4C5C-B162-2C1A8228D8BC}" type="presParOf" srcId="{3208D9E0-C61B-4B09-A854-372AEEEE125A}" destId="{D70CBAF0-FFB1-4423-8A85-27755CE5FC50}" srcOrd="0" destOrd="0" presId="urn:microsoft.com/office/officeart/2009/3/layout/RandomtoResultProcess"/>
    <dgm:cxn modelId="{40AD104C-C13C-4C09-836C-BEB6847B43BE}" type="presParOf" srcId="{3208D9E0-C61B-4B09-A854-372AEEEE125A}" destId="{EE6393A6-CB14-41CC-9FE8-8ECC01901283}"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B121-B331-4359-908F-A9BCFAF80B88}">
      <dsp:nvSpPr>
        <dsp:cNvPr id="0" name=""/>
        <dsp:cNvSpPr/>
      </dsp:nvSpPr>
      <dsp:spPr>
        <a:xfrm>
          <a:off x="255626" y="1309767"/>
          <a:ext cx="3615575" cy="44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i="1" kern="1200" dirty="0" smtClean="0"/>
            <a:t>From statics → to motion</a:t>
          </a:r>
          <a:endParaRPr lang="ru-RU" sz="2600" b="1" i="1" kern="1200" dirty="0"/>
        </a:p>
      </dsp:txBody>
      <dsp:txXfrm>
        <a:off x="255626" y="1309767"/>
        <a:ext cx="3615575" cy="444380"/>
      </dsp:txXfrm>
    </dsp:sp>
    <dsp:sp modelId="{D66FD032-5883-45B0-AD53-3D97E7676DE8}">
      <dsp:nvSpPr>
        <dsp:cNvPr id="0" name=""/>
        <dsp:cNvSpPr/>
      </dsp:nvSpPr>
      <dsp:spPr>
        <a:xfrm>
          <a:off x="986858" y="1752387"/>
          <a:ext cx="4106968" cy="722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i="1" kern="1200" dirty="0" smtClean="0"/>
            <a:t>From single </a:t>
          </a:r>
          <a:r>
            <a:rPr lang="en-US" sz="2300" b="1" i="1" kern="1200" dirty="0" err="1" smtClean="0"/>
            <a:t>geosensors</a:t>
          </a:r>
          <a:r>
            <a:rPr lang="en-US" sz="2300" b="1" i="1" kern="1200" dirty="0" smtClean="0"/>
            <a:t> → to geosensor networks</a:t>
          </a:r>
          <a:endParaRPr lang="ru-RU" sz="2300" b="1" i="1" kern="1200" dirty="0"/>
        </a:p>
      </dsp:txBody>
      <dsp:txXfrm>
        <a:off x="986858" y="1752387"/>
        <a:ext cx="4106968" cy="722255"/>
      </dsp:txXfrm>
    </dsp:sp>
    <dsp:sp modelId="{0823AE9D-BBED-46B1-882A-6F921CB0ECD1}">
      <dsp:nvSpPr>
        <dsp:cNvPr id="0" name=""/>
        <dsp:cNvSpPr/>
      </dsp:nvSpPr>
      <dsp:spPr>
        <a:xfrm>
          <a:off x="773209" y="927157"/>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2EA28-2F2A-43E7-B60F-ADA72E5DC250}">
      <dsp:nvSpPr>
        <dsp:cNvPr id="0" name=""/>
        <dsp:cNvSpPr/>
      </dsp:nvSpPr>
      <dsp:spPr>
        <a:xfrm>
          <a:off x="974531" y="524513"/>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A57AC-51BF-4469-A588-9A7B9C5F1C6E}">
      <dsp:nvSpPr>
        <dsp:cNvPr id="0" name=""/>
        <dsp:cNvSpPr/>
      </dsp:nvSpPr>
      <dsp:spPr>
        <a:xfrm>
          <a:off x="1457703" y="605042"/>
          <a:ext cx="451946" cy="45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9C9EA-B8AD-492C-B6B8-371B345691B5}">
      <dsp:nvSpPr>
        <dsp:cNvPr id="0" name=""/>
        <dsp:cNvSpPr/>
      </dsp:nvSpPr>
      <dsp:spPr>
        <a:xfrm>
          <a:off x="1860347" y="162134"/>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92196-51B5-495D-92AA-D0082BFEC116}">
      <dsp:nvSpPr>
        <dsp:cNvPr id="0" name=""/>
        <dsp:cNvSpPr/>
      </dsp:nvSpPr>
      <dsp:spPr>
        <a:xfrm>
          <a:off x="2383783" y="1076"/>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B1CCC-D118-40A5-9315-8AD7D72E4536}">
      <dsp:nvSpPr>
        <dsp:cNvPr id="0" name=""/>
        <dsp:cNvSpPr/>
      </dsp:nvSpPr>
      <dsp:spPr>
        <a:xfrm>
          <a:off x="3028013" y="282927"/>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376C3-8448-4710-9430-EB0DB74F3884}">
      <dsp:nvSpPr>
        <dsp:cNvPr id="0" name=""/>
        <dsp:cNvSpPr/>
      </dsp:nvSpPr>
      <dsp:spPr>
        <a:xfrm>
          <a:off x="3430657" y="484249"/>
          <a:ext cx="451946" cy="45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D12A8-667A-4E7C-9666-B8334EF7F218}">
      <dsp:nvSpPr>
        <dsp:cNvPr id="0" name=""/>
        <dsp:cNvSpPr/>
      </dsp:nvSpPr>
      <dsp:spPr>
        <a:xfrm>
          <a:off x="3994358" y="927157"/>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E2E92-F971-467F-BDF9-CD10F2023EAD}">
      <dsp:nvSpPr>
        <dsp:cNvPr id="0" name=""/>
        <dsp:cNvSpPr/>
      </dsp:nvSpPr>
      <dsp:spPr>
        <a:xfrm>
          <a:off x="4235944" y="1370064"/>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6EB1A-0554-45C7-B060-C53CC63ADE47}">
      <dsp:nvSpPr>
        <dsp:cNvPr id="0" name=""/>
        <dsp:cNvSpPr/>
      </dsp:nvSpPr>
      <dsp:spPr>
        <a:xfrm>
          <a:off x="2142197" y="524513"/>
          <a:ext cx="739549" cy="7395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82D2F-064F-48BA-9866-2064A88DFDF2}">
      <dsp:nvSpPr>
        <dsp:cNvPr id="0" name=""/>
        <dsp:cNvSpPr/>
      </dsp:nvSpPr>
      <dsp:spPr>
        <a:xfrm>
          <a:off x="571887" y="2054559"/>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C9130-F65C-4A9D-8413-372197B4E47D}">
      <dsp:nvSpPr>
        <dsp:cNvPr id="0" name=""/>
        <dsp:cNvSpPr/>
      </dsp:nvSpPr>
      <dsp:spPr>
        <a:xfrm>
          <a:off x="813473" y="2416938"/>
          <a:ext cx="451946" cy="45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28E03-E1C5-455E-A254-A90883269237}">
      <dsp:nvSpPr>
        <dsp:cNvPr id="0" name=""/>
        <dsp:cNvSpPr/>
      </dsp:nvSpPr>
      <dsp:spPr>
        <a:xfrm>
          <a:off x="1417439" y="2739053"/>
          <a:ext cx="657377" cy="6573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E82C6-88DA-4303-8236-48F01BB854F9}">
      <dsp:nvSpPr>
        <dsp:cNvPr id="0" name=""/>
        <dsp:cNvSpPr/>
      </dsp:nvSpPr>
      <dsp:spPr>
        <a:xfrm>
          <a:off x="2262990" y="3262489"/>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16AF5-0917-4109-B359-791EEC619700}">
      <dsp:nvSpPr>
        <dsp:cNvPr id="0" name=""/>
        <dsp:cNvSpPr/>
      </dsp:nvSpPr>
      <dsp:spPr>
        <a:xfrm>
          <a:off x="2424048" y="2739053"/>
          <a:ext cx="451946" cy="45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8BFA1-08D6-41B9-985D-BD93802754E6}">
      <dsp:nvSpPr>
        <dsp:cNvPr id="0" name=""/>
        <dsp:cNvSpPr/>
      </dsp:nvSpPr>
      <dsp:spPr>
        <a:xfrm>
          <a:off x="2826691" y="3302754"/>
          <a:ext cx="287602" cy="287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6AECB-892B-4281-B227-A3E1882412C3}">
      <dsp:nvSpPr>
        <dsp:cNvPr id="0" name=""/>
        <dsp:cNvSpPr/>
      </dsp:nvSpPr>
      <dsp:spPr>
        <a:xfrm>
          <a:off x="3189071" y="2658524"/>
          <a:ext cx="657377" cy="6573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3F41E-C667-4A55-9809-5CC624E63FCC}">
      <dsp:nvSpPr>
        <dsp:cNvPr id="0" name=""/>
        <dsp:cNvSpPr/>
      </dsp:nvSpPr>
      <dsp:spPr>
        <a:xfrm>
          <a:off x="4074887" y="2497467"/>
          <a:ext cx="451946" cy="45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00123-1734-4E66-BD60-BA100342C5D7}">
      <dsp:nvSpPr>
        <dsp:cNvPr id="0" name=""/>
        <dsp:cNvSpPr/>
      </dsp:nvSpPr>
      <dsp:spPr>
        <a:xfrm>
          <a:off x="4638589" y="604372"/>
          <a:ext cx="1581907" cy="253396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4379C-E818-42B5-BAAC-129F70FD5120}">
      <dsp:nvSpPr>
        <dsp:cNvPr id="0" name=""/>
        <dsp:cNvSpPr/>
      </dsp:nvSpPr>
      <dsp:spPr>
        <a:xfrm>
          <a:off x="5979168" y="604372"/>
          <a:ext cx="1327303" cy="2533967"/>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0CBAF0-FFB1-4423-8A85-27755CE5FC50}">
      <dsp:nvSpPr>
        <dsp:cNvPr id="0" name=""/>
        <dsp:cNvSpPr/>
      </dsp:nvSpPr>
      <dsp:spPr>
        <a:xfrm>
          <a:off x="7451269" y="394960"/>
          <a:ext cx="3076931" cy="3076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The need for continuous data processing</a:t>
          </a:r>
          <a:endParaRPr lang="ru-RU" sz="2600" kern="1200" dirty="0"/>
        </a:p>
      </dsp:txBody>
      <dsp:txXfrm>
        <a:off x="7901875" y="845566"/>
        <a:ext cx="2175719" cy="217571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134B-2940-4794-88DB-21946795B610}" type="datetimeFigureOut">
              <a:rPr lang="ru-RU" smtClean="0"/>
              <a:t>27.08.2019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3FB2-9AB9-4270-9B79-A399CD30E5E4}" type="slidenum">
              <a:rPr lang="ru-RU" smtClean="0"/>
              <a:t>‹#›</a:t>
            </a:fld>
            <a:endParaRPr lang="ru-RU"/>
          </a:p>
        </p:txBody>
      </p:sp>
    </p:spTree>
    <p:extLst>
      <p:ext uri="{BB962C8B-B14F-4D97-AF65-F5344CB8AC3E}">
        <p14:creationId xmlns:p14="http://schemas.microsoft.com/office/powerpoint/2010/main" val="15532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6903FB2-9AB9-4270-9B79-A399CD30E5E4}" type="slidenum">
              <a:rPr lang="ru-RU" smtClean="0"/>
              <a:t>1</a:t>
            </a:fld>
            <a:endParaRPr lang="ru-RU"/>
          </a:p>
        </p:txBody>
      </p:sp>
    </p:spTree>
    <p:extLst>
      <p:ext uri="{BB962C8B-B14F-4D97-AF65-F5344CB8AC3E}">
        <p14:creationId xmlns:p14="http://schemas.microsoft.com/office/powerpoint/2010/main" val="158893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1C012A-47FD-458E-9270-DDED504168E2}" type="datetime1">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408919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E4A398-7320-49D4-881F-508C79BC4D7B}" type="datetime1">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149361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7201CC-A687-4EA6-93D3-493744631198}" type="datetime1">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72989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7F6406-9513-44C0-BE21-58962EE86608}" type="datetime1">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98107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34EE98-7EBC-4042-8896-D2B3D4218973}" type="datetime1">
              <a:rPr lang="ru-RU" smtClean="0"/>
              <a:t>27.08.2019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171356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937356-3F07-4E29-9AFC-F232BF2F1FDB}" type="datetime1">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21026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B78C2D-A90B-4CAE-94AC-6331DDFDAF02}" type="datetime1">
              <a:rPr lang="ru-RU" smtClean="0"/>
              <a:t>27.08.2019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137311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531802-5FC3-4DB7-8B73-34C2E5FC1742}" type="datetime1">
              <a:rPr lang="ru-RU" smtClean="0"/>
              <a:t>27.08.2019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278785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120C38-B42C-48B8-9E82-D9D1405B4D0A}" type="datetime1">
              <a:rPr lang="ru-RU" smtClean="0"/>
              <a:t>27.08.2019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144931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08456F-EB32-4C95-928F-77AC41CADE85}" type="datetime1">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114855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4E44A6D-1112-4552-BD9D-53EEAD77875B}" type="datetime1">
              <a:rPr lang="ru-RU" smtClean="0"/>
              <a:t>27.08.2019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9E5C9A-E7F7-47BA-8EAC-C95740B30C85}" type="slidenum">
              <a:rPr lang="ru-RU" smtClean="0"/>
              <a:t>‹#›</a:t>
            </a:fld>
            <a:endParaRPr lang="ru-RU"/>
          </a:p>
        </p:txBody>
      </p:sp>
    </p:spTree>
    <p:extLst>
      <p:ext uri="{BB962C8B-B14F-4D97-AF65-F5344CB8AC3E}">
        <p14:creationId xmlns:p14="http://schemas.microsoft.com/office/powerpoint/2010/main" val="202365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2968-0950-4629-A71B-E8333ED0C3E5}" type="datetime1">
              <a:rPr lang="ru-RU" smtClean="0"/>
              <a:t>27.08.2019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5C9A-E7F7-47BA-8EAC-C95740B30C85}" type="slidenum">
              <a:rPr lang="ru-RU" smtClean="0"/>
              <a:t>‹#›</a:t>
            </a:fld>
            <a:endParaRPr lang="ru-RU"/>
          </a:p>
        </p:txBody>
      </p:sp>
    </p:spTree>
    <p:extLst>
      <p:ext uri="{BB962C8B-B14F-4D97-AF65-F5344CB8AC3E}">
        <p14:creationId xmlns:p14="http://schemas.microsoft.com/office/powerpoint/2010/main" val="2379422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62" y="5386459"/>
            <a:ext cx="9440562" cy="624059"/>
          </a:xfrm>
        </p:spPr>
        <p:txBody>
          <a:bodyPr>
            <a:normAutofit/>
          </a:bodyPr>
          <a:lstStyle/>
          <a:p>
            <a:r>
              <a:rPr lang="en-US" sz="2800" b="1" i="1" dirty="0" err="1"/>
              <a:t>Materukhin</a:t>
            </a:r>
            <a:r>
              <a:rPr lang="en-US" sz="2800" b="1" i="1" dirty="0"/>
              <a:t> A. V., </a:t>
            </a:r>
            <a:r>
              <a:rPr lang="en-US" sz="2800" b="1" i="1" dirty="0" err="1"/>
              <a:t>Maiorov</a:t>
            </a:r>
            <a:r>
              <a:rPr lang="en-US" sz="2800" b="1" i="1" dirty="0"/>
              <a:t> A.A., </a:t>
            </a:r>
            <a:r>
              <a:rPr lang="en-US" sz="2800" b="1" i="1" dirty="0" err="1"/>
              <a:t>Gvozdev</a:t>
            </a:r>
            <a:r>
              <a:rPr lang="en-US" sz="2800" b="1" i="1" dirty="0"/>
              <a:t> O.G.</a:t>
            </a:r>
            <a:endParaRPr lang="ru-RU" sz="2800" b="1" i="1" dirty="0"/>
          </a:p>
        </p:txBody>
      </p:sp>
      <p:sp>
        <p:nvSpPr>
          <p:cNvPr id="3" name="Подзаголовок 2"/>
          <p:cNvSpPr>
            <a:spLocks noGrp="1"/>
          </p:cNvSpPr>
          <p:nvPr>
            <p:ph type="subTitle" idx="1"/>
          </p:nvPr>
        </p:nvSpPr>
        <p:spPr>
          <a:xfrm>
            <a:off x="1227438" y="1429554"/>
            <a:ext cx="9457038" cy="3206839"/>
          </a:xfrm>
        </p:spPr>
        <p:txBody>
          <a:bodyPr>
            <a:noAutofit/>
          </a:bodyPr>
          <a:lstStyle/>
          <a:p>
            <a:pPr>
              <a:lnSpc>
                <a:spcPct val="125000"/>
              </a:lnSpc>
            </a:pPr>
            <a:r>
              <a:rPr lang="en-US" sz="3600" b="1" dirty="0"/>
              <a:t>The results of computer simulation of data acquisition systems based on distributed smart geosensor networks</a:t>
            </a:r>
            <a:endParaRPr lang="ru-RU" sz="3600" b="1" dirty="0"/>
          </a:p>
        </p:txBody>
      </p:sp>
      <p:sp>
        <p:nvSpPr>
          <p:cNvPr id="4" name="Заголовок 1"/>
          <p:cNvSpPr txBox="1">
            <a:spLocks/>
          </p:cNvSpPr>
          <p:nvPr/>
        </p:nvSpPr>
        <p:spPr>
          <a:xfrm>
            <a:off x="1392195" y="4256944"/>
            <a:ext cx="9440562" cy="1126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2400" dirty="0"/>
          </a:p>
        </p:txBody>
      </p:sp>
      <p:sp>
        <p:nvSpPr>
          <p:cNvPr id="5" name="Заголовок 1"/>
          <p:cNvSpPr txBox="1">
            <a:spLocks/>
          </p:cNvSpPr>
          <p:nvPr/>
        </p:nvSpPr>
        <p:spPr>
          <a:xfrm>
            <a:off x="1227438" y="339768"/>
            <a:ext cx="9440562" cy="62405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t>15th International Asian School-Seminar "Optimization Problems of Complex Systems (OPCS)</a:t>
            </a:r>
            <a:endParaRPr lang="ru-RU" sz="2000" dirty="0"/>
          </a:p>
        </p:txBody>
      </p:sp>
    </p:spTree>
    <p:extLst>
      <p:ext uri="{BB962C8B-B14F-4D97-AF65-F5344CB8AC3E}">
        <p14:creationId xmlns:p14="http://schemas.microsoft.com/office/powerpoint/2010/main" val="869542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10</a:t>
            </a:fld>
            <a:endParaRPr lang="ru-RU"/>
          </a:p>
        </p:txBody>
      </p:sp>
      <p:sp>
        <p:nvSpPr>
          <p:cNvPr id="3" name="Заголовок 1"/>
          <p:cNvSpPr txBox="1">
            <a:spLocks/>
          </p:cNvSpPr>
          <p:nvPr/>
        </p:nvSpPr>
        <p:spPr>
          <a:xfrm>
            <a:off x="838200" y="146186"/>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Set of units</a:t>
            </a:r>
            <a:r>
              <a:rPr lang="en-US" sz="3200" b="1" dirty="0" smtClean="0">
                <a:ln w="9525">
                  <a:solidFill>
                    <a:schemeClr val="bg1"/>
                  </a:solidFill>
                  <a:prstDash val="solid"/>
                </a:ln>
                <a:effectLst>
                  <a:outerShdw blurRad="12700" dist="38100" dir="2700000" algn="tl" rotWithShape="0">
                    <a:schemeClr val="bg1">
                      <a:lumMod val="50000"/>
                    </a:schemeClr>
                  </a:outerShdw>
                </a:effectLst>
              </a:rPr>
              <a:t> for</a:t>
            </a:r>
            <a:r>
              <a:rPr lang="ru-RU"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dirty="0">
                <a:ln w="9525">
                  <a:solidFill>
                    <a:schemeClr val="bg1"/>
                  </a:solidFill>
                  <a:prstDash val="solid"/>
                </a:ln>
                <a:effectLst>
                  <a:outerShdw blurRad="12700" dist="38100" dir="2700000" algn="tl" rotWithShape="0">
                    <a:schemeClr val="bg1">
                      <a:lumMod val="50000"/>
                    </a:schemeClr>
                  </a:outerShdw>
                </a:effectLst>
              </a:rPr>
              <a:t>computer simulation of data acquisition systems based on distributed smart geosensor networks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25230294"/>
              </p:ext>
            </p:extLst>
          </p:nvPr>
        </p:nvGraphicFramePr>
        <p:xfrm>
          <a:off x="321971" y="1327404"/>
          <a:ext cx="11153105" cy="5440680"/>
        </p:xfrm>
        <a:graphic>
          <a:graphicData uri="http://schemas.openxmlformats.org/drawingml/2006/table">
            <a:tbl>
              <a:tblPr firstRow="1" firstCol="1" bandRow="1"/>
              <a:tblGrid>
                <a:gridCol w="3374265"/>
                <a:gridCol w="7778840"/>
              </a:tblGrid>
              <a:tr h="1088587">
                <a:tc>
                  <a:txBody>
                    <a:bodyPr/>
                    <a:lstStyle/>
                    <a:p>
                      <a:pPr algn="l">
                        <a:lnSpc>
                          <a:spcPct val="150000"/>
                        </a:lnSpc>
                        <a:spcAft>
                          <a:spcPts val="0"/>
                        </a:spcAft>
                      </a:pPr>
                      <a:r>
                        <a:rPr lang="en-US" sz="1700" b="1" dirty="0">
                          <a:effectLst/>
                          <a:latin typeface="Times New Roman" panose="02020603050405020304" pitchFamily="18" charset="0"/>
                          <a:ea typeface="Calibri" panose="020F0502020204030204" pitchFamily="34" charset="0"/>
                        </a:rPr>
                        <a:t>Converter(</a:t>
                      </a:r>
                      <a:r>
                        <a:rPr lang="en-US" sz="1700" dirty="0" err="1">
                          <a:effectLst/>
                          <a:latin typeface="Times New Roman" panose="02020603050405020304" pitchFamily="18" charset="0"/>
                          <a:ea typeface="Calibri" panose="020F0502020204030204" pitchFamily="34" charset="0"/>
                        </a:rPr>
                        <a:t>ConverterPolicy</a:t>
                      </a:r>
                      <a:r>
                        <a:rPr lang="en-US" sz="1700" dirty="0">
                          <a:effectLst/>
                          <a:latin typeface="Times New Roman" panose="02020603050405020304" pitchFamily="18" charset="0"/>
                          <a:ea typeface="Calibri" panose="020F0502020204030204" pitchFamily="34" charset="0"/>
                        </a:rPr>
                        <a:t>(</a:t>
                      </a:r>
                      <a:r>
                        <a:rPr lang="en-US" sz="1700" i="1" dirty="0">
                          <a:effectLst/>
                          <a:latin typeface="Times New Roman" panose="02020603050405020304" pitchFamily="18" charset="0"/>
                          <a:ea typeface="Calibri" panose="020F0502020204030204" pitchFamily="34" charset="0"/>
                        </a:rPr>
                        <a:t>N</a:t>
                      </a:r>
                      <a:r>
                        <a:rPr lang="en-US" sz="1700" dirty="0">
                          <a:effectLst/>
                          <a:latin typeface="Times New Roman" panose="02020603050405020304" pitchFamily="18" charset="0"/>
                          <a:ea typeface="Calibri" panose="020F0502020204030204" pitchFamily="34" charset="0"/>
                        </a:rPr>
                        <a:t>,</a:t>
                      </a:r>
                      <a:r>
                        <a:rPr lang="en-US" sz="1700" i="1" dirty="0">
                          <a:effectLst/>
                          <a:latin typeface="Times New Roman" panose="02020603050405020304" pitchFamily="18" charset="0"/>
                          <a:ea typeface="Calibri" panose="020F0502020204030204" pitchFamily="34" charset="0"/>
                        </a:rPr>
                        <a:t>M</a:t>
                      </a:r>
                      <a:r>
                        <a:rPr lang="en-US" sz="1700" dirty="0">
                          <a:effectLst/>
                          <a:latin typeface="Times New Roman" panose="02020603050405020304" pitchFamily="18" charset="0"/>
                          <a:ea typeface="Calibri" panose="020F0502020204030204" pitchFamily="34" charset="0"/>
                        </a:rPr>
                        <a:t>,</a:t>
                      </a:r>
                      <a:r>
                        <a:rPr lang="en-US" sz="1700" i="1" dirty="0">
                          <a:effectLst/>
                          <a:latin typeface="Times New Roman" panose="02020603050405020304" pitchFamily="18" charset="0"/>
                          <a:ea typeface="Calibri" panose="020F0502020204030204" pitchFamily="34" charset="0"/>
                        </a:rPr>
                        <a:t>T</a:t>
                      </a:r>
                      <a:r>
                        <a:rPr lang="en-US" sz="1700" dirty="0">
                          <a:effectLst/>
                          <a:latin typeface="Times New Roman" panose="02020603050405020304" pitchFamily="18" charset="0"/>
                          <a:ea typeface="Calibri" panose="020F0502020204030204" pitchFamily="34" charset="0"/>
                        </a:rPr>
                        <a:t>)</a:t>
                      </a:r>
                      <a:r>
                        <a:rPr lang="en-US" sz="1700" b="1" dirty="0">
                          <a:effectLst/>
                          <a:latin typeface="Times New Roman" panose="02020603050405020304" pitchFamily="18" charset="0"/>
                          <a:ea typeface="Calibri" panose="020F0502020204030204" pitchFamily="34" charset="0"/>
                        </a:rPr>
                        <a:t>)</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700">
                          <a:effectLst/>
                          <a:latin typeface="Times New Roman" panose="02020603050405020304" pitchFamily="18" charset="0"/>
                          <a:ea typeface="Calibri" panose="020F0502020204030204" pitchFamily="34" charset="0"/>
                        </a:rPr>
                        <a:t>The unit that converts accumulated messages according to the </a:t>
                      </a:r>
                      <a:r>
                        <a:rPr lang="en-US" sz="1700" b="1">
                          <a:effectLst/>
                          <a:latin typeface="Times New Roman" panose="02020603050405020304" pitchFamily="18" charset="0"/>
                          <a:ea typeface="Calibri" panose="020F0502020204030204" pitchFamily="34" charset="0"/>
                        </a:rPr>
                        <a:t>ConverterPolicy (N, M, T)</a:t>
                      </a:r>
                      <a:r>
                        <a:rPr lang="en-US" sz="1700">
                          <a:effectLst/>
                          <a:latin typeface="Times New Roman" panose="02020603050405020304" pitchFamily="18" charset="0"/>
                          <a:ea typeface="Calibri" panose="020F0502020204030204" pitchFamily="34" charset="0"/>
                        </a:rPr>
                        <a:t> policy, where </a:t>
                      </a:r>
                      <a:r>
                        <a:rPr lang="en-US" sz="1700" b="1">
                          <a:effectLst/>
                          <a:latin typeface="Times New Roman" panose="02020603050405020304" pitchFamily="18" charset="0"/>
                          <a:ea typeface="Calibri" panose="020F0502020204030204" pitchFamily="34" charset="0"/>
                        </a:rPr>
                        <a:t>ConverterPolicy (N, M, T)</a:t>
                      </a:r>
                      <a:r>
                        <a:rPr lang="en-US" sz="1700">
                          <a:effectLst/>
                          <a:latin typeface="Times New Roman" panose="02020603050405020304" pitchFamily="18" charset="0"/>
                          <a:ea typeface="Calibri" panose="020F0502020204030204" pitchFamily="34" charset="0"/>
                        </a:rPr>
                        <a:t> is the policy for converting </a:t>
                      </a:r>
                      <a:r>
                        <a:rPr lang="en-US" sz="1700" b="1">
                          <a:effectLst/>
                          <a:latin typeface="Times New Roman" panose="02020603050405020304" pitchFamily="18" charset="0"/>
                          <a:ea typeface="Calibri" panose="020F0502020204030204" pitchFamily="34" charset="0"/>
                        </a:rPr>
                        <a:t>N</a:t>
                      </a:r>
                      <a:r>
                        <a:rPr lang="en-US" sz="1700">
                          <a:effectLst/>
                          <a:latin typeface="Times New Roman" panose="02020603050405020304" pitchFamily="18" charset="0"/>
                          <a:ea typeface="Calibri" panose="020F0502020204030204" pitchFamily="34" charset="0"/>
                        </a:rPr>
                        <a:t> messages of any type to </a:t>
                      </a:r>
                      <a:r>
                        <a:rPr lang="en-US" sz="1700" b="1">
                          <a:effectLst/>
                          <a:latin typeface="Times New Roman" panose="02020603050405020304" pitchFamily="18" charset="0"/>
                          <a:ea typeface="Calibri" panose="020F0502020204030204" pitchFamily="34" charset="0"/>
                        </a:rPr>
                        <a:t>M </a:t>
                      </a:r>
                      <a:r>
                        <a:rPr lang="en-US" sz="1700">
                          <a:effectLst/>
                          <a:latin typeface="Times New Roman" panose="02020603050405020304" pitchFamily="18" charset="0"/>
                          <a:ea typeface="Calibri" panose="020F0502020204030204" pitchFamily="34" charset="0"/>
                        </a:rPr>
                        <a:t>messages of type </a:t>
                      </a:r>
                      <a:r>
                        <a:rPr lang="en-US" sz="1700" b="1">
                          <a:effectLst/>
                          <a:latin typeface="Times New Roman" panose="02020603050405020304" pitchFamily="18" charset="0"/>
                          <a:ea typeface="Calibri" panose="020F0502020204030204" pitchFamily="34" charset="0"/>
                        </a:rPr>
                        <a:t>T</a:t>
                      </a:r>
                      <a:r>
                        <a:rPr lang="en-US" sz="1700">
                          <a:effectLst/>
                          <a:latin typeface="Times New Roman" panose="02020603050405020304" pitchFamily="18" charset="0"/>
                          <a:ea typeface="Calibri" panose="020F0502020204030204" pitchFamily="34" charset="0"/>
                        </a:rPr>
                        <a:t>.</a:t>
                      </a:r>
                      <a:endParaRPr lang="ru-RU" sz="17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11">
                <a:tc>
                  <a:txBody>
                    <a:bodyPr/>
                    <a:lstStyle/>
                    <a:p>
                      <a:pPr algn="l">
                        <a:lnSpc>
                          <a:spcPct val="150000"/>
                        </a:lnSpc>
                        <a:spcAft>
                          <a:spcPts val="0"/>
                        </a:spcAft>
                      </a:pPr>
                      <a:r>
                        <a:rPr lang="ru-RU" sz="1700" b="1" dirty="0" err="1">
                          <a:effectLst/>
                          <a:latin typeface="Times New Roman" panose="02020603050405020304" pitchFamily="18" charset="0"/>
                          <a:ea typeface="Calibri" panose="020F0502020204030204" pitchFamily="34" charset="0"/>
                        </a:rPr>
                        <a:t>SequentialDelay</a:t>
                      </a:r>
                      <a:r>
                        <a:rPr lang="en-US" sz="1700" b="1" dirty="0">
                          <a:effectLst/>
                          <a:latin typeface="Times New Roman" panose="02020603050405020304" pitchFamily="18" charset="0"/>
                          <a:ea typeface="Calibri" panose="020F0502020204030204" pitchFamily="34" charset="0"/>
                        </a:rPr>
                        <a:t>(</a:t>
                      </a:r>
                      <a:r>
                        <a:rPr lang="en-US" sz="1700" i="1" dirty="0">
                          <a:effectLst/>
                          <a:latin typeface="Times New Roman" panose="02020603050405020304" pitchFamily="18" charset="0"/>
                          <a:ea typeface="Calibri" panose="020F0502020204030204" pitchFamily="34" charset="0"/>
                        </a:rPr>
                        <a:t>D</a:t>
                      </a:r>
                      <a:r>
                        <a:rPr lang="en-US" sz="1700" b="1" dirty="0">
                          <a:effectLst/>
                          <a:latin typeface="Times New Roman" panose="02020603050405020304" pitchFamily="18" charset="0"/>
                          <a:ea typeface="Calibri" panose="020F0502020204030204" pitchFamily="34" charset="0"/>
                        </a:rPr>
                        <a:t>)</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700" dirty="0">
                          <a:effectLst/>
                          <a:latin typeface="Times New Roman" panose="02020603050405020304" pitchFamily="18" charset="0"/>
                          <a:ea typeface="Calibri" panose="020F0502020204030204" pitchFamily="34" charset="0"/>
                        </a:rPr>
                        <a:t>The unit ordering messages and introducing into their passage a delay determined by the distribution of </a:t>
                      </a:r>
                      <a:r>
                        <a:rPr lang="en-US" sz="1700" b="1" dirty="0">
                          <a:effectLst/>
                          <a:latin typeface="Times New Roman" panose="02020603050405020304" pitchFamily="18" charset="0"/>
                          <a:ea typeface="Calibri" panose="020F0502020204030204" pitchFamily="34" charset="0"/>
                        </a:rPr>
                        <a:t>D</a:t>
                      </a:r>
                      <a:r>
                        <a:rPr lang="en-US" sz="1700" dirty="0">
                          <a:effectLst/>
                          <a:latin typeface="Times New Roman" panose="02020603050405020304" pitchFamily="18" charset="0"/>
                          <a:ea typeface="Calibri" panose="020F0502020204030204" pitchFamily="34" charset="0"/>
                        </a:rPr>
                        <a:t>. Introduced to simulate calculations and access to input-output means.</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22">
                <a:tc>
                  <a:txBody>
                    <a:bodyPr/>
                    <a:lstStyle/>
                    <a:p>
                      <a:pPr algn="l">
                        <a:lnSpc>
                          <a:spcPct val="150000"/>
                        </a:lnSpc>
                        <a:spcAft>
                          <a:spcPts val="0"/>
                        </a:spcAft>
                      </a:pPr>
                      <a:r>
                        <a:rPr lang="ru-RU" sz="1700" b="1" dirty="0" err="1">
                          <a:effectLst/>
                          <a:latin typeface="Times New Roman" panose="02020603050405020304" pitchFamily="18" charset="0"/>
                          <a:ea typeface="Calibri" panose="020F0502020204030204" pitchFamily="34" charset="0"/>
                        </a:rPr>
                        <a:t>DependentSequentialDelay</a:t>
                      </a:r>
                      <a:r>
                        <a:rPr lang="en-US" sz="1700" b="1" dirty="0">
                          <a:effectLst/>
                          <a:latin typeface="Times New Roman" panose="02020603050405020304" pitchFamily="18" charset="0"/>
                          <a:ea typeface="Calibri" panose="020F0502020204030204" pitchFamily="34" charset="0"/>
                        </a:rPr>
                        <a:t>(</a:t>
                      </a:r>
                      <a:r>
                        <a:rPr lang="en-US" sz="1700" i="1" dirty="0">
                          <a:effectLst/>
                          <a:latin typeface="Times New Roman" panose="02020603050405020304" pitchFamily="18" charset="0"/>
                          <a:ea typeface="Calibri" panose="020F0502020204030204" pitchFamily="34" charset="0"/>
                        </a:rPr>
                        <a:t>f</a:t>
                      </a:r>
                      <a:r>
                        <a:rPr lang="en-US" sz="1700" b="1" dirty="0">
                          <a:effectLst/>
                          <a:latin typeface="Times New Roman" panose="02020603050405020304" pitchFamily="18" charset="0"/>
                          <a:ea typeface="Calibri" panose="020F0502020204030204" pitchFamily="34" charset="0"/>
                        </a:rPr>
                        <a:t>)</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700" dirty="0">
                          <a:effectLst/>
                          <a:latin typeface="Times New Roman" panose="02020603050405020304" pitchFamily="18" charset="0"/>
                          <a:ea typeface="Calibri" panose="020F0502020204030204" pitchFamily="34" charset="0"/>
                        </a:rPr>
                        <a:t>The unit organizing the messages and introducing into their passage a delay determined by the function </a:t>
                      </a:r>
                      <a:r>
                        <a:rPr lang="en-US" sz="1700" b="1" dirty="0">
                          <a:effectLst/>
                          <a:latin typeface="Times New Roman" panose="02020603050405020304" pitchFamily="18" charset="0"/>
                          <a:ea typeface="Calibri" panose="020F0502020204030204" pitchFamily="34" charset="0"/>
                        </a:rPr>
                        <a:t>f (D, Ni</a:t>
                      </a:r>
                      <a:r>
                        <a:rPr lang="en-US" sz="1700" dirty="0">
                          <a:effectLst/>
                          <a:latin typeface="Times New Roman" panose="02020603050405020304" pitchFamily="18" charset="0"/>
                          <a:ea typeface="Calibri" panose="020F0502020204030204" pitchFamily="34" charset="0"/>
                        </a:rPr>
                        <a:t>), where D is a given random distribution, and Ni is the current number of messages in counter </a:t>
                      </a:r>
                      <a:r>
                        <a:rPr lang="en-US" sz="1700" dirty="0" err="1">
                          <a:effectLst/>
                          <a:latin typeface="Times New Roman" panose="02020603050405020304" pitchFamily="18" charset="0"/>
                          <a:ea typeface="Calibri" panose="020F0502020204030204" pitchFamily="34" charset="0"/>
                        </a:rPr>
                        <a:t>i</a:t>
                      </a:r>
                      <a:r>
                        <a:rPr lang="en-US" sz="1700" dirty="0">
                          <a:effectLst/>
                          <a:latin typeface="Times New Roman" panose="02020603050405020304" pitchFamily="18" charset="0"/>
                          <a:ea typeface="Calibri" panose="020F0502020204030204" pitchFamily="34" charset="0"/>
                        </a:rPr>
                        <a:t>.</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43">
                <a:tc>
                  <a:txBody>
                    <a:bodyPr/>
                    <a:lstStyle/>
                    <a:p>
                      <a:pPr algn="l">
                        <a:lnSpc>
                          <a:spcPct val="150000"/>
                        </a:lnSpc>
                        <a:spcAft>
                          <a:spcPts val="0"/>
                        </a:spcAft>
                      </a:pPr>
                      <a:r>
                        <a:rPr lang="ru-RU" sz="1700" b="1">
                          <a:effectLst/>
                          <a:latin typeface="Times New Roman" panose="02020603050405020304" pitchFamily="18" charset="0"/>
                          <a:ea typeface="Calibri" panose="020F0502020204030204" pitchFamily="34" charset="0"/>
                        </a:rPr>
                        <a:t>IndependentDelay</a:t>
                      </a:r>
                      <a:r>
                        <a:rPr lang="en-US" sz="1700" b="1">
                          <a:effectLst/>
                          <a:latin typeface="Times New Roman" panose="02020603050405020304" pitchFamily="18" charset="0"/>
                          <a:ea typeface="Calibri" panose="020F0502020204030204" pitchFamily="34" charset="0"/>
                        </a:rPr>
                        <a:t>(</a:t>
                      </a:r>
                      <a:r>
                        <a:rPr lang="en-US" sz="1700" i="1">
                          <a:effectLst/>
                          <a:latin typeface="Times New Roman" panose="02020603050405020304" pitchFamily="18" charset="0"/>
                          <a:ea typeface="Calibri" panose="020F0502020204030204" pitchFamily="34" charset="0"/>
                        </a:rPr>
                        <a:t>D</a:t>
                      </a:r>
                      <a:r>
                        <a:rPr lang="en-US" sz="1700" b="1">
                          <a:effectLst/>
                          <a:latin typeface="Times New Roman" panose="02020603050405020304" pitchFamily="18" charset="0"/>
                          <a:ea typeface="Calibri" panose="020F0502020204030204" pitchFamily="34" charset="0"/>
                        </a:rPr>
                        <a:t>)</a:t>
                      </a:r>
                      <a:endParaRPr lang="ru-RU" sz="17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700" dirty="0">
                          <a:effectLst/>
                          <a:latin typeface="Times New Roman" panose="02020603050405020304" pitchFamily="18" charset="0"/>
                          <a:ea typeface="Calibri" panose="020F0502020204030204" pitchFamily="34" charset="0"/>
                        </a:rPr>
                        <a:t>The unit contributing in the passing of messages independent delay determined by the distribution </a:t>
                      </a:r>
                      <a:r>
                        <a:rPr lang="en-US" sz="1700" b="1" dirty="0">
                          <a:effectLst/>
                          <a:latin typeface="Times New Roman" panose="02020603050405020304" pitchFamily="18" charset="0"/>
                          <a:ea typeface="Calibri" panose="020F0502020204030204" pitchFamily="34" charset="0"/>
                        </a:rPr>
                        <a:t>D</a:t>
                      </a:r>
                      <a:r>
                        <a:rPr lang="en-US" sz="1700" dirty="0">
                          <a:effectLst/>
                          <a:latin typeface="Times New Roman" panose="02020603050405020304" pitchFamily="18" charset="0"/>
                          <a:ea typeface="Calibri" panose="020F0502020204030204" pitchFamily="34" charset="0"/>
                        </a:rPr>
                        <a:t>. Introduced for modeling conditionally unlimited communication channels</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902">
                <a:tc>
                  <a:txBody>
                    <a:bodyPr/>
                    <a:lstStyle/>
                    <a:p>
                      <a:pPr algn="l">
                        <a:lnSpc>
                          <a:spcPct val="150000"/>
                        </a:lnSpc>
                        <a:spcAft>
                          <a:spcPts val="0"/>
                        </a:spcAft>
                      </a:pPr>
                      <a:r>
                        <a:rPr lang="ru-RU" sz="1700" b="1">
                          <a:effectLst/>
                          <a:latin typeface="Times New Roman" panose="02020603050405020304" pitchFamily="18" charset="0"/>
                          <a:ea typeface="Calibri" panose="020F0502020204030204" pitchFamily="34" charset="0"/>
                        </a:rPr>
                        <a:t>Lock(</a:t>
                      </a:r>
                      <a:r>
                        <a:rPr lang="ru-RU" sz="1700">
                          <a:effectLst/>
                          <a:latin typeface="Times New Roman" panose="02020603050405020304" pitchFamily="18" charset="0"/>
                          <a:ea typeface="Calibri" panose="020F0502020204030204" pitchFamily="34" charset="0"/>
                        </a:rPr>
                        <a:t>LockEnter, LockExit</a:t>
                      </a:r>
                      <a:r>
                        <a:rPr lang="ru-RU" sz="1700" b="1">
                          <a:effectLst/>
                          <a:latin typeface="Times New Roman" panose="02020603050405020304" pitchFamily="18" charset="0"/>
                          <a:ea typeface="Calibri" panose="020F0502020204030204" pitchFamily="34" charset="0"/>
                        </a:rPr>
                        <a:t>)</a:t>
                      </a:r>
                      <a:endParaRPr lang="ru-RU" sz="17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716280" algn="l"/>
                        </a:tabLst>
                      </a:pPr>
                      <a:r>
                        <a:rPr lang="en-US" sz="1700" dirty="0">
                          <a:effectLst/>
                          <a:latin typeface="Times New Roman" panose="02020603050405020304" pitchFamily="18" charset="0"/>
                          <a:ea typeface="Calibri" panose="020F0502020204030204" pitchFamily="34" charset="0"/>
                        </a:rPr>
                        <a:t>The unit limits the number of messages that can be between input and output. Introduced to simulate sequential algorithms or limited computing resources (e.g. CPU cores).</a:t>
                      </a:r>
                      <a:endParaRPr lang="ru-RU" sz="17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7190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11</a:t>
            </a:fld>
            <a:endParaRPr lang="ru-RU"/>
          </a:p>
        </p:txBody>
      </p:sp>
      <p:sp>
        <p:nvSpPr>
          <p:cNvPr id="3" name="Заголовок 1"/>
          <p:cNvSpPr txBox="1">
            <a:spLocks/>
          </p:cNvSpPr>
          <p:nvPr/>
        </p:nvSpPr>
        <p:spPr>
          <a:xfrm>
            <a:off x="838199" y="274974"/>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Statistical properties of data processing in the main components of the data acquisition systems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2048150"/>
            <a:ext cx="10367493" cy="4467057"/>
          </a:xfrm>
          <a:prstGeom prst="rect">
            <a:avLst/>
          </a:prstGeom>
        </p:spPr>
        <p:txBody>
          <a:bodyPr wrap="square">
            <a:spAutoFit/>
          </a:bodyPr>
          <a:lstStyle/>
          <a:p>
            <a:pPr>
              <a:lnSpc>
                <a:spcPct val="150000"/>
              </a:lnSpc>
            </a:pPr>
            <a:r>
              <a:rPr lang="en-US" sz="2400" b="1" dirty="0"/>
              <a:t>We have studied a number of statistical properties of the main components at the experimental stand, in particular:</a:t>
            </a:r>
          </a:p>
          <a:p>
            <a:pPr>
              <a:lnSpc>
                <a:spcPct val="150000"/>
              </a:lnSpc>
            </a:pPr>
            <a:r>
              <a:rPr lang="en-US" sz="2400" dirty="0"/>
              <a:t>1. Latency of packet transmission over the network via UDP,</a:t>
            </a:r>
          </a:p>
          <a:p>
            <a:pPr>
              <a:lnSpc>
                <a:spcPct val="150000"/>
              </a:lnSpc>
            </a:pPr>
            <a:r>
              <a:rPr lang="en-US" sz="2400" dirty="0"/>
              <a:t>2. IPC latency between NUMA nodes,</a:t>
            </a:r>
          </a:p>
          <a:p>
            <a:pPr>
              <a:lnSpc>
                <a:spcPct val="150000"/>
              </a:lnSpc>
            </a:pPr>
            <a:r>
              <a:rPr lang="en-US" sz="2400" dirty="0"/>
              <a:t>3. IPC latency within a single NUMA node</a:t>
            </a:r>
          </a:p>
          <a:p>
            <a:pPr>
              <a:lnSpc>
                <a:spcPct val="150000"/>
              </a:lnSpc>
            </a:pPr>
            <a:r>
              <a:rPr lang="en-US" sz="2400" dirty="0"/>
              <a:t>4. Latency of access to HDD for reading.</a:t>
            </a:r>
          </a:p>
          <a:p>
            <a:pPr>
              <a:lnSpc>
                <a:spcPct val="150000"/>
              </a:lnSpc>
            </a:pPr>
            <a:r>
              <a:rPr lang="en-US" sz="2400" dirty="0"/>
              <a:t>5. Latency of access to the HDD for recording</a:t>
            </a:r>
          </a:p>
          <a:p>
            <a:pPr>
              <a:lnSpc>
                <a:spcPct val="150000"/>
              </a:lnSpc>
            </a:pPr>
            <a:endParaRPr lang="en-US" sz="2400" b="1" dirty="0"/>
          </a:p>
        </p:txBody>
      </p:sp>
    </p:spTree>
    <p:extLst>
      <p:ext uri="{BB962C8B-B14F-4D97-AF65-F5344CB8AC3E}">
        <p14:creationId xmlns:p14="http://schemas.microsoft.com/office/powerpoint/2010/main" val="227525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12</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81" y="651456"/>
            <a:ext cx="10915919" cy="5457960"/>
          </a:xfrm>
          <a:prstGeom prst="rect">
            <a:avLst/>
          </a:prstGeom>
        </p:spPr>
      </p:pic>
    </p:spTree>
    <p:extLst>
      <p:ext uri="{BB962C8B-B14F-4D97-AF65-F5344CB8AC3E}">
        <p14:creationId xmlns:p14="http://schemas.microsoft.com/office/powerpoint/2010/main" val="312838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13</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66" y="695459"/>
            <a:ext cx="11050074" cy="5525037"/>
          </a:xfrm>
          <a:prstGeom prst="rect">
            <a:avLst/>
          </a:prstGeom>
        </p:spPr>
      </p:pic>
    </p:spTree>
    <p:extLst>
      <p:ext uri="{BB962C8B-B14F-4D97-AF65-F5344CB8AC3E}">
        <p14:creationId xmlns:p14="http://schemas.microsoft.com/office/powerpoint/2010/main" val="3261143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14</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590" y="125294"/>
            <a:ext cx="4560748" cy="6596181"/>
          </a:xfrm>
          <a:prstGeom prst="rect">
            <a:avLst/>
          </a:prstGeom>
        </p:spPr>
      </p:pic>
    </p:spTree>
    <p:extLst>
      <p:ext uri="{BB962C8B-B14F-4D97-AF65-F5344CB8AC3E}">
        <p14:creationId xmlns:p14="http://schemas.microsoft.com/office/powerpoint/2010/main" val="35566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A9E5C9A-E7F7-47BA-8EAC-C95740B30C85}" type="slidenum">
              <a:rPr lang="ru-RU" smtClean="0"/>
              <a:t>15</a:t>
            </a:fld>
            <a:endParaRPr lang="ru-RU"/>
          </a:p>
        </p:txBody>
      </p:sp>
      <p:sp>
        <p:nvSpPr>
          <p:cNvPr id="4" name="Заголовок 1"/>
          <p:cNvSpPr txBox="1">
            <a:spLocks/>
          </p:cNvSpPr>
          <p:nvPr/>
        </p:nvSpPr>
        <p:spPr>
          <a:xfrm>
            <a:off x="838199" y="274974"/>
            <a:ext cx="10515600" cy="7553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Latency degradation depending on the number of </a:t>
            </a:r>
            <a:r>
              <a:rPr lang="en-US" sz="3200" b="1" dirty="0" err="1">
                <a:ln w="9525">
                  <a:solidFill>
                    <a:schemeClr val="bg1"/>
                  </a:solidFill>
                  <a:prstDash val="solid"/>
                </a:ln>
                <a:effectLst>
                  <a:outerShdw blurRad="12700" dist="38100" dir="2700000" algn="tl" rotWithShape="0">
                    <a:schemeClr val="bg1">
                      <a:lumMod val="50000"/>
                    </a:schemeClr>
                  </a:outerShdw>
                </a:effectLst>
              </a:rPr>
              <a:t>geosensors</a:t>
            </a:r>
            <a:r>
              <a:rPr lang="en-US" sz="3200" b="1" dirty="0">
                <a:ln w="9525">
                  <a:solidFill>
                    <a:schemeClr val="bg1"/>
                  </a:solidFill>
                  <a:prstDash val="solid"/>
                </a:ln>
                <a:effectLst>
                  <a:outerShdw blurRad="12700" dist="38100" dir="2700000" algn="tl" rotWithShape="0">
                    <a:schemeClr val="bg1">
                      <a:lumMod val="50000"/>
                    </a:schemeClr>
                  </a:outerShdw>
                </a:effectLst>
              </a:rPr>
              <a:t> </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556" y="1325988"/>
            <a:ext cx="7902875" cy="5532012"/>
          </a:xfrm>
          <a:prstGeom prst="rect">
            <a:avLst/>
          </a:prstGeom>
        </p:spPr>
      </p:pic>
    </p:spTree>
    <p:extLst>
      <p:ext uri="{BB962C8B-B14F-4D97-AF65-F5344CB8AC3E}">
        <p14:creationId xmlns:p14="http://schemas.microsoft.com/office/powerpoint/2010/main" val="371583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16</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28" y="105392"/>
            <a:ext cx="9646583" cy="6752608"/>
          </a:xfrm>
          <a:prstGeom prst="rect">
            <a:avLst/>
          </a:prstGeom>
        </p:spPr>
      </p:pic>
    </p:spTree>
    <p:extLst>
      <p:ext uri="{BB962C8B-B14F-4D97-AF65-F5344CB8AC3E}">
        <p14:creationId xmlns:p14="http://schemas.microsoft.com/office/powerpoint/2010/main" val="131842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A9E5C9A-E7F7-47BA-8EAC-C95740B30C85}" type="slidenum">
              <a:rPr lang="ru-RU" smtClean="0"/>
              <a:t>17</a:t>
            </a:fld>
            <a:endParaRPr lang="ru-RU"/>
          </a:p>
        </p:txBody>
      </p:sp>
      <p:sp>
        <p:nvSpPr>
          <p:cNvPr id="4" name="Заголовок 1"/>
          <p:cNvSpPr txBox="1">
            <a:spLocks/>
          </p:cNvSpPr>
          <p:nvPr/>
        </p:nvSpPr>
        <p:spPr>
          <a:xfrm>
            <a:off x="838199" y="274974"/>
            <a:ext cx="10515600" cy="1347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Developed generalized high-performance scheme for applying algorithms </a:t>
            </a:r>
            <a:r>
              <a:rPr lang="en-US" sz="3200" b="1" dirty="0" smtClean="0">
                <a:ln w="9525">
                  <a:solidFill>
                    <a:schemeClr val="bg1"/>
                  </a:solidFill>
                  <a:prstDash val="solid"/>
                </a:ln>
                <a:effectLst>
                  <a:outerShdw blurRad="12700" dist="38100" dir="2700000" algn="tl" rotWithShape="0">
                    <a:schemeClr val="bg1">
                      <a:lumMod val="50000"/>
                    </a:schemeClr>
                  </a:outerShdw>
                </a:effectLst>
              </a:rPr>
              <a:t>of </a:t>
            </a:r>
            <a:r>
              <a:rPr lang="en-US" sz="3200" b="1" dirty="0">
                <a:ln w="9525">
                  <a:solidFill>
                    <a:schemeClr val="bg1"/>
                  </a:solidFill>
                  <a:prstDash val="solid"/>
                </a:ln>
                <a:effectLst>
                  <a:outerShdw blurRad="12700" dist="38100" dir="2700000" algn="tl" rotWithShape="0">
                    <a:schemeClr val="bg1">
                      <a:lumMod val="50000"/>
                    </a:schemeClr>
                  </a:outerShdw>
                </a:effectLst>
              </a:rPr>
              <a:t>determining spatial predicate values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744" y="1851088"/>
            <a:ext cx="8220456" cy="4687824"/>
          </a:xfrm>
          <a:prstGeom prst="rect">
            <a:avLst/>
          </a:prstGeom>
        </p:spPr>
      </p:pic>
    </p:spTree>
    <p:extLst>
      <p:ext uri="{BB962C8B-B14F-4D97-AF65-F5344CB8AC3E}">
        <p14:creationId xmlns:p14="http://schemas.microsoft.com/office/powerpoint/2010/main" val="428064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18</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369" y="0"/>
            <a:ext cx="10122793" cy="6759230"/>
          </a:xfrm>
          <a:prstGeom prst="rect">
            <a:avLst/>
          </a:prstGeom>
        </p:spPr>
      </p:pic>
    </p:spTree>
    <p:extLst>
      <p:ext uri="{BB962C8B-B14F-4D97-AF65-F5344CB8AC3E}">
        <p14:creationId xmlns:p14="http://schemas.microsoft.com/office/powerpoint/2010/main" val="150456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A9E5C9A-E7F7-47BA-8EAC-C95740B30C85}" type="slidenum">
              <a:rPr lang="ru-RU" smtClean="0"/>
              <a:t>19</a:t>
            </a:fld>
            <a:endParaRPr lang="ru-RU"/>
          </a:p>
        </p:txBody>
      </p:sp>
      <p:sp>
        <p:nvSpPr>
          <p:cNvPr id="4" name="Заголовок 1"/>
          <p:cNvSpPr txBox="1">
            <a:spLocks/>
          </p:cNvSpPr>
          <p:nvPr/>
        </p:nvSpPr>
        <p:spPr>
          <a:xfrm>
            <a:off x="838199" y="274974"/>
            <a:ext cx="10515600" cy="7553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Latency degradation depending on the number of </a:t>
            </a:r>
            <a:r>
              <a:rPr lang="en-US" sz="3200" b="1" dirty="0" err="1">
                <a:ln w="9525">
                  <a:solidFill>
                    <a:schemeClr val="bg1"/>
                  </a:solidFill>
                  <a:prstDash val="solid"/>
                </a:ln>
                <a:effectLst>
                  <a:outerShdw blurRad="12700" dist="38100" dir="2700000" algn="tl" rotWithShape="0">
                    <a:schemeClr val="bg1">
                      <a:lumMod val="50000"/>
                    </a:schemeClr>
                  </a:outerShdw>
                </a:effectLst>
              </a:rPr>
              <a:t>geosensors</a:t>
            </a:r>
            <a:r>
              <a:rPr lang="en-US" sz="3200" b="1" dirty="0">
                <a:ln w="9525">
                  <a:solidFill>
                    <a:schemeClr val="bg1"/>
                  </a:solidFill>
                  <a:prstDash val="solid"/>
                </a:ln>
                <a:effectLst>
                  <a:outerShdw blurRad="12700" dist="38100" dir="2700000" algn="tl" rotWithShape="0">
                    <a:schemeClr val="bg1">
                      <a:lumMod val="50000"/>
                    </a:schemeClr>
                  </a:outerShdw>
                </a:effectLst>
              </a:rPr>
              <a:t> </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766" y="1385552"/>
            <a:ext cx="7817783" cy="5472448"/>
          </a:xfrm>
          <a:prstGeom prst="rect">
            <a:avLst/>
          </a:prstGeom>
        </p:spPr>
      </p:pic>
    </p:spTree>
    <p:extLst>
      <p:ext uri="{BB962C8B-B14F-4D97-AF65-F5344CB8AC3E}">
        <p14:creationId xmlns:p14="http://schemas.microsoft.com/office/powerpoint/2010/main" val="80139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6394" y="181233"/>
            <a:ext cx="10635047" cy="461665"/>
          </a:xfrm>
          <a:prstGeom prst="rect">
            <a:avLst/>
          </a:prstGeom>
        </p:spPr>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Generalized geosensor</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Номер слайда 4"/>
          <p:cNvSpPr>
            <a:spLocks noGrp="1"/>
          </p:cNvSpPr>
          <p:nvPr>
            <p:ph type="sldNum" sz="quarter" idx="12"/>
          </p:nvPr>
        </p:nvSpPr>
        <p:spPr/>
        <p:txBody>
          <a:bodyPr/>
          <a:lstStyle/>
          <a:p>
            <a:fld id="{EA9E5C9A-E7F7-47BA-8EAC-C95740B30C85}" type="slidenum">
              <a:rPr lang="ru-RU" smtClean="0"/>
              <a:t>2</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1376362"/>
            <a:ext cx="10058400" cy="3683237"/>
          </a:xfrm>
          <a:prstGeom prst="rect">
            <a:avLst/>
          </a:prstGeom>
        </p:spPr>
      </p:pic>
    </p:spTree>
    <p:extLst>
      <p:ext uri="{BB962C8B-B14F-4D97-AF65-F5344CB8AC3E}">
        <p14:creationId xmlns:p14="http://schemas.microsoft.com/office/powerpoint/2010/main" val="440948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20</a:t>
            </a:fld>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645" y="132436"/>
            <a:ext cx="9491730" cy="6644211"/>
          </a:xfrm>
          <a:prstGeom prst="rect">
            <a:avLst/>
          </a:prstGeom>
        </p:spPr>
      </p:pic>
    </p:spTree>
    <p:extLst>
      <p:ext uri="{BB962C8B-B14F-4D97-AF65-F5344CB8AC3E}">
        <p14:creationId xmlns:p14="http://schemas.microsoft.com/office/powerpoint/2010/main" val="241392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21</a:t>
            </a:fld>
            <a:endParaRPr lang="ru-RU"/>
          </a:p>
        </p:txBody>
      </p:sp>
      <p:sp>
        <p:nvSpPr>
          <p:cNvPr id="3" name="Заголовок 1"/>
          <p:cNvSpPr txBox="1">
            <a:spLocks/>
          </p:cNvSpPr>
          <p:nvPr/>
        </p:nvSpPr>
        <p:spPr>
          <a:xfrm>
            <a:off x="838199" y="274974"/>
            <a:ext cx="10515600" cy="1012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Conclusions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2048150"/>
            <a:ext cx="10367493" cy="3416320"/>
          </a:xfrm>
          <a:prstGeom prst="rect">
            <a:avLst/>
          </a:prstGeom>
        </p:spPr>
        <p:txBody>
          <a:bodyPr wrap="square">
            <a:spAutoFit/>
          </a:bodyPr>
          <a:lstStyle/>
          <a:p>
            <a:pPr algn="just">
              <a:lnSpc>
                <a:spcPct val="150000"/>
              </a:lnSpc>
            </a:pPr>
            <a:r>
              <a:rPr lang="en-US" sz="2400" b="1" dirty="0"/>
              <a:t>The results of computer simulation of data acquisition systems based on distributed smart geosensor networks showed:</a:t>
            </a:r>
          </a:p>
          <a:p>
            <a:pPr algn="just">
              <a:lnSpc>
                <a:spcPct val="150000"/>
              </a:lnSpc>
            </a:pPr>
            <a:r>
              <a:rPr lang="en-US" sz="2400" dirty="0"/>
              <a:t>1. The simulation results by the approach performed by us are consistent in general with the results of previously conducted bench experiments and allow us to estimate the scalability potential of the system.</a:t>
            </a:r>
          </a:p>
          <a:p>
            <a:pPr>
              <a:lnSpc>
                <a:spcPct val="150000"/>
              </a:lnSpc>
            </a:pPr>
            <a:endParaRPr lang="en-US" sz="2400" b="1" dirty="0"/>
          </a:p>
        </p:txBody>
      </p:sp>
    </p:spTree>
    <p:extLst>
      <p:ext uri="{BB962C8B-B14F-4D97-AF65-F5344CB8AC3E}">
        <p14:creationId xmlns:p14="http://schemas.microsoft.com/office/powerpoint/2010/main" val="1801118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22</a:t>
            </a:fld>
            <a:endParaRPr lang="ru-RU"/>
          </a:p>
        </p:txBody>
      </p:sp>
      <p:sp>
        <p:nvSpPr>
          <p:cNvPr id="3" name="Заголовок 1"/>
          <p:cNvSpPr txBox="1">
            <a:spLocks/>
          </p:cNvSpPr>
          <p:nvPr/>
        </p:nvSpPr>
        <p:spPr>
          <a:xfrm>
            <a:off x="838199" y="274974"/>
            <a:ext cx="10515600" cy="1012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Conclusions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838199" y="1661784"/>
            <a:ext cx="10367493" cy="4524315"/>
          </a:xfrm>
          <a:prstGeom prst="rect">
            <a:avLst/>
          </a:prstGeom>
        </p:spPr>
        <p:txBody>
          <a:bodyPr wrap="square">
            <a:spAutoFit/>
          </a:bodyPr>
          <a:lstStyle/>
          <a:p>
            <a:pPr algn="just">
              <a:lnSpc>
                <a:spcPct val="150000"/>
              </a:lnSpc>
            </a:pPr>
            <a:r>
              <a:rPr lang="en-US" sz="2400" b="1" dirty="0"/>
              <a:t>The results of computer simulation of data acquisition systems based on distributed smart geosensor networks showed:</a:t>
            </a:r>
          </a:p>
          <a:p>
            <a:pPr algn="just">
              <a:lnSpc>
                <a:spcPct val="150000"/>
              </a:lnSpc>
            </a:pPr>
            <a:r>
              <a:rPr lang="en-US" sz="2400" dirty="0" smtClean="0"/>
              <a:t>2. The </a:t>
            </a:r>
            <a:r>
              <a:rPr lang="en-US" sz="2400" dirty="0"/>
              <a:t>scalability potential of the systems using relational databases is quite limited. Data acquisition systems in the configuration under study provide the necessary processing continuity at a stream rate from the geosensor network to approximately 450-500 messages per second</a:t>
            </a:r>
            <a:r>
              <a:rPr lang="en-US" sz="2400" dirty="0" smtClean="0"/>
              <a:t>.</a:t>
            </a:r>
            <a:endParaRPr lang="ru-RU" sz="2400" dirty="0" smtClean="0"/>
          </a:p>
          <a:p>
            <a:pPr algn="just">
              <a:lnSpc>
                <a:spcPct val="150000"/>
              </a:lnSpc>
            </a:pPr>
            <a:r>
              <a:rPr lang="en-US" sz="2400" b="1" i="1" dirty="0"/>
              <a:t>For the simulation, we used indicators obtained from a test bench with configuration: 2 Intel Xeon processors CPU E5-2690, 2.90GHz, 256Gb RAM</a:t>
            </a:r>
            <a:r>
              <a:rPr lang="en-US" sz="2400" b="1" dirty="0"/>
              <a:t>.</a:t>
            </a:r>
          </a:p>
        </p:txBody>
      </p:sp>
    </p:spTree>
    <p:extLst>
      <p:ext uri="{BB962C8B-B14F-4D97-AF65-F5344CB8AC3E}">
        <p14:creationId xmlns:p14="http://schemas.microsoft.com/office/powerpoint/2010/main" val="88744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23</a:t>
            </a:fld>
            <a:endParaRPr lang="ru-RU"/>
          </a:p>
        </p:txBody>
      </p:sp>
      <p:sp>
        <p:nvSpPr>
          <p:cNvPr id="3" name="Заголовок 1"/>
          <p:cNvSpPr txBox="1">
            <a:spLocks/>
          </p:cNvSpPr>
          <p:nvPr/>
        </p:nvSpPr>
        <p:spPr>
          <a:xfrm>
            <a:off x="838199" y="274974"/>
            <a:ext cx="10515600" cy="1012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Conclusions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2048150"/>
            <a:ext cx="10367493" cy="2862322"/>
          </a:xfrm>
          <a:prstGeom prst="rect">
            <a:avLst/>
          </a:prstGeom>
        </p:spPr>
        <p:txBody>
          <a:bodyPr wrap="square">
            <a:spAutoFit/>
          </a:bodyPr>
          <a:lstStyle/>
          <a:p>
            <a:pPr algn="just">
              <a:lnSpc>
                <a:spcPct val="150000"/>
              </a:lnSpc>
            </a:pPr>
            <a:r>
              <a:rPr lang="en-US" sz="2400" b="1" dirty="0"/>
              <a:t>The results of computer simulation of data acquisition systems based on distributed smart geosensor networks showed:</a:t>
            </a:r>
          </a:p>
          <a:p>
            <a:pPr algn="just">
              <a:lnSpc>
                <a:spcPct val="150000"/>
              </a:lnSpc>
            </a:pPr>
            <a:r>
              <a:rPr lang="en-US" sz="2400" dirty="0"/>
              <a:t>3. The potential of the framework we developed is high - in the same configuration, it can provide the necessary processing continuity at a stream rate from the geosensor network to about 13,000 messages per second.</a:t>
            </a:r>
            <a:endParaRPr lang="en-US" sz="2400" b="1" dirty="0"/>
          </a:p>
        </p:txBody>
      </p:sp>
    </p:spTree>
    <p:extLst>
      <p:ext uri="{BB962C8B-B14F-4D97-AF65-F5344CB8AC3E}">
        <p14:creationId xmlns:p14="http://schemas.microsoft.com/office/powerpoint/2010/main" val="271970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24</a:t>
            </a:fld>
            <a:endParaRPr lang="ru-RU"/>
          </a:p>
        </p:txBody>
      </p:sp>
      <p:sp>
        <p:nvSpPr>
          <p:cNvPr id="3" name="Заголовок 1"/>
          <p:cNvSpPr txBox="1">
            <a:spLocks/>
          </p:cNvSpPr>
          <p:nvPr/>
        </p:nvSpPr>
        <p:spPr>
          <a:xfrm>
            <a:off x="838199" y="274974"/>
            <a:ext cx="10515600" cy="1012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Conclusions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2048150"/>
            <a:ext cx="10367493" cy="2251065"/>
          </a:xfrm>
          <a:prstGeom prst="rect">
            <a:avLst/>
          </a:prstGeom>
        </p:spPr>
        <p:txBody>
          <a:bodyPr wrap="square">
            <a:spAutoFit/>
          </a:bodyPr>
          <a:lstStyle/>
          <a:p>
            <a:pPr algn="just">
              <a:lnSpc>
                <a:spcPct val="150000"/>
              </a:lnSpc>
            </a:pPr>
            <a:r>
              <a:rPr lang="en-US" sz="2400" dirty="0"/>
              <a:t>The resulting discrete-event simulating of system, due to the possibility of parameterization of models, allows you to quickly evaluate the performance of the developing data acquisition systems in given conditions, or optimize their configuration for a given nature of the load.</a:t>
            </a:r>
          </a:p>
        </p:txBody>
      </p:sp>
    </p:spTree>
    <p:extLst>
      <p:ext uri="{BB962C8B-B14F-4D97-AF65-F5344CB8AC3E}">
        <p14:creationId xmlns:p14="http://schemas.microsoft.com/office/powerpoint/2010/main" val="281236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395" y="2754098"/>
            <a:ext cx="10515600" cy="1325563"/>
          </a:xfrm>
        </p:spPr>
        <p:txBody>
          <a:bodyPr/>
          <a:lstStyle/>
          <a:p>
            <a:pPr algn="ctr"/>
            <a:r>
              <a:rPr lang="en-US" dirty="0">
                <a:effectLst>
                  <a:outerShdw blurRad="38100" dist="38100" dir="2700000" algn="tl">
                    <a:srgbClr val="000000">
                      <a:alpha val="43137"/>
                    </a:srgbClr>
                  </a:outerShdw>
                </a:effectLst>
              </a:rPr>
              <a:t>Thank you for your attention!</a:t>
            </a:r>
            <a:endParaRPr lang="ru-RU" dirty="0">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fld id="{EA9E5C9A-E7F7-47BA-8EAC-C95740B30C85}" type="slidenum">
              <a:rPr lang="ru-RU" smtClean="0"/>
              <a:t>25</a:t>
            </a:fld>
            <a:endParaRPr lang="ru-RU"/>
          </a:p>
        </p:txBody>
      </p:sp>
    </p:spTree>
    <p:extLst>
      <p:ext uri="{BB962C8B-B14F-4D97-AF65-F5344CB8AC3E}">
        <p14:creationId xmlns:p14="http://schemas.microsoft.com/office/powerpoint/2010/main" val="362794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6394" y="181233"/>
            <a:ext cx="10635047" cy="461665"/>
          </a:xfrm>
          <a:prstGeom prst="rect">
            <a:avLst/>
          </a:prstGeom>
        </p:spPr>
        <p:txBody>
          <a:bodyPr wrap="square">
            <a:spAutoFit/>
          </a:bodyPr>
          <a:lstStyle/>
          <a:p>
            <a:r>
              <a:rPr lang="en-US" sz="2400" b="1" dirty="0">
                <a:ln w="9525">
                  <a:solidFill>
                    <a:schemeClr val="bg1"/>
                  </a:solidFill>
                  <a:prstDash val="solid"/>
                </a:ln>
                <a:effectLst>
                  <a:outerShdw blurRad="12700" dist="38100" dir="2700000" algn="tl" rotWithShape="0">
                    <a:schemeClr val="bg1">
                      <a:lumMod val="50000"/>
                    </a:schemeClr>
                  </a:outerShdw>
                </a:effectLst>
              </a:rPr>
              <a:t>Trends in the use of </a:t>
            </a:r>
            <a:r>
              <a:rPr lang="en-US" sz="2400" b="1" dirty="0" err="1">
                <a:ln w="9525">
                  <a:solidFill>
                    <a:schemeClr val="bg1"/>
                  </a:solidFill>
                  <a:prstDash val="solid"/>
                </a:ln>
                <a:effectLst>
                  <a:outerShdw blurRad="12700" dist="38100" dir="2700000" algn="tl" rotWithShape="0">
                    <a:schemeClr val="bg1">
                      <a:lumMod val="50000"/>
                    </a:schemeClr>
                  </a:outerShdw>
                </a:effectLst>
              </a:rPr>
              <a:t>geosensors</a:t>
            </a:r>
            <a:r>
              <a:rPr lang="en-US" sz="2400" b="1" dirty="0">
                <a:ln w="9525">
                  <a:solidFill>
                    <a:schemeClr val="bg1"/>
                  </a:solidFill>
                  <a:prstDash val="solid"/>
                </a:ln>
                <a:effectLst>
                  <a:outerShdw blurRad="12700" dist="38100" dir="2700000" algn="tl" rotWithShape="0">
                    <a:schemeClr val="bg1">
                      <a:lumMod val="50000"/>
                    </a:schemeClr>
                  </a:outerShdw>
                </a:effectLst>
              </a:rPr>
              <a:t>:</a:t>
            </a:r>
            <a:endParaRPr lang="ru-RU" sz="24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2" name="Схема 1"/>
          <p:cNvGraphicFramePr/>
          <p:nvPr>
            <p:extLst>
              <p:ext uri="{D42A27DB-BD31-4B8C-83A1-F6EECF244321}">
                <p14:modId xmlns:p14="http://schemas.microsoft.com/office/powerpoint/2010/main" val="4284691243"/>
              </p:ext>
            </p:extLst>
          </p:nvPr>
        </p:nvGraphicFramePr>
        <p:xfrm>
          <a:off x="450761" y="1313645"/>
          <a:ext cx="11204619" cy="528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EA9E5C9A-E7F7-47BA-8EAC-C95740B30C85}" type="slidenum">
              <a:rPr lang="ru-RU" smtClean="0"/>
              <a:t>3</a:t>
            </a:fld>
            <a:endParaRPr lang="ru-RU"/>
          </a:p>
        </p:txBody>
      </p:sp>
    </p:spTree>
    <p:extLst>
      <p:ext uri="{BB962C8B-B14F-4D97-AF65-F5344CB8AC3E}">
        <p14:creationId xmlns:p14="http://schemas.microsoft.com/office/powerpoint/2010/main" val="366252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5178"/>
          </a:xfrm>
        </p:spPr>
        <p:txBody>
          <a:bodyPr>
            <a:norm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PURPOSE AND OBJECTIVES OF THE STUDY</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Скругленный прямоугольник 2"/>
          <p:cNvSpPr/>
          <p:nvPr/>
        </p:nvSpPr>
        <p:spPr>
          <a:xfrm>
            <a:off x="2163651" y="1202724"/>
            <a:ext cx="9190147" cy="914400"/>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b="1" dirty="0" smtClean="0"/>
              <a:t>Development </a:t>
            </a:r>
            <a:r>
              <a:rPr lang="en-US" b="1" dirty="0"/>
              <a:t>of a method for assessing scalability </a:t>
            </a:r>
            <a:r>
              <a:rPr lang="en-US" b="1" dirty="0" smtClean="0"/>
              <a:t>potential of data data acquisition </a:t>
            </a:r>
            <a:r>
              <a:rPr lang="en-US" b="1" dirty="0"/>
              <a:t>systems based on distributed smart geosensor </a:t>
            </a:r>
            <a:r>
              <a:rPr lang="en-US" b="1" dirty="0" smtClean="0"/>
              <a:t>networks  </a:t>
            </a:r>
            <a:endParaRPr lang="ru-RU" b="1" dirty="0"/>
          </a:p>
        </p:txBody>
      </p:sp>
      <p:sp>
        <p:nvSpPr>
          <p:cNvPr id="4" name="Скругленный прямоугольник 3"/>
          <p:cNvSpPr/>
          <p:nvPr/>
        </p:nvSpPr>
        <p:spPr>
          <a:xfrm>
            <a:off x="1430833" y="2246868"/>
            <a:ext cx="9961604" cy="1159986"/>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1600" b="1" dirty="0" smtClean="0"/>
              <a:t>To set  </a:t>
            </a:r>
            <a:r>
              <a:rPr lang="en-US" sz="1600" b="1" dirty="0"/>
              <a:t>the approach to </a:t>
            </a:r>
            <a:r>
              <a:rPr lang="en-US" sz="1600" b="1" dirty="0" smtClean="0"/>
              <a:t>simulate </a:t>
            </a:r>
            <a:r>
              <a:rPr lang="en-US" sz="1600" b="1" dirty="0"/>
              <a:t>the operation of the data acquisition systems based on distributed smart geosensor networks </a:t>
            </a:r>
            <a:endParaRPr lang="ru-RU" sz="1600" b="1" dirty="0"/>
          </a:p>
        </p:txBody>
      </p:sp>
      <p:sp>
        <p:nvSpPr>
          <p:cNvPr id="8" name="Скругленный прямоугольник 7"/>
          <p:cNvSpPr/>
          <p:nvPr/>
        </p:nvSpPr>
        <p:spPr>
          <a:xfrm>
            <a:off x="1376966" y="3737293"/>
            <a:ext cx="9961604" cy="774897"/>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1600" b="1" dirty="0"/>
              <a:t>To study the statistical properties of data processing in the main </a:t>
            </a:r>
            <a:r>
              <a:rPr lang="en-US" sz="1600" b="1" dirty="0" smtClean="0"/>
              <a:t>components </a:t>
            </a:r>
            <a:r>
              <a:rPr lang="en-US" sz="1600" b="1" dirty="0"/>
              <a:t>of the data acquisition systems based on distributed smart geosensor networks </a:t>
            </a:r>
            <a:endParaRPr lang="ru-RU" sz="1600" b="1" dirty="0"/>
          </a:p>
        </p:txBody>
      </p:sp>
      <p:sp>
        <p:nvSpPr>
          <p:cNvPr id="9" name="Скругленный прямоугольник 8"/>
          <p:cNvSpPr/>
          <p:nvPr/>
        </p:nvSpPr>
        <p:spPr>
          <a:xfrm>
            <a:off x="1376966" y="4896207"/>
            <a:ext cx="9961604" cy="1460143"/>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just"/>
            <a:endParaRPr lang="ru-RU" sz="1600" b="1" dirty="0" smtClean="0"/>
          </a:p>
          <a:p>
            <a:pPr lvl="0" algn="just"/>
            <a:r>
              <a:rPr lang="en-US" sz="1600" b="1" dirty="0"/>
              <a:t>Within the framework of the developed approach to obtain probabilistic estimates for various parameters characterizing the functioning and efficiency of the simulated data acquisition systems based on distributed smart geosensor networks </a:t>
            </a:r>
            <a:endParaRPr lang="ru-RU" sz="1600" b="1" dirty="0"/>
          </a:p>
          <a:p>
            <a:pPr lvl="0" algn="just"/>
            <a:endParaRPr lang="ru-RU" sz="1600" b="1" dirty="0"/>
          </a:p>
        </p:txBody>
      </p:sp>
      <p:sp>
        <p:nvSpPr>
          <p:cNvPr id="14" name="Скругленный прямоугольник 13"/>
          <p:cNvSpPr/>
          <p:nvPr/>
        </p:nvSpPr>
        <p:spPr>
          <a:xfrm>
            <a:off x="189469" y="1202724"/>
            <a:ext cx="1819634" cy="914400"/>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rPr>
              <a:t>PURPOSE</a:t>
            </a:r>
            <a:endParaRPr lang="ru-RU" sz="2800" dirty="0">
              <a:ln w="0"/>
              <a:solidFill>
                <a:schemeClr val="tx1"/>
              </a:solidFill>
              <a:effectLst>
                <a:outerShdw blurRad="38100" dist="19050" dir="2700000" algn="tl" rotWithShape="0">
                  <a:schemeClr val="dk1">
                    <a:alpha val="40000"/>
                  </a:schemeClr>
                </a:outerShdw>
              </a:effectLst>
            </a:endParaRPr>
          </a:p>
        </p:txBody>
      </p:sp>
      <p:sp>
        <p:nvSpPr>
          <p:cNvPr id="15" name="Скругленный прямоугольник 14"/>
          <p:cNvSpPr/>
          <p:nvPr/>
        </p:nvSpPr>
        <p:spPr>
          <a:xfrm>
            <a:off x="189470" y="2246868"/>
            <a:ext cx="1032819" cy="4252786"/>
          </a:xfrm>
          <a:prstGeom prst="roundRect">
            <a:avLst/>
          </a:prstGeom>
          <a:ln w="28575">
            <a:solidFill>
              <a:srgbClr val="0070C0"/>
            </a:solidFill>
          </a:ln>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US" sz="3200" dirty="0">
                <a:ln w="0"/>
                <a:solidFill>
                  <a:schemeClr val="tx1"/>
                </a:solidFill>
                <a:effectLst>
                  <a:outerShdw blurRad="38100" dist="19050" dir="2700000" algn="tl" rotWithShape="0">
                    <a:schemeClr val="dk1">
                      <a:alpha val="40000"/>
                    </a:schemeClr>
                  </a:outerShdw>
                </a:effectLst>
              </a:rPr>
              <a:t>OBJECTIVES</a:t>
            </a:r>
            <a:endParaRPr lang="ru-RU" sz="3200" dirty="0"/>
          </a:p>
        </p:txBody>
      </p:sp>
      <p:sp>
        <p:nvSpPr>
          <p:cNvPr id="5" name="Номер слайда 4"/>
          <p:cNvSpPr>
            <a:spLocks noGrp="1"/>
          </p:cNvSpPr>
          <p:nvPr>
            <p:ph type="sldNum" sz="quarter" idx="12"/>
          </p:nvPr>
        </p:nvSpPr>
        <p:spPr/>
        <p:txBody>
          <a:bodyPr/>
          <a:lstStyle/>
          <a:p>
            <a:fld id="{EA9E5C9A-E7F7-47BA-8EAC-C95740B30C85}" type="slidenum">
              <a:rPr lang="ru-RU" smtClean="0"/>
              <a:t>4</a:t>
            </a:fld>
            <a:endParaRPr lang="ru-RU"/>
          </a:p>
        </p:txBody>
      </p:sp>
    </p:spTree>
    <p:extLst>
      <p:ext uri="{BB962C8B-B14F-4D97-AF65-F5344CB8AC3E}">
        <p14:creationId xmlns:p14="http://schemas.microsoft.com/office/powerpoint/2010/main" val="3443169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5</a:t>
            </a:fld>
            <a:endParaRPr lang="ru-RU"/>
          </a:p>
        </p:txBody>
      </p:sp>
      <p:sp>
        <p:nvSpPr>
          <p:cNvPr id="3" name="Заголовок 1"/>
          <p:cNvSpPr txBox="1">
            <a:spLocks/>
          </p:cNvSpPr>
          <p:nvPr/>
        </p:nvSpPr>
        <p:spPr>
          <a:xfrm>
            <a:off x="838199" y="274974"/>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T</a:t>
            </a:r>
            <a:r>
              <a:rPr lang="en-US" sz="3200" b="1" dirty="0" smtClean="0">
                <a:ln w="9525">
                  <a:solidFill>
                    <a:schemeClr val="bg1"/>
                  </a:solidFill>
                  <a:prstDash val="solid"/>
                </a:ln>
                <a:effectLst>
                  <a:outerShdw blurRad="12700" dist="38100" dir="2700000" algn="tl" rotWithShape="0">
                    <a:schemeClr val="bg1">
                      <a:lumMod val="50000"/>
                    </a:schemeClr>
                  </a:outerShdw>
                </a:effectLst>
              </a:rPr>
              <a:t>he </a:t>
            </a:r>
            <a:r>
              <a:rPr lang="en-US" sz="3200" b="1" dirty="0">
                <a:ln w="9525">
                  <a:solidFill>
                    <a:schemeClr val="bg1"/>
                  </a:solidFill>
                  <a:prstDash val="solid"/>
                </a:ln>
                <a:effectLst>
                  <a:outerShdw blurRad="12700" dist="38100" dir="2700000" algn="tl" rotWithShape="0">
                    <a:schemeClr val="bg1">
                      <a:lumMod val="50000"/>
                    </a:schemeClr>
                  </a:outerShdw>
                </a:effectLst>
              </a:rPr>
              <a:t>developed approach to simulate the operation  of data acquisition systems based on distributed smart geosensor networks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1352281" y="2413338"/>
            <a:ext cx="10367493" cy="2862322"/>
          </a:xfrm>
          <a:prstGeom prst="rect">
            <a:avLst/>
          </a:prstGeom>
        </p:spPr>
        <p:txBody>
          <a:bodyPr wrap="square">
            <a:spAutoFit/>
          </a:bodyPr>
          <a:lstStyle/>
          <a:p>
            <a:pPr>
              <a:lnSpc>
                <a:spcPct val="150000"/>
              </a:lnSpc>
            </a:pPr>
            <a:r>
              <a:rPr lang="en-US" sz="2400" b="1" dirty="0"/>
              <a:t>The basic idea of our approach </a:t>
            </a:r>
          </a:p>
          <a:p>
            <a:pPr algn="just">
              <a:lnSpc>
                <a:spcPct val="150000"/>
              </a:lnSpc>
            </a:pPr>
            <a:r>
              <a:rPr lang="en-US" sz="2400" dirty="0"/>
              <a:t>The simulated system is treated as stochastic, since its operation significantly affected by various random factors – the location of each geosensor at the time of the measurements; the time of each measurement of each geosensor; the latency associated with data transmission from geosensor to the processing system, etc. </a:t>
            </a:r>
          </a:p>
        </p:txBody>
      </p:sp>
    </p:spTree>
    <p:extLst>
      <p:ext uri="{BB962C8B-B14F-4D97-AF65-F5344CB8AC3E}">
        <p14:creationId xmlns:p14="http://schemas.microsoft.com/office/powerpoint/2010/main" val="109576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6</a:t>
            </a:fld>
            <a:endParaRPr lang="ru-RU"/>
          </a:p>
        </p:txBody>
      </p:sp>
      <p:sp>
        <p:nvSpPr>
          <p:cNvPr id="3" name="Заголовок 1"/>
          <p:cNvSpPr txBox="1">
            <a:spLocks/>
          </p:cNvSpPr>
          <p:nvPr/>
        </p:nvSpPr>
        <p:spPr>
          <a:xfrm>
            <a:off x="838199" y="274974"/>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T</a:t>
            </a:r>
            <a:r>
              <a:rPr lang="en-US" sz="3200" b="1" dirty="0" smtClean="0">
                <a:ln w="9525">
                  <a:solidFill>
                    <a:schemeClr val="bg1"/>
                  </a:solidFill>
                  <a:prstDash val="solid"/>
                </a:ln>
                <a:effectLst>
                  <a:outerShdw blurRad="12700" dist="38100" dir="2700000" algn="tl" rotWithShape="0">
                    <a:schemeClr val="bg1">
                      <a:lumMod val="50000"/>
                    </a:schemeClr>
                  </a:outerShdw>
                </a:effectLst>
              </a:rPr>
              <a:t>he </a:t>
            </a:r>
            <a:r>
              <a:rPr lang="en-US" sz="3200" b="1" dirty="0">
                <a:ln w="9525">
                  <a:solidFill>
                    <a:schemeClr val="bg1"/>
                  </a:solidFill>
                  <a:prstDash val="solid"/>
                </a:ln>
                <a:effectLst>
                  <a:outerShdw blurRad="12700" dist="38100" dir="2700000" algn="tl" rotWithShape="0">
                    <a:schemeClr val="bg1">
                      <a:lumMod val="50000"/>
                    </a:schemeClr>
                  </a:outerShdw>
                </a:effectLst>
              </a:rPr>
              <a:t>developed approach to simulate the operation  of data acquisition systems based on distributed smart geosensor networks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1700420"/>
            <a:ext cx="10367493" cy="5078313"/>
          </a:xfrm>
          <a:prstGeom prst="rect">
            <a:avLst/>
          </a:prstGeom>
        </p:spPr>
        <p:txBody>
          <a:bodyPr wrap="square">
            <a:spAutoFit/>
          </a:bodyPr>
          <a:lstStyle/>
          <a:p>
            <a:pPr>
              <a:lnSpc>
                <a:spcPct val="150000"/>
              </a:lnSpc>
            </a:pPr>
            <a:r>
              <a:rPr lang="en-US" sz="2400" b="1" dirty="0"/>
              <a:t>Basic provisions</a:t>
            </a:r>
          </a:p>
          <a:p>
            <a:pPr>
              <a:lnSpc>
                <a:spcPct val="150000"/>
              </a:lnSpc>
            </a:pPr>
            <a:r>
              <a:rPr lang="en-US" sz="2400" b="1" dirty="0"/>
              <a:t> </a:t>
            </a:r>
            <a:r>
              <a:rPr lang="en-US" sz="2400" dirty="0"/>
              <a:t>1. The mathematical model of the input data is some multidimensional random variable </a:t>
            </a:r>
            <a:r>
              <a:rPr lang="en-US" sz="2400" b="1" dirty="0"/>
              <a:t>X</a:t>
            </a:r>
            <a:r>
              <a:rPr lang="en-US" sz="2400" dirty="0"/>
              <a:t>. </a:t>
            </a:r>
          </a:p>
          <a:p>
            <a:pPr>
              <a:lnSpc>
                <a:spcPct val="150000"/>
              </a:lnSpc>
            </a:pPr>
            <a:r>
              <a:rPr lang="en-US" sz="2400" dirty="0"/>
              <a:t>2. The output of system </a:t>
            </a:r>
            <a:r>
              <a:rPr lang="en-US" sz="2400" b="1" dirty="0"/>
              <a:t>Y</a:t>
            </a:r>
            <a:r>
              <a:rPr lang="en-US" sz="2400" dirty="0"/>
              <a:t>, also representing some vector, is uniquely determined by the implementation of this random </a:t>
            </a:r>
            <a:r>
              <a:rPr lang="en-US" sz="2400" dirty="0" smtClean="0"/>
              <a:t>variable </a:t>
            </a:r>
            <a:r>
              <a:rPr lang="en-US" sz="2400" b="1" dirty="0" smtClean="0"/>
              <a:t>X</a:t>
            </a:r>
            <a:r>
              <a:rPr lang="en-US" sz="2400" dirty="0"/>
              <a:t>. </a:t>
            </a:r>
          </a:p>
          <a:p>
            <a:pPr>
              <a:lnSpc>
                <a:spcPct val="150000"/>
              </a:lnSpc>
            </a:pPr>
            <a:r>
              <a:rPr lang="en-US" sz="2400" dirty="0" smtClean="0"/>
              <a:t>3</a:t>
            </a:r>
            <a:r>
              <a:rPr lang="en-US" sz="2400" dirty="0"/>
              <a:t>. The relation X and Y is defined by the system operator </a:t>
            </a:r>
            <a:r>
              <a:rPr lang="en-US" sz="2400" b="1" dirty="0"/>
              <a:t>L: Y=L(X). </a:t>
            </a:r>
          </a:p>
          <a:p>
            <a:pPr>
              <a:lnSpc>
                <a:spcPct val="150000"/>
              </a:lnSpc>
            </a:pPr>
            <a:r>
              <a:rPr lang="en-US" sz="2400" dirty="0"/>
              <a:t>By specifying the statistical characteristics of X and knowing the operator of the system </a:t>
            </a:r>
            <a:r>
              <a:rPr lang="en-US" sz="2400" b="1" dirty="0"/>
              <a:t>L (X)</a:t>
            </a:r>
            <a:r>
              <a:rPr lang="en-US" sz="2400" dirty="0"/>
              <a:t>, it is possible to determine the statistical characteristics of </a:t>
            </a:r>
            <a:r>
              <a:rPr lang="en-US" sz="2400" b="1" dirty="0"/>
              <a:t>Y</a:t>
            </a:r>
            <a:r>
              <a:rPr lang="en-US" sz="2400" dirty="0"/>
              <a:t> using </a:t>
            </a:r>
            <a:r>
              <a:rPr lang="en-US" sz="2400" dirty="0" smtClean="0"/>
              <a:t>simulation.</a:t>
            </a:r>
            <a:endParaRPr lang="en-US" sz="2400" dirty="0"/>
          </a:p>
        </p:txBody>
      </p:sp>
    </p:spTree>
    <p:extLst>
      <p:ext uri="{BB962C8B-B14F-4D97-AF65-F5344CB8AC3E}">
        <p14:creationId xmlns:p14="http://schemas.microsoft.com/office/powerpoint/2010/main" val="1377147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7</a:t>
            </a:fld>
            <a:endParaRPr lang="ru-RU"/>
          </a:p>
        </p:txBody>
      </p:sp>
      <p:sp>
        <p:nvSpPr>
          <p:cNvPr id="3" name="Заголовок 1"/>
          <p:cNvSpPr txBox="1">
            <a:spLocks/>
          </p:cNvSpPr>
          <p:nvPr/>
        </p:nvSpPr>
        <p:spPr>
          <a:xfrm>
            <a:off x="838199" y="274974"/>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T</a:t>
            </a:r>
            <a:r>
              <a:rPr lang="en-US" sz="3200" b="1" dirty="0" smtClean="0">
                <a:ln w="9525">
                  <a:solidFill>
                    <a:schemeClr val="bg1"/>
                  </a:solidFill>
                  <a:prstDash val="solid"/>
                </a:ln>
                <a:effectLst>
                  <a:outerShdw blurRad="12700" dist="38100" dir="2700000" algn="tl" rotWithShape="0">
                    <a:schemeClr val="bg1">
                      <a:lumMod val="50000"/>
                    </a:schemeClr>
                  </a:outerShdw>
                </a:effectLst>
              </a:rPr>
              <a:t>he </a:t>
            </a:r>
            <a:r>
              <a:rPr lang="en-US" sz="3200" b="1" dirty="0">
                <a:ln w="9525">
                  <a:solidFill>
                    <a:schemeClr val="bg1"/>
                  </a:solidFill>
                  <a:prstDash val="solid"/>
                </a:ln>
                <a:effectLst>
                  <a:outerShdw blurRad="12700" dist="38100" dir="2700000" algn="tl" rotWithShape="0">
                    <a:schemeClr val="bg1">
                      <a:lumMod val="50000"/>
                    </a:schemeClr>
                  </a:outerShdw>
                </a:effectLst>
              </a:rPr>
              <a:t>developed approach to simulate the operation  of data acquisition systems based on distributed smart geosensor networks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656822" y="2048150"/>
            <a:ext cx="10367493" cy="2862322"/>
          </a:xfrm>
          <a:prstGeom prst="rect">
            <a:avLst/>
          </a:prstGeom>
        </p:spPr>
        <p:txBody>
          <a:bodyPr wrap="square">
            <a:spAutoFit/>
          </a:bodyPr>
          <a:lstStyle/>
          <a:p>
            <a:pPr>
              <a:lnSpc>
                <a:spcPct val="150000"/>
              </a:lnSpc>
            </a:pPr>
            <a:r>
              <a:rPr lang="en-US" sz="2400" b="1" dirty="0"/>
              <a:t>The simulation should allow to </a:t>
            </a:r>
            <a:r>
              <a:rPr lang="en-US" sz="2400" b="1" dirty="0" smtClean="0"/>
              <a:t>estimate</a:t>
            </a:r>
            <a:endParaRPr lang="ru-RU" sz="2400" b="1" dirty="0" smtClean="0"/>
          </a:p>
          <a:p>
            <a:pPr>
              <a:lnSpc>
                <a:spcPct val="150000"/>
              </a:lnSpc>
            </a:pPr>
            <a:r>
              <a:rPr lang="en-US" sz="2400" dirty="0" smtClean="0"/>
              <a:t>1</a:t>
            </a:r>
            <a:r>
              <a:rPr lang="en-US" sz="2400" dirty="0"/>
              <a:t>. Maximum stable system bandwidth</a:t>
            </a:r>
          </a:p>
          <a:p>
            <a:pPr>
              <a:lnSpc>
                <a:spcPct val="150000"/>
              </a:lnSpc>
            </a:pPr>
            <a:r>
              <a:rPr lang="en-US" sz="2400" dirty="0"/>
              <a:t>2. The degree of degradation of the system (in terms of latency) under various loads</a:t>
            </a:r>
          </a:p>
          <a:p>
            <a:pPr>
              <a:lnSpc>
                <a:spcPct val="150000"/>
              </a:lnSpc>
            </a:pPr>
            <a:endParaRPr lang="en-US" sz="2400" b="1" dirty="0"/>
          </a:p>
        </p:txBody>
      </p:sp>
    </p:spTree>
    <p:extLst>
      <p:ext uri="{BB962C8B-B14F-4D97-AF65-F5344CB8AC3E}">
        <p14:creationId xmlns:p14="http://schemas.microsoft.com/office/powerpoint/2010/main" val="148817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8</a:t>
            </a:fld>
            <a:endParaRPr lang="ru-RU"/>
          </a:p>
        </p:txBody>
      </p:sp>
      <p:sp>
        <p:nvSpPr>
          <p:cNvPr id="3" name="Заголовок 1"/>
          <p:cNvSpPr txBox="1">
            <a:spLocks/>
          </p:cNvSpPr>
          <p:nvPr/>
        </p:nvSpPr>
        <p:spPr>
          <a:xfrm>
            <a:off x="838199" y="193183"/>
            <a:ext cx="10515600" cy="109470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Why is it impossible to solve our problem using the existing systems of discrete-event simulating?</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Прямоугольник 3"/>
          <p:cNvSpPr/>
          <p:nvPr/>
        </p:nvSpPr>
        <p:spPr>
          <a:xfrm>
            <a:off x="231819" y="1282962"/>
            <a:ext cx="11294773" cy="5078313"/>
          </a:xfrm>
          <a:prstGeom prst="rect">
            <a:avLst/>
          </a:prstGeom>
        </p:spPr>
        <p:txBody>
          <a:bodyPr wrap="square">
            <a:spAutoFit/>
          </a:bodyPr>
          <a:lstStyle/>
          <a:p>
            <a:pPr algn="just">
              <a:lnSpc>
                <a:spcPct val="150000"/>
              </a:lnSpc>
            </a:pPr>
            <a:r>
              <a:rPr lang="en-US" sz="2400" dirty="0"/>
              <a:t>This is due to the complexity of the description in abstractions of these software tools of such properties inherent in modern computer systems as:</a:t>
            </a:r>
          </a:p>
          <a:p>
            <a:pPr algn="just">
              <a:lnSpc>
                <a:spcPct val="150000"/>
              </a:lnSpc>
            </a:pPr>
            <a:r>
              <a:rPr lang="en-US" sz="2400" dirty="0"/>
              <a:t>1. Preemptive multitasking</a:t>
            </a:r>
          </a:p>
          <a:p>
            <a:pPr algn="just">
              <a:lnSpc>
                <a:spcPct val="150000"/>
              </a:lnSpc>
            </a:pPr>
            <a:r>
              <a:rPr lang="en-US" sz="2400" dirty="0"/>
              <a:t>2. Use of virtual memory (swapping memory, active use of copy-on-write, </a:t>
            </a:r>
            <a:r>
              <a:rPr lang="en-US" sz="2400" dirty="0" err="1"/>
              <a:t>deduplication</a:t>
            </a:r>
            <a:r>
              <a:rPr lang="en-US" sz="2400" dirty="0"/>
              <a:t> of memory pages, etc.),</a:t>
            </a:r>
          </a:p>
          <a:p>
            <a:pPr algn="just">
              <a:lnSpc>
                <a:spcPct val="150000"/>
              </a:lnSpc>
            </a:pPr>
            <a:r>
              <a:rPr lang="en-US" sz="2400" dirty="0"/>
              <a:t>3. OS level virtualization and hardware virtualization.</a:t>
            </a:r>
          </a:p>
          <a:p>
            <a:pPr algn="just">
              <a:lnSpc>
                <a:spcPct val="150000"/>
              </a:lnSpc>
            </a:pPr>
            <a:r>
              <a:rPr lang="en-US" sz="2400" dirty="0"/>
              <a:t>In addition, it is difficult to simulate processes in using the existing systems of discrete-event modeling (disk access caching, hardware and software raid arrays, tiered storage systems (cache on SSDs), systems such as software defined storage, etc</a:t>
            </a:r>
            <a:r>
              <a:rPr lang="en-US" sz="2400" dirty="0" smtClean="0"/>
              <a:t>.).</a:t>
            </a:r>
            <a:endParaRPr lang="en-US" sz="2400" dirty="0"/>
          </a:p>
        </p:txBody>
      </p:sp>
    </p:spTree>
    <p:extLst>
      <p:ext uri="{BB962C8B-B14F-4D97-AF65-F5344CB8AC3E}">
        <p14:creationId xmlns:p14="http://schemas.microsoft.com/office/powerpoint/2010/main" val="422677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9E5C9A-E7F7-47BA-8EAC-C95740B30C85}" type="slidenum">
              <a:rPr lang="ru-RU" smtClean="0"/>
              <a:t>9</a:t>
            </a:fld>
            <a:endParaRPr lang="ru-RU"/>
          </a:p>
        </p:txBody>
      </p:sp>
      <p:sp>
        <p:nvSpPr>
          <p:cNvPr id="3" name="Заголовок 1"/>
          <p:cNvSpPr txBox="1">
            <a:spLocks/>
          </p:cNvSpPr>
          <p:nvPr/>
        </p:nvSpPr>
        <p:spPr>
          <a:xfrm>
            <a:off x="838199" y="287853"/>
            <a:ext cx="10515600" cy="101291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n w="9525">
                  <a:solidFill>
                    <a:schemeClr val="bg1"/>
                  </a:solidFill>
                  <a:prstDash val="solid"/>
                </a:ln>
                <a:effectLst>
                  <a:outerShdw blurRad="12700" dist="38100" dir="2700000" algn="tl" rotWithShape="0">
                    <a:schemeClr val="bg1">
                      <a:lumMod val="50000"/>
                    </a:schemeClr>
                  </a:outerShdw>
                </a:effectLst>
              </a:rPr>
              <a:t>Set of </a:t>
            </a:r>
            <a:r>
              <a:rPr lang="en-US" sz="3200" b="1" dirty="0" smtClean="0">
                <a:ln w="9525">
                  <a:solidFill>
                    <a:schemeClr val="bg1"/>
                  </a:solidFill>
                  <a:prstDash val="solid"/>
                </a:ln>
                <a:effectLst>
                  <a:outerShdw blurRad="12700" dist="38100" dir="2700000" algn="tl" rotWithShape="0">
                    <a:schemeClr val="bg1">
                      <a:lumMod val="50000"/>
                    </a:schemeClr>
                  </a:outerShdw>
                </a:effectLst>
              </a:rPr>
              <a:t>units for</a:t>
            </a:r>
            <a:r>
              <a:rPr lang="ru-RU" sz="3200" b="1" dirty="0" smtClean="0">
                <a:ln w="9525">
                  <a:solidFill>
                    <a:schemeClr val="bg1"/>
                  </a:solidFill>
                  <a:prstDash val="solid"/>
                </a:ln>
                <a:effectLst>
                  <a:outerShdw blurRad="12700" dist="38100" dir="2700000" algn="tl" rotWithShape="0">
                    <a:schemeClr val="bg1">
                      <a:lumMod val="50000"/>
                    </a:schemeClr>
                  </a:outerShdw>
                </a:effectLst>
              </a:rPr>
              <a:t> </a:t>
            </a:r>
            <a:r>
              <a:rPr lang="en-US" sz="3200" b="1" dirty="0">
                <a:ln w="9525">
                  <a:solidFill>
                    <a:schemeClr val="bg1"/>
                  </a:solidFill>
                  <a:prstDash val="solid"/>
                </a:ln>
                <a:effectLst>
                  <a:outerShdw blurRad="12700" dist="38100" dir="2700000" algn="tl" rotWithShape="0">
                    <a:schemeClr val="bg1">
                      <a:lumMod val="50000"/>
                    </a:schemeClr>
                  </a:outerShdw>
                </a:effectLst>
              </a:rPr>
              <a:t>computer simulation of data acquisition systems based on distributed smart geosensor networks</a:t>
            </a:r>
            <a:endParaRPr lang="ru-RU"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498581411"/>
              </p:ext>
            </p:extLst>
          </p:nvPr>
        </p:nvGraphicFramePr>
        <p:xfrm>
          <a:off x="334850" y="1429555"/>
          <a:ext cx="10676587" cy="4711065"/>
        </p:xfrm>
        <a:graphic>
          <a:graphicData uri="http://schemas.openxmlformats.org/drawingml/2006/table">
            <a:tbl>
              <a:tblPr firstRow="1" firstCol="1" bandRow="1"/>
              <a:tblGrid>
                <a:gridCol w="2949263"/>
                <a:gridCol w="7727324"/>
              </a:tblGrid>
              <a:tr h="528043">
                <a:tc>
                  <a:txBody>
                    <a:bodyPr/>
                    <a:lstStyle/>
                    <a:p>
                      <a:pPr algn="l">
                        <a:lnSpc>
                          <a:spcPct val="150000"/>
                        </a:lnSpc>
                        <a:spcAft>
                          <a:spcPts val="0"/>
                        </a:spcAft>
                      </a:pPr>
                      <a:r>
                        <a:rPr lang="ru-RU" sz="2000" b="1" dirty="0" err="1">
                          <a:effectLst/>
                          <a:latin typeface="Times New Roman" panose="02020603050405020304" pitchFamily="18" charset="0"/>
                          <a:ea typeface="Calibri" panose="020F0502020204030204" pitchFamily="34" charset="0"/>
                        </a:rPr>
                        <a:t>ContinousSource</a:t>
                      </a:r>
                      <a:r>
                        <a:rPr lang="ru-RU" sz="2000" b="1" dirty="0">
                          <a:effectLst/>
                          <a:latin typeface="Times New Roman" panose="02020603050405020304" pitchFamily="18" charset="0"/>
                          <a:ea typeface="Calibri" panose="020F0502020204030204" pitchFamily="34" charset="0"/>
                        </a:rPr>
                        <a:t>(</a:t>
                      </a:r>
                      <a:r>
                        <a:rPr lang="ru-RU" sz="2000" i="1" dirty="0">
                          <a:effectLst/>
                          <a:latin typeface="Times New Roman" panose="02020603050405020304" pitchFamily="18" charset="0"/>
                          <a:ea typeface="Calibri" panose="020F0502020204030204" pitchFamily="34" charset="0"/>
                        </a:rPr>
                        <a:t>Т</a:t>
                      </a:r>
                      <a:r>
                        <a:rPr lang="ru-RU"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D</a:t>
                      </a:r>
                      <a:r>
                        <a:rPr lang="ru-RU" sz="2000" b="1" dirty="0">
                          <a:effectLst/>
                          <a:latin typeface="Times New Roman" panose="02020603050405020304" pitchFamily="18" charset="0"/>
                          <a:ea typeface="Calibri" panose="020F0502020204030204" pitchFamily="34" charset="0"/>
                        </a:rPr>
                        <a:t>)</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effectLst/>
                          <a:latin typeface="Times New Roman" panose="02020603050405020304" pitchFamily="18" charset="0"/>
                          <a:ea typeface="Calibri" panose="020F0502020204030204" pitchFamily="34" charset="0"/>
                        </a:rPr>
                        <a:t>A source of messages of some type </a:t>
                      </a:r>
                      <a:r>
                        <a:rPr lang="en-US" sz="2000" b="1" dirty="0">
                          <a:effectLst/>
                          <a:latin typeface="Times New Roman" panose="02020603050405020304" pitchFamily="18" charset="0"/>
                          <a:ea typeface="Calibri" panose="020F0502020204030204" pitchFamily="34" charset="0"/>
                        </a:rPr>
                        <a:t>T</a:t>
                      </a:r>
                      <a:r>
                        <a:rPr lang="en-US" sz="2000" dirty="0">
                          <a:effectLst/>
                          <a:latin typeface="Times New Roman" panose="02020603050405020304" pitchFamily="18" charset="0"/>
                          <a:ea typeface="Calibri" panose="020F0502020204030204" pitchFamily="34" charset="0"/>
                        </a:rPr>
                        <a:t> generating messages with an interval determined by the distribution of </a:t>
                      </a:r>
                      <a:r>
                        <a:rPr lang="en-US" sz="2000" b="1" dirty="0">
                          <a:effectLst/>
                          <a:latin typeface="Times New Roman" panose="02020603050405020304" pitchFamily="18" charset="0"/>
                          <a:ea typeface="Calibri" panose="020F0502020204030204" pitchFamily="34" charset="0"/>
                        </a:rPr>
                        <a:t>D</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11">
                <a:tc>
                  <a:txBody>
                    <a:bodyPr/>
                    <a:lstStyle/>
                    <a:p>
                      <a:pPr algn="l">
                        <a:lnSpc>
                          <a:spcPct val="150000"/>
                        </a:lnSpc>
                        <a:spcAft>
                          <a:spcPts val="0"/>
                        </a:spcAft>
                      </a:pPr>
                      <a:r>
                        <a:rPr lang="en-US" sz="2000" b="1" dirty="0" err="1">
                          <a:effectLst/>
                          <a:latin typeface="Times New Roman" panose="02020603050405020304" pitchFamily="18" charset="0"/>
                          <a:ea typeface="Calibri" panose="020F0502020204030204" pitchFamily="34" charset="0"/>
                        </a:rPr>
                        <a:t>LimitedSource</a:t>
                      </a:r>
                      <a:r>
                        <a:rPr lang="en-US" sz="2000" b="1" dirty="0">
                          <a:effectLst/>
                          <a:latin typeface="Times New Roman" panose="02020603050405020304" pitchFamily="18" charset="0"/>
                          <a:ea typeface="Calibri" panose="020F0502020204030204" pitchFamily="34" charset="0"/>
                        </a:rPr>
                        <a:t>(</a:t>
                      </a:r>
                      <a:r>
                        <a:rPr lang="ru-RU" sz="2000" i="1" dirty="0">
                          <a:effectLst/>
                          <a:latin typeface="Times New Roman" panose="02020603050405020304" pitchFamily="18" charset="0"/>
                          <a:ea typeface="Calibri" panose="020F0502020204030204" pitchFamily="34" charset="0"/>
                        </a:rPr>
                        <a:t>Т</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D</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I</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K</a:t>
                      </a:r>
                      <a:r>
                        <a:rPr lang="en-US" sz="2000" b="1" dirty="0">
                          <a:effectLst/>
                          <a:latin typeface="Times New Roman" panose="02020603050405020304" pitchFamily="18" charset="0"/>
                          <a:ea typeface="Calibri" panose="020F0502020204030204" pitchFamily="34" charset="0"/>
                        </a:rPr>
                        <a:t>)</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dirty="0">
                          <a:effectLst/>
                          <a:latin typeface="Times New Roman" panose="02020603050405020304" pitchFamily="18" charset="0"/>
                          <a:ea typeface="Calibri" panose="020F0502020204030204" pitchFamily="34" charset="0"/>
                        </a:rPr>
                        <a:t>A source of messages of some type T generating groups of messages in the quantity determined by the distribution of </a:t>
                      </a:r>
                      <a:r>
                        <a:rPr lang="en-US" sz="2000" b="1" dirty="0">
                          <a:effectLst/>
                          <a:latin typeface="Times New Roman" panose="02020603050405020304" pitchFamily="18" charset="0"/>
                          <a:ea typeface="Calibri" panose="020F0502020204030204" pitchFamily="34" charset="0"/>
                        </a:rPr>
                        <a:t>D</a:t>
                      </a:r>
                      <a:r>
                        <a:rPr lang="en-US" sz="2000" dirty="0">
                          <a:effectLst/>
                          <a:latin typeface="Times New Roman" panose="02020603050405020304" pitchFamily="18" charset="0"/>
                          <a:ea typeface="Calibri" panose="020F0502020204030204" pitchFamily="34" charset="0"/>
                        </a:rPr>
                        <a:t> with interval </a:t>
                      </a:r>
                      <a:r>
                        <a:rPr lang="en-US" sz="2000" b="1" dirty="0">
                          <a:effectLst/>
                          <a:latin typeface="Times New Roman" panose="02020603050405020304" pitchFamily="18" charset="0"/>
                          <a:ea typeface="Calibri" panose="020F0502020204030204" pitchFamily="34" charset="0"/>
                        </a:rPr>
                        <a:t>I</a:t>
                      </a:r>
                      <a:r>
                        <a:rPr lang="en-US" sz="2000" dirty="0">
                          <a:effectLst/>
                          <a:latin typeface="Times New Roman" panose="02020603050405020304" pitchFamily="18" charset="0"/>
                          <a:ea typeface="Calibri" panose="020F0502020204030204" pitchFamily="34" charset="0"/>
                        </a:rPr>
                        <a:t> and the total number </a:t>
                      </a:r>
                      <a:r>
                        <a:rPr lang="en-US" sz="2000" b="1" dirty="0">
                          <a:effectLst/>
                          <a:latin typeface="Times New Roman" panose="02020603050405020304" pitchFamily="18" charset="0"/>
                          <a:ea typeface="Calibri" panose="020F0502020204030204" pitchFamily="34" charset="0"/>
                        </a:rPr>
                        <a:t>K</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422">
                <a:tc>
                  <a:txBody>
                    <a:bodyPr/>
                    <a:lstStyle/>
                    <a:p>
                      <a:pPr algn="l">
                        <a:lnSpc>
                          <a:spcPct val="150000"/>
                        </a:lnSpc>
                        <a:spcAft>
                          <a:spcPts val="0"/>
                        </a:spcAft>
                      </a:pPr>
                      <a:r>
                        <a:rPr lang="ru-RU" sz="2000" b="1">
                          <a:effectLst/>
                          <a:latin typeface="Times New Roman" panose="02020603050405020304" pitchFamily="18" charset="0"/>
                          <a:ea typeface="Calibri" panose="020F0502020204030204" pitchFamily="34" charset="0"/>
                        </a:rPr>
                        <a:t>Sink</a:t>
                      </a:r>
                      <a:endParaRPr lang="ru-RU" sz="2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731520" algn="l"/>
                        </a:tabLst>
                      </a:pPr>
                      <a:r>
                        <a:rPr lang="en-US" sz="2000" dirty="0">
                          <a:effectLst/>
                          <a:latin typeface="Times New Roman" panose="02020603050405020304" pitchFamily="18" charset="0"/>
                          <a:ea typeface="Calibri" panose="020F0502020204030204" pitchFamily="34" charset="0"/>
                        </a:rPr>
                        <a:t>The unit terminating the existence of the message</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43">
                <a:tc>
                  <a:txBody>
                    <a:bodyPr/>
                    <a:lstStyle/>
                    <a:p>
                      <a:pPr algn="l">
                        <a:lnSpc>
                          <a:spcPct val="150000"/>
                        </a:lnSpc>
                        <a:spcAft>
                          <a:spcPts val="0"/>
                        </a:spcAft>
                      </a:pPr>
                      <a:r>
                        <a:rPr lang="ru-RU" sz="2000" b="1">
                          <a:effectLst/>
                          <a:latin typeface="Times New Roman" panose="02020603050405020304" pitchFamily="18" charset="0"/>
                          <a:ea typeface="Calibri" panose="020F0502020204030204" pitchFamily="34" charset="0"/>
                        </a:rPr>
                        <a:t>Noop</a:t>
                      </a:r>
                      <a:endParaRPr lang="ru-RU" sz="2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731520" algn="l"/>
                        </a:tabLst>
                      </a:pPr>
                      <a:r>
                        <a:rPr lang="en-US" sz="2000" dirty="0">
                          <a:effectLst/>
                          <a:latin typeface="Times New Roman" panose="02020603050405020304" pitchFamily="18" charset="0"/>
                          <a:ea typeface="Calibri" panose="020F0502020204030204" pitchFamily="34" charset="0"/>
                        </a:rPr>
                        <a:t>The unit transmits the message without changes and delays</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902">
                <a:tc>
                  <a:txBody>
                    <a:bodyPr/>
                    <a:lstStyle/>
                    <a:p>
                      <a:pPr algn="l">
                        <a:lnSpc>
                          <a:spcPct val="150000"/>
                        </a:lnSpc>
                        <a:spcAft>
                          <a:spcPts val="0"/>
                        </a:spcAft>
                      </a:pPr>
                      <a:r>
                        <a:rPr lang="ru-RU" sz="2000" b="1">
                          <a:effectLst/>
                          <a:latin typeface="Times New Roman" panose="02020603050405020304" pitchFamily="18" charset="0"/>
                          <a:ea typeface="Calibri" panose="020F0502020204030204" pitchFamily="34" charset="0"/>
                        </a:rPr>
                        <a:t>Counter(</a:t>
                      </a:r>
                      <a:r>
                        <a:rPr lang="ru-RU" sz="2000">
                          <a:effectLst/>
                          <a:latin typeface="Times New Roman" panose="02020603050405020304" pitchFamily="18" charset="0"/>
                          <a:ea typeface="Calibri" panose="020F0502020204030204" pitchFamily="34" charset="0"/>
                        </a:rPr>
                        <a:t>CounterEnter, CoutnerExit</a:t>
                      </a:r>
                      <a:r>
                        <a:rPr lang="ru-RU" sz="2000" b="1">
                          <a:effectLst/>
                          <a:latin typeface="Times New Roman" panose="02020603050405020304" pitchFamily="18" charset="0"/>
                          <a:ea typeface="Calibri" panose="020F0502020204030204" pitchFamily="34" charset="0"/>
                        </a:rPr>
                        <a:t>)</a:t>
                      </a:r>
                      <a:endParaRPr lang="ru-RU" sz="2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731520" algn="l"/>
                        </a:tabLst>
                      </a:pPr>
                      <a:r>
                        <a:rPr lang="en-US" sz="2000" dirty="0">
                          <a:effectLst/>
                          <a:latin typeface="Times New Roman" panose="02020603050405020304" pitchFamily="18" charset="0"/>
                          <a:ea typeface="Calibri" panose="020F0502020204030204" pitchFamily="34" charset="0"/>
                        </a:rPr>
                        <a:t>The unit counting the number of messages between the input and output. Introduced to simulate algorithms whose complexity depends on the number of messages being processed</a:t>
                      </a:r>
                      <a:endParaRPr lang="ru-RU" sz="20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1275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2121</TotalTime>
  <Words>1232</Words>
  <Application>Microsoft Office PowerPoint</Application>
  <PresentationFormat>Широкоэкранный</PresentationFormat>
  <Paragraphs>105</Paragraphs>
  <Slides>25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Materukhin A. V., Maiorov A.A., Gvozdev O.G.</vt:lpstr>
      <vt:lpstr>Презентация PowerPoint</vt:lpstr>
      <vt:lpstr>Презентация PowerPoint</vt:lpstr>
      <vt:lpstr>PURPOSE AND OBJECTIVES OF THE STUDY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Матерухин Андрей Викторович</dc:title>
  <dc:creator>Андрей</dc:creator>
  <cp:lastModifiedBy>Андрей</cp:lastModifiedBy>
  <cp:revision>162</cp:revision>
  <dcterms:created xsi:type="dcterms:W3CDTF">2018-12-16T14:15:11Z</dcterms:created>
  <dcterms:modified xsi:type="dcterms:W3CDTF">2019-08-27T00:07:19Z</dcterms:modified>
</cp:coreProperties>
</file>