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18"/>
  </p:notesMasterIdLst>
  <p:sldIdLst>
    <p:sldId id="303" r:id="rId2"/>
    <p:sldId id="315" r:id="rId3"/>
    <p:sldId id="306" r:id="rId4"/>
    <p:sldId id="309" r:id="rId5"/>
    <p:sldId id="307" r:id="rId6"/>
    <p:sldId id="311" r:id="rId7"/>
    <p:sldId id="312" r:id="rId8"/>
    <p:sldId id="320" r:id="rId9"/>
    <p:sldId id="314" r:id="rId10"/>
    <p:sldId id="313" r:id="rId11"/>
    <p:sldId id="322" r:id="rId12"/>
    <p:sldId id="318" r:id="rId13"/>
    <p:sldId id="321" r:id="rId14"/>
    <p:sldId id="317" r:id="rId15"/>
    <p:sldId id="316" r:id="rId16"/>
    <p:sldId id="29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ve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1" autoAdjust="0"/>
    <p:restoredTop sz="94737" autoAdjust="0"/>
  </p:normalViewPr>
  <p:slideViewPr>
    <p:cSldViewPr>
      <p:cViewPr>
        <p:scale>
          <a:sx n="109" d="100"/>
          <a:sy n="109" d="100"/>
        </p:scale>
        <p:origin x="-240" y="498"/>
      </p:cViewPr>
      <p:guideLst>
        <p:guide orient="horz" pos="2160"/>
        <p:guide pos="2880"/>
      </p:guideLst>
    </p:cSldViewPr>
  </p:slideViewPr>
  <p:outlineViewPr>
    <p:cViewPr>
      <p:scale>
        <a:sx n="33" d="100"/>
        <a:sy n="33" d="100"/>
      </p:scale>
      <p:origin x="0" y="201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0B5622-8105-4FF6-B645-E80492F7381B}" type="datetimeFigureOut">
              <a:rPr lang="ru-RU" smtClean="0"/>
              <a:pPr/>
              <a:t>28.08.2019</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1548F-9AC9-40B3-8068-D82226B21AAC}" type="slidenum">
              <a:rPr lang="ru-RU" smtClean="0"/>
              <a:pPr/>
              <a:t>‹#›</a:t>
            </a:fld>
            <a:endParaRPr lang="ru-RU"/>
          </a:p>
        </p:txBody>
      </p:sp>
    </p:spTree>
    <p:extLst>
      <p:ext uri="{BB962C8B-B14F-4D97-AF65-F5344CB8AC3E}">
        <p14:creationId xmlns:p14="http://schemas.microsoft.com/office/powerpoint/2010/main" xmlns="" val="4074608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71548F-9AC9-40B3-8068-D82226B21AAC}" type="slidenum">
              <a:rPr lang="ru-RU" smtClean="0"/>
              <a:pPr/>
              <a:t>1</a:t>
            </a:fld>
            <a:endParaRPr lang="ru-RU"/>
          </a:p>
        </p:txBody>
      </p:sp>
    </p:spTree>
    <p:extLst>
      <p:ext uri="{BB962C8B-B14F-4D97-AF65-F5344CB8AC3E}">
        <p14:creationId xmlns:p14="http://schemas.microsoft.com/office/powerpoint/2010/main" xmlns="" val="1381231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0A71548F-9AC9-40B3-8068-D82226B21AAC}" type="slidenum">
              <a:rPr lang="ru-RU" smtClean="0"/>
              <a:pPr/>
              <a:t>3</a:t>
            </a:fld>
            <a:endParaRPr lang="ru-RU"/>
          </a:p>
        </p:txBody>
      </p:sp>
    </p:spTree>
    <p:extLst>
      <p:ext uri="{BB962C8B-B14F-4D97-AF65-F5344CB8AC3E}">
        <p14:creationId xmlns:p14="http://schemas.microsoft.com/office/powerpoint/2010/main" xmlns="" val="1243477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2D22E56A-556A-4763-B6D4-70F4797C8692}" type="datetime1">
              <a:rPr lang="en-US" smtClean="0"/>
              <a:pPr>
                <a:defRPr/>
              </a:pPr>
              <a:t>8/28/2019</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CCA8B3A8-1032-41B3-9887-916B4E3BF3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FF80203-C21F-48AD-97EC-FC6D32F5C6C0}" type="datetime1">
              <a:rPr lang="en-US" smtClean="0"/>
              <a:pPr>
                <a:defRPr/>
              </a:pPr>
              <a:t>8/28/2019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3A1E778-6E69-404D-B598-39FDBA9C46E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A89A9E-5932-4AFE-A192-44C709CDD069}" type="datetime1">
              <a:rPr lang="en-US" smtClean="0"/>
              <a:pPr>
                <a:defRPr/>
              </a:pPr>
              <a:t>8/28/2019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E0CAE50-779F-436C-BC77-94C5F15007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40599B24-1C0E-4D7A-A98C-6B9425B68BD6}" type="datetime1">
              <a:rPr lang="en-US" smtClean="0"/>
              <a:pPr>
                <a:defRPr/>
              </a:pPr>
              <a:t>8/28/2019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E9A831B-34F8-4DCA-A9EB-04089714783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480C68E4-C479-4421-B2AE-C32C5559CF4D}" type="datetime1">
              <a:rPr lang="en-US" smtClean="0"/>
              <a:pPr>
                <a:defRPr/>
              </a:pPr>
              <a:t>8/28/2019</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7EC62B0D-7CBD-4881-BACC-C8351D75286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DA7B113C-358E-4464-8C40-695C723D581B}" type="datetime1">
              <a:rPr lang="en-US" smtClean="0"/>
              <a:pPr>
                <a:defRPr/>
              </a:pPr>
              <a:t>8/28/2019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E46B0DB-5615-4B7F-866D-12D7CDC162A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47E7F95-6F4D-4126-B867-C01D35D36B7B}" type="datetime1">
              <a:rPr lang="en-US" smtClean="0"/>
              <a:pPr>
                <a:defRPr/>
              </a:pPr>
              <a:t>8/28/2019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28DBE77-3B16-4AAD-B761-C309B7F2C12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A37AFC44-8DC0-4976-B4CD-BE2F0F71983B}" type="datetime1">
              <a:rPr lang="en-US" smtClean="0"/>
              <a:pPr>
                <a:defRPr/>
              </a:pPr>
              <a:t>8/28/2019</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633DB024-DB94-430D-9F21-DBEFB0127ED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A4BD481-C8A5-40B7-95B9-632C61D61BB8}" type="datetime1">
              <a:rPr lang="en-US" smtClean="0"/>
              <a:pPr>
                <a:defRPr/>
              </a:pPr>
              <a:t>8/28/2019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F7E109B-9486-47FF-AF46-0E67B9E6A7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850F236-94A8-4374-B5A0-BC314F82B484}" type="datetime1">
              <a:rPr lang="en-US" smtClean="0"/>
              <a:pPr>
                <a:defRPr/>
              </a:pPr>
              <a:t>8/28/2019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A7B9552-5C45-4C54-9D96-4038E528F27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AEE82DCB-BD2C-429E-A1AC-28C8CE6E6DE4}" type="datetime1">
              <a:rPr lang="en-US" smtClean="0"/>
              <a:pPr>
                <a:defRPr/>
              </a:pPr>
              <a:t>8/28/2019</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1D18172-CBF8-49CB-B9BD-ACB1BD5764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5BC87D84-A29A-460E-B8F2-1FDF192138F7}" type="datetime1">
              <a:rPr lang="en-US" smtClean="0"/>
              <a:pPr>
                <a:defRPr/>
              </a:pPr>
              <a:t>8/28/2019</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85DBFA49-9CC7-4437-80B9-51F98D8951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6" r:id="rId1"/>
    <p:sldLayoutId id="2147483812" r:id="rId2"/>
    <p:sldLayoutId id="2147483817" r:id="rId3"/>
    <p:sldLayoutId id="2147483818" r:id="rId4"/>
    <p:sldLayoutId id="2147483819" r:id="rId5"/>
    <p:sldLayoutId id="2147483820" r:id="rId6"/>
    <p:sldLayoutId id="2147483813" r:id="rId7"/>
    <p:sldLayoutId id="2147483821" r:id="rId8"/>
    <p:sldLayoutId id="2147483822" r:id="rId9"/>
    <p:sldLayoutId id="2147483814" r:id="rId10"/>
    <p:sldLayoutId id="214748381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ubtitle 2"/>
          <p:cNvSpPr>
            <a:spLocks noGrp="1"/>
          </p:cNvSpPr>
          <p:nvPr>
            <p:ph type="subTitle" idx="1"/>
          </p:nvPr>
        </p:nvSpPr>
        <p:spPr>
          <a:xfrm>
            <a:off x="125413" y="3657600"/>
            <a:ext cx="8763000" cy="1047750"/>
          </a:xfrm>
        </p:spPr>
        <p:txBody>
          <a:bodyPr/>
          <a:lstStyle/>
          <a:p>
            <a:pPr marR="0" algn="l" eaLnBrk="1" hangingPunct="1">
              <a:lnSpc>
                <a:spcPct val="80000"/>
              </a:lnSpc>
            </a:pPr>
            <a:r>
              <a:rPr lang="en-US" sz="2800" i="1" dirty="0">
                <a:solidFill>
                  <a:schemeClr val="tx1"/>
                </a:solidFill>
                <a:latin typeface="Times New Roman" panose="02020603050405020304" pitchFamily="18" charset="0"/>
                <a:cs typeface="Times New Roman" panose="02020603050405020304" pitchFamily="18" charset="0"/>
              </a:rPr>
              <a:t>Vladimir </a:t>
            </a:r>
            <a:r>
              <a:rPr lang="en-US" sz="2800" i="1" dirty="0" err="1">
                <a:solidFill>
                  <a:schemeClr val="tx1"/>
                </a:solidFill>
                <a:latin typeface="Times New Roman" panose="02020603050405020304" pitchFamily="18" charset="0"/>
                <a:cs typeface="Times New Roman" panose="02020603050405020304" pitchFamily="18" charset="0"/>
              </a:rPr>
              <a:t>Shakhov</a:t>
            </a:r>
            <a:r>
              <a:rPr lang="en-US" sz="2800" i="1" dirty="0">
                <a:solidFill>
                  <a:schemeClr val="tx1"/>
                </a:solidFill>
                <a:latin typeface="Times New Roman" panose="02020603050405020304" pitchFamily="18" charset="0"/>
                <a:cs typeface="Times New Roman" panose="02020603050405020304" pitchFamily="18" charset="0"/>
              </a:rPr>
              <a:t>, Olga </a:t>
            </a:r>
            <a:r>
              <a:rPr lang="en-US" sz="2800" i="1" dirty="0" smtClean="0">
                <a:solidFill>
                  <a:schemeClr val="tx1"/>
                </a:solidFill>
                <a:latin typeface="Times New Roman" panose="02020603050405020304" pitchFamily="18" charset="0"/>
                <a:cs typeface="Times New Roman" panose="02020603050405020304" pitchFamily="18" charset="0"/>
              </a:rPr>
              <a:t>Sokolova</a:t>
            </a:r>
          </a:p>
          <a:p>
            <a:pPr marR="0" algn="l" eaLnBrk="1" hangingPunct="1">
              <a:lnSpc>
                <a:spcPct val="80000"/>
              </a:lnSpc>
            </a:pPr>
            <a:r>
              <a:rPr lang="en-US" sz="2800" i="1" dirty="0" smtClean="0">
                <a:solidFill>
                  <a:schemeClr val="tx1"/>
                </a:solidFill>
                <a:latin typeface="Times New Roman" panose="02020603050405020304" pitchFamily="18" charset="0"/>
                <a:cs typeface="Times New Roman" panose="02020603050405020304" pitchFamily="18" charset="0"/>
              </a:rPr>
              <a:t>ICMMG</a:t>
            </a:r>
          </a:p>
        </p:txBody>
      </p:sp>
      <p:sp>
        <p:nvSpPr>
          <p:cNvPr id="13314" name="Subtitle 2"/>
          <p:cNvSpPr>
            <a:spLocks/>
          </p:cNvSpPr>
          <p:nvPr/>
        </p:nvSpPr>
        <p:spPr bwMode="auto">
          <a:xfrm>
            <a:off x="125413" y="609600"/>
            <a:ext cx="8763000" cy="1143000"/>
          </a:xfrm>
          <a:prstGeom prst="rect">
            <a:avLst/>
          </a:prstGeom>
          <a:noFill/>
          <a:ln w="9525">
            <a:noFill/>
            <a:miter lim="800000"/>
            <a:headEnd/>
            <a:tailEnd/>
          </a:ln>
        </p:spPr>
        <p:txBody>
          <a:bodyPr lIns="45720" rIns="45720"/>
          <a:lstStyle/>
          <a:p>
            <a:pPr algn="ctr">
              <a:lnSpc>
                <a:spcPct val="125000"/>
              </a:lnSpc>
              <a:spcBef>
                <a:spcPts val="400"/>
              </a:spcBef>
              <a:buClr>
                <a:srgbClr val="2DA2BF"/>
              </a:buClr>
              <a:buSzPct val="68000"/>
              <a:buFont typeface="Wingdings 3" pitchFamily="18" charset="2"/>
              <a:buNone/>
            </a:pPr>
            <a:endParaRPr lang="en-US" sz="4400" b="1" dirty="0">
              <a:solidFill>
                <a:srgbClr val="2DA2BF"/>
              </a:solidFill>
              <a:latin typeface="Lucida Sans Unicode" pitchFamily="34" charset="0"/>
            </a:endParaRPr>
          </a:p>
        </p:txBody>
      </p:sp>
      <p:sp>
        <p:nvSpPr>
          <p:cNvPr id="2" name="Прямоугольник 1"/>
          <p:cNvSpPr/>
          <p:nvPr/>
        </p:nvSpPr>
        <p:spPr>
          <a:xfrm>
            <a:off x="1295400" y="1103251"/>
            <a:ext cx="6629400" cy="1077218"/>
          </a:xfrm>
          <a:prstGeom prst="rect">
            <a:avLst/>
          </a:prstGeom>
        </p:spPr>
        <p:txBody>
          <a:bodyPr wrap="square">
            <a:spAutoFit/>
          </a:bodyPr>
          <a:lstStyle/>
          <a:p>
            <a:r>
              <a:rPr lang="en-US" sz="3200" dirty="0">
                <a:latin typeface="Times New Roman" panose="02020603050405020304" pitchFamily="18" charset="0"/>
                <a:cs typeface="Times New Roman" panose="02020603050405020304" pitchFamily="18" charset="0"/>
              </a:rPr>
              <a:t>Towards </a:t>
            </a:r>
            <a:r>
              <a:rPr lang="en-US" sz="3200" dirty="0" smtClean="0">
                <a:latin typeface="Times New Roman" panose="02020603050405020304" pitchFamily="18" charset="0"/>
                <a:cs typeface="Times New Roman" panose="02020603050405020304" pitchFamily="18" charset="0"/>
              </a:rPr>
              <a:t>to Air </a:t>
            </a:r>
            <a:r>
              <a:rPr lang="en-US" sz="3200" dirty="0">
                <a:latin typeface="Times New Roman" panose="02020603050405020304" pitchFamily="18" charset="0"/>
                <a:cs typeface="Times New Roman" panose="02020603050405020304" pitchFamily="18" charset="0"/>
              </a:rPr>
              <a:t>Pollution Detection With Internet Of </a:t>
            </a:r>
            <a:r>
              <a:rPr lang="en-US" sz="3200" dirty="0" smtClean="0">
                <a:latin typeface="Times New Roman" panose="02020603050405020304" pitchFamily="18" charset="0"/>
                <a:cs typeface="Times New Roman" panose="02020603050405020304" pitchFamily="18" charset="0"/>
              </a:rPr>
              <a:t>Vehicles</a:t>
            </a:r>
            <a:endParaRPr lang="ru-RU"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Объект 1"/>
              <p:cNvSpPr>
                <a:spLocks noGrp="1"/>
              </p:cNvSpPr>
              <p:nvPr>
                <p:ph idx="1"/>
              </p:nvPr>
            </p:nvSpPr>
            <p:spPr/>
            <p:txBody>
              <a:bodyPr/>
              <a:lstStyle/>
              <a:p>
                <a:pPr marL="109537" indent="0">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time of detection </a:t>
                </a:r>
                <a:endParaRPr lang="en-US" sz="2000" dirty="0" smtClean="0">
                  <a:latin typeface="Times New Roman" panose="02020603050405020304" pitchFamily="18" charset="0"/>
                  <a:cs typeface="Times New Roman" panose="02020603050405020304" pitchFamily="18" charset="0"/>
                </a:endParaRPr>
              </a:p>
              <a:p>
                <a:pPr marL="109537" indent="0">
                  <a:buNone/>
                </a:pPr>
                <a14:m>
                  <m:oMathPara xmlns:m="http://schemas.openxmlformats.org/officeDocument/2006/math">
                    <m:oMathParaPr>
                      <m:jc m:val="center"/>
                    </m:oMathParaPr>
                    <m:oMath xmlns:m="http://schemas.openxmlformats.org/officeDocument/2006/math">
                      <m:sSub>
                        <m:sSubPr>
                          <m:ctrlPr>
                            <a:rPr lang="en-US" sz="2000" i="1">
                              <a:latin typeface="Cambria Math"/>
                            </a:rPr>
                          </m:ctrlPr>
                        </m:sSubPr>
                        <m:e>
                          <m:r>
                            <a:rPr lang="en-US" sz="2000" i="1">
                              <a:latin typeface="Cambria Math"/>
                            </a:rPr>
                            <m:t>𝑇</m:t>
                          </m:r>
                        </m:e>
                        <m:sub>
                          <m:r>
                            <a:rPr lang="en-US" sz="2000" i="1">
                              <a:latin typeface="Cambria Math"/>
                            </a:rPr>
                            <m:t>𝐸</m:t>
                          </m:r>
                        </m:sub>
                      </m:sSub>
                      <m:r>
                        <a:rPr lang="ru-RU" sz="2000" i="1">
                          <a:latin typeface="Cambria Math"/>
                        </a:rPr>
                        <m:t>=</m:t>
                      </m:r>
                      <m:nary>
                        <m:naryPr>
                          <m:chr m:val="∑"/>
                          <m:limLoc m:val="undOvr"/>
                          <m:ctrlPr>
                            <a:rPr lang="en-US" sz="2000" i="1">
                              <a:latin typeface="Cambria Math"/>
                            </a:rPr>
                          </m:ctrlPr>
                        </m:naryPr>
                        <m:sub>
                          <m:r>
                            <a:rPr lang="ru-RU" sz="2000" i="1">
                              <a:latin typeface="Cambria Math"/>
                            </a:rPr>
                            <m:t>𝑘</m:t>
                          </m:r>
                          <m:r>
                            <a:rPr lang="ru-RU" sz="2000" i="1">
                              <a:latin typeface="Cambria Math"/>
                            </a:rPr>
                            <m:t>=1</m:t>
                          </m:r>
                        </m:sub>
                        <m:sup>
                          <m:sSub>
                            <m:sSubPr>
                              <m:ctrlPr>
                                <a:rPr lang="en-US" sz="2000" i="1">
                                  <a:latin typeface="Cambria Math"/>
                                </a:rPr>
                              </m:ctrlPr>
                            </m:sSubPr>
                            <m:e>
                              <m:r>
                                <a:rPr lang="en-US" sz="2000" i="1">
                                  <a:latin typeface="Cambria Math"/>
                                </a:rPr>
                                <m:t>𝑁</m:t>
                              </m:r>
                            </m:e>
                            <m:sub>
                              <m:r>
                                <a:rPr lang="en-US" sz="2000" i="1">
                                  <a:latin typeface="Cambria Math"/>
                                </a:rPr>
                                <m:t>𝑇𝐶</m:t>
                              </m:r>
                            </m:sub>
                          </m:sSub>
                        </m:sup>
                        <m:e>
                          <m:sSub>
                            <m:sSubPr>
                              <m:ctrlPr>
                                <a:rPr lang="en-US" sz="2000" i="1">
                                  <a:latin typeface="Cambria Math"/>
                                </a:rPr>
                              </m:ctrlPr>
                            </m:sSubPr>
                            <m:e>
                              <m:r>
                                <a:rPr lang="ru-RU" sz="2000" i="1">
                                  <a:latin typeface="Cambria Math"/>
                                </a:rPr>
                                <m:t>𝜏</m:t>
                              </m:r>
                            </m:e>
                            <m:sub>
                              <m:r>
                                <a:rPr lang="ru-RU" sz="2000" i="1">
                                  <a:latin typeface="Cambria Math"/>
                                </a:rPr>
                                <m:t>𝑘</m:t>
                              </m:r>
                            </m:sub>
                          </m:sSub>
                        </m:e>
                      </m:nary>
                    </m:oMath>
                  </m:oMathPara>
                </a14:m>
                <a:endParaRPr lang="en-US" sz="2000" dirty="0" smtClean="0">
                  <a:latin typeface="Times New Roman" panose="02020603050405020304" pitchFamily="18" charset="0"/>
                  <a:cs typeface="Times New Roman" panose="02020603050405020304" pitchFamily="18" charset="0"/>
                </a:endParaRPr>
              </a:p>
              <a:p>
                <a:pPr marL="109537" indent="0">
                  <a:buNone/>
                </a:pPr>
                <a:r>
                  <a:rPr lang="en-US" sz="2000" dirty="0" smtClean="0">
                    <a:latin typeface="Times New Roman" panose="02020603050405020304" pitchFamily="18" charset="0"/>
                    <a:cs typeface="Times New Roman" panose="02020603050405020304" pitchFamily="18" charset="0"/>
                  </a:rPr>
                  <a:t>where </a:t>
                </a:r>
                <a:r>
                  <a:rPr lang="ru-RU" sz="2000" i="1" dirty="0">
                    <a:latin typeface="Times New Roman"/>
                    <a:ea typeface="Calibri"/>
                    <a:cs typeface="Times New Roman"/>
                    <a:sym typeface="Symbol"/>
                  </a:rPr>
                  <a:t></a:t>
                </a:r>
                <a:r>
                  <a:rPr lang="en-US" sz="2000" i="1" baseline="-25000" dirty="0">
                    <a:latin typeface="Times New Roman"/>
                    <a:ea typeface="Calibri"/>
                  </a:rPr>
                  <a:t>k</a:t>
                </a:r>
                <a:r>
                  <a:rPr lang="en-US" sz="2000" dirty="0">
                    <a:latin typeface="Times New Roman"/>
                    <a:ea typeface="Calibri"/>
                  </a:rPr>
                  <a:t>  are the random variables distributed exponentially (with </a:t>
                </a:r>
                <a:r>
                  <a:rPr lang="en-US" sz="2000" dirty="0" smtClean="0">
                    <a:latin typeface="Times New Roman"/>
                    <a:ea typeface="Calibri"/>
                  </a:rPr>
                  <a:t>known parameter </a:t>
                </a:r>
                <a:r>
                  <a:rPr lang="ru-RU" sz="2000" i="1" dirty="0">
                    <a:latin typeface="Times New Roman"/>
                    <a:ea typeface="Calibri"/>
                    <a:cs typeface="Times New Roman"/>
                    <a:sym typeface="Symbol"/>
                  </a:rPr>
                  <a:t></a:t>
                </a:r>
                <a:r>
                  <a:rPr lang="en-US" sz="2000" dirty="0">
                    <a:latin typeface="Times New Roman"/>
                    <a:ea typeface="Calibri"/>
                  </a:rPr>
                  <a:t>).</a:t>
                </a:r>
                <a:endParaRPr lang="en-US" sz="2000" dirty="0">
                  <a:latin typeface="Times New Roman" panose="02020603050405020304" pitchFamily="18" charset="0"/>
                  <a:cs typeface="Times New Roman" panose="02020603050405020304" pitchFamily="18" charset="0"/>
                </a:endParaRPr>
              </a:p>
              <a:p>
                <a:pPr marL="109537" indent="0">
                  <a:buNone/>
                </a:pPr>
                <a:r>
                  <a:rPr lang="en-US" sz="2000" dirty="0" smtClean="0">
                    <a:latin typeface="Times New Roman" panose="02020603050405020304" pitchFamily="18" charset="0"/>
                    <a:cs typeface="Times New Roman" panose="02020603050405020304" pitchFamily="18" charset="0"/>
                  </a:rPr>
                  <a:t>Using </a:t>
                </a:r>
                <a:r>
                  <a:rPr lang="en-US" sz="2000" dirty="0">
                    <a:latin typeface="Times New Roman" panose="02020603050405020304" pitchFamily="18" charset="0"/>
                    <a:cs typeface="Times New Roman" panose="02020603050405020304" pitchFamily="18" charset="0"/>
                  </a:rPr>
                  <a:t>the formula of total </a:t>
                </a:r>
                <a:r>
                  <a:rPr lang="en-US" sz="2000" dirty="0" smtClean="0">
                    <a:latin typeface="Times New Roman" panose="02020603050405020304" pitchFamily="18" charset="0"/>
                    <a:cs typeface="Times New Roman" panose="02020603050405020304" pitchFamily="18" charset="0"/>
                  </a:rPr>
                  <a:t>probability, we get </a:t>
                </a:r>
              </a:p>
              <a:p>
                <a:pPr marL="109537" indent="0">
                  <a:buNone/>
                </a:pPr>
                <a14:m>
                  <m:oMathPara xmlns:m="http://schemas.openxmlformats.org/officeDocument/2006/math">
                    <m:oMathParaPr>
                      <m:jc m:val="centerGroup"/>
                    </m:oMathParaPr>
                    <m:oMath xmlns:m="http://schemas.openxmlformats.org/officeDocument/2006/math">
                      <m:sSub>
                        <m:sSubPr>
                          <m:ctrlPr>
                            <a:rPr lang="en-US" sz="2000" i="1">
                              <a:latin typeface="Cambria Math"/>
                            </a:rPr>
                          </m:ctrlPr>
                        </m:sSubPr>
                        <m:e>
                          <m:r>
                            <a:rPr lang="en-US" sz="2000" i="1">
                              <a:latin typeface="Cambria Math"/>
                            </a:rPr>
                            <m:t>𝑓</m:t>
                          </m:r>
                        </m:e>
                        <m:sub>
                          <m:sSub>
                            <m:sSubPr>
                              <m:ctrlPr>
                                <a:rPr lang="en-US" sz="2000" i="1">
                                  <a:latin typeface="Cambria Math"/>
                                </a:rPr>
                              </m:ctrlPr>
                            </m:sSubPr>
                            <m:e>
                              <m:r>
                                <a:rPr lang="en-US" sz="2000" i="1">
                                  <a:latin typeface="Cambria Math"/>
                                </a:rPr>
                                <m:t>𝑇</m:t>
                              </m:r>
                            </m:e>
                            <m:sub>
                              <m:r>
                                <a:rPr lang="en-US" sz="2000" i="1">
                                  <a:latin typeface="Cambria Math"/>
                                </a:rPr>
                                <m:t>𝐸</m:t>
                              </m:r>
                            </m:sub>
                          </m:sSub>
                        </m:sub>
                      </m:sSub>
                      <m:d>
                        <m:dPr>
                          <m:ctrlPr>
                            <a:rPr lang="en-US" sz="2000" i="1">
                              <a:latin typeface="Cambria Math"/>
                            </a:rPr>
                          </m:ctrlPr>
                        </m:dPr>
                        <m:e>
                          <m:r>
                            <a:rPr lang="en-US" sz="2000" i="1">
                              <a:latin typeface="Cambria Math"/>
                            </a:rPr>
                            <m:t>𝑡</m:t>
                          </m:r>
                        </m:e>
                      </m:d>
                      <m:r>
                        <a:rPr lang="ru-RU" sz="2000" i="1">
                          <a:latin typeface="Cambria Math"/>
                        </a:rPr>
                        <m:t>=</m:t>
                      </m:r>
                      <m:nary>
                        <m:naryPr>
                          <m:chr m:val="∑"/>
                          <m:limLoc m:val="undOvr"/>
                          <m:ctrlPr>
                            <a:rPr lang="en-US" sz="2000" i="1">
                              <a:latin typeface="Cambria Math"/>
                            </a:rPr>
                          </m:ctrlPr>
                        </m:naryPr>
                        <m:sub>
                          <m:r>
                            <a:rPr lang="ru-RU" sz="2000" i="1">
                              <a:latin typeface="Cambria Math"/>
                            </a:rPr>
                            <m:t>𝑘</m:t>
                          </m:r>
                          <m:r>
                            <a:rPr lang="ru-RU" sz="2000" i="1">
                              <a:latin typeface="Cambria Math"/>
                            </a:rPr>
                            <m:t>=1</m:t>
                          </m:r>
                        </m:sub>
                        <m:sup>
                          <m:r>
                            <a:rPr lang="en-US" sz="2000" i="1">
                              <a:latin typeface="Cambria Math"/>
                            </a:rPr>
                            <m:t>∞</m:t>
                          </m:r>
                        </m:sup>
                        <m:e>
                          <m:sSup>
                            <m:sSupPr>
                              <m:ctrlPr>
                                <a:rPr lang="en-US" sz="2000" i="1">
                                  <a:latin typeface="Cambria Math"/>
                                </a:rPr>
                              </m:ctrlPr>
                            </m:sSupPr>
                            <m:e>
                              <m:r>
                                <a:rPr lang="ru-RU" sz="2000" i="1">
                                  <a:latin typeface="Cambria Math"/>
                                </a:rPr>
                                <m:t>𝑝</m:t>
                              </m:r>
                              <m:r>
                                <a:rPr lang="ru-RU" sz="2000" i="1">
                                  <a:latin typeface="Cambria Math"/>
                                </a:rPr>
                                <m:t>(1−</m:t>
                              </m:r>
                              <m:r>
                                <a:rPr lang="ru-RU" sz="2000" i="1">
                                  <a:latin typeface="Cambria Math"/>
                                </a:rPr>
                                <m:t>𝑝</m:t>
                              </m:r>
                              <m:r>
                                <a:rPr lang="ru-RU" sz="2000" i="1">
                                  <a:latin typeface="Cambria Math"/>
                                </a:rPr>
                                <m:t>)</m:t>
                              </m:r>
                            </m:e>
                            <m:sup>
                              <m:r>
                                <a:rPr lang="ru-RU" sz="2000" i="1">
                                  <a:latin typeface="Cambria Math"/>
                                </a:rPr>
                                <m:t>𝑘</m:t>
                              </m:r>
                              <m:r>
                                <a:rPr lang="ru-RU" sz="2000" i="1">
                                  <a:latin typeface="Cambria Math"/>
                                </a:rPr>
                                <m:t>−1</m:t>
                              </m:r>
                            </m:sup>
                          </m:sSup>
                        </m:e>
                      </m:nary>
                      <m:f>
                        <m:fPr>
                          <m:ctrlPr>
                            <a:rPr lang="en-US" sz="2000" i="1">
                              <a:latin typeface="Cambria Math"/>
                            </a:rPr>
                          </m:ctrlPr>
                        </m:fPr>
                        <m:num>
                          <m:sSup>
                            <m:sSupPr>
                              <m:ctrlPr>
                                <a:rPr lang="en-US" sz="2000" i="1">
                                  <a:latin typeface="Cambria Math"/>
                                </a:rPr>
                              </m:ctrlPr>
                            </m:sSupPr>
                            <m:e>
                              <m:r>
                                <a:rPr lang="ru-RU" sz="2000" i="1">
                                  <a:latin typeface="Cambria Math"/>
                                </a:rPr>
                                <m:t>𝜆</m:t>
                              </m:r>
                            </m:e>
                            <m:sup>
                              <m:r>
                                <a:rPr lang="ru-RU" sz="2000" i="1">
                                  <a:latin typeface="Cambria Math"/>
                                </a:rPr>
                                <m:t>𝑘</m:t>
                              </m:r>
                            </m:sup>
                          </m:sSup>
                          <m:sSup>
                            <m:sSupPr>
                              <m:ctrlPr>
                                <a:rPr lang="en-US" sz="2000" i="1">
                                  <a:latin typeface="Cambria Math"/>
                                </a:rPr>
                              </m:ctrlPr>
                            </m:sSupPr>
                            <m:e>
                              <m:r>
                                <a:rPr lang="ru-RU" sz="2000" i="1">
                                  <a:latin typeface="Cambria Math"/>
                                </a:rPr>
                                <m:t>𝑡</m:t>
                              </m:r>
                            </m:e>
                            <m:sup>
                              <m:r>
                                <a:rPr lang="ru-RU" sz="2000" i="1">
                                  <a:latin typeface="Cambria Math"/>
                                </a:rPr>
                                <m:t>𝑘</m:t>
                              </m:r>
                              <m:r>
                                <a:rPr lang="ru-RU" sz="2000" i="1">
                                  <a:latin typeface="Cambria Math"/>
                                </a:rPr>
                                <m:t>−1</m:t>
                              </m:r>
                            </m:sup>
                          </m:sSup>
                        </m:num>
                        <m:den>
                          <m:d>
                            <m:dPr>
                              <m:ctrlPr>
                                <a:rPr lang="en-US" sz="2000" i="1">
                                  <a:latin typeface="Cambria Math"/>
                                </a:rPr>
                              </m:ctrlPr>
                            </m:dPr>
                            <m:e>
                              <m:r>
                                <a:rPr lang="ru-RU" sz="2000" i="1">
                                  <a:latin typeface="Cambria Math"/>
                                </a:rPr>
                                <m:t>𝑘</m:t>
                              </m:r>
                              <m:r>
                                <a:rPr lang="ru-RU" sz="2000" i="1">
                                  <a:latin typeface="Cambria Math"/>
                                </a:rPr>
                                <m:t>−1</m:t>
                              </m:r>
                            </m:e>
                          </m:d>
                          <m:r>
                            <a:rPr lang="ru-RU" sz="2000" i="1">
                              <a:latin typeface="Cambria Math"/>
                            </a:rPr>
                            <m:t>!</m:t>
                          </m:r>
                        </m:den>
                      </m:f>
                      <m:sSup>
                        <m:sSupPr>
                          <m:ctrlPr>
                            <a:rPr lang="en-US" sz="2000" i="1">
                              <a:latin typeface="Cambria Math"/>
                            </a:rPr>
                          </m:ctrlPr>
                        </m:sSupPr>
                        <m:e>
                          <m:r>
                            <a:rPr lang="ru-RU" sz="2000" i="1">
                              <a:latin typeface="Cambria Math"/>
                            </a:rPr>
                            <m:t>𝑒</m:t>
                          </m:r>
                        </m:e>
                        <m:sup>
                          <m:r>
                            <a:rPr lang="ru-RU" sz="2000" i="1">
                              <a:latin typeface="Cambria Math"/>
                            </a:rPr>
                            <m:t>−</m:t>
                          </m:r>
                          <m:r>
                            <a:rPr lang="ru-RU" sz="2000" i="1">
                              <a:latin typeface="Cambria Math"/>
                            </a:rPr>
                            <m:t>𝜆</m:t>
                          </m:r>
                          <m:r>
                            <a:rPr lang="ru-RU" sz="2000" i="1">
                              <a:latin typeface="Cambria Math"/>
                            </a:rPr>
                            <m:t>𝑡</m:t>
                          </m:r>
                        </m:sup>
                      </m:sSup>
                      <m:r>
                        <a:rPr lang="ru-RU" sz="2000" i="1">
                          <a:latin typeface="Cambria Math"/>
                        </a:rPr>
                        <m:t> ,</m:t>
                      </m:r>
                    </m:oMath>
                  </m:oMathPara>
                </a14:m>
                <a:endParaRPr lang="en-US" sz="2000" dirty="0">
                  <a:latin typeface="Times New Roman" panose="02020603050405020304" pitchFamily="18" charset="0"/>
                  <a:cs typeface="Times New Roman" panose="02020603050405020304" pitchFamily="18" charset="0"/>
                </a:endParaRPr>
              </a:p>
              <a:p>
                <a:pPr marL="109537" indent="0">
                  <a:buNone/>
                </a:pPr>
                <a:r>
                  <a:rPr lang="en-US" sz="2000" dirty="0" smtClean="0">
                    <a:latin typeface="Times New Roman" panose="02020603050405020304" pitchFamily="18" charset="0"/>
                    <a:cs typeface="Times New Roman" panose="02020603050405020304" pitchFamily="18" charset="0"/>
                  </a:rPr>
                  <a:t>and hence </a:t>
                </a:r>
                <a:r>
                  <a:rPr lang="en-US" sz="2000" dirty="0" err="1" smtClean="0">
                    <a:latin typeface="Times New Roman" panose="02020603050405020304" pitchFamily="18" charset="0"/>
                    <a:cs typeface="Times New Roman" panose="02020603050405020304" pitchFamily="18" charset="0"/>
                  </a:rPr>
                  <a:t>pdf</a:t>
                </a:r>
                <a:r>
                  <a:rPr lang="en-US" sz="2000" dirty="0" smtClean="0">
                    <a:latin typeface="Times New Roman" panose="02020603050405020304" pitchFamily="18" charset="0"/>
                    <a:cs typeface="Times New Roman" panose="02020603050405020304" pitchFamily="18" charset="0"/>
                  </a:rPr>
                  <a:t>: </a:t>
                </a:r>
              </a:p>
              <a:p>
                <a:pPr marL="109537" indent="0">
                  <a:buNone/>
                </a:pPr>
                <a:endParaRPr lang="en-US" sz="2000" i="1" dirty="0" smtClean="0"/>
              </a:p>
              <a:p>
                <a:pPr marL="109537" indent="0">
                  <a:buNone/>
                </a:pPr>
                <a14:m>
                  <m:oMathPara xmlns:m="http://schemas.openxmlformats.org/officeDocument/2006/math">
                    <m:oMathParaPr>
                      <m:jc m:val="centerGroup"/>
                    </m:oMathParaPr>
                    <m:oMath xmlns:m="http://schemas.openxmlformats.org/officeDocument/2006/math">
                      <m:sSub>
                        <m:sSubPr>
                          <m:ctrlPr>
                            <a:rPr lang="en-US" sz="2000" i="1">
                              <a:latin typeface="Cambria Math"/>
                            </a:rPr>
                          </m:ctrlPr>
                        </m:sSubPr>
                        <m:e>
                          <m:r>
                            <a:rPr lang="en-US" sz="2000" i="1">
                              <a:latin typeface="Cambria Math"/>
                            </a:rPr>
                            <m:t>𝑓</m:t>
                          </m:r>
                        </m:e>
                        <m:sub>
                          <m:sSub>
                            <m:sSubPr>
                              <m:ctrlPr>
                                <a:rPr lang="en-US" sz="2000" i="1">
                                  <a:latin typeface="Cambria Math"/>
                                </a:rPr>
                              </m:ctrlPr>
                            </m:sSubPr>
                            <m:e>
                              <m:r>
                                <a:rPr lang="en-US" sz="2000" i="1">
                                  <a:latin typeface="Cambria Math"/>
                                </a:rPr>
                                <m:t>𝑇</m:t>
                              </m:r>
                            </m:e>
                            <m:sub>
                              <m:r>
                                <a:rPr lang="en-US" sz="2000" i="1">
                                  <a:latin typeface="Cambria Math"/>
                                </a:rPr>
                                <m:t>𝐸</m:t>
                              </m:r>
                            </m:sub>
                          </m:sSub>
                        </m:sub>
                      </m:sSub>
                      <m:d>
                        <m:dPr>
                          <m:ctrlPr>
                            <a:rPr lang="en-US" sz="2000" i="1">
                              <a:latin typeface="Cambria Math"/>
                            </a:rPr>
                          </m:ctrlPr>
                        </m:dPr>
                        <m:e>
                          <m:r>
                            <a:rPr lang="en-US" sz="2000" i="1">
                              <a:latin typeface="Cambria Math"/>
                            </a:rPr>
                            <m:t>𝑡</m:t>
                          </m:r>
                        </m:e>
                      </m:d>
                      <m:r>
                        <a:rPr lang="ru-RU" sz="2000" i="1">
                          <a:latin typeface="Cambria Math"/>
                        </a:rPr>
                        <m:t>=</m:t>
                      </m:r>
                      <m:r>
                        <a:rPr lang="ru-RU" sz="2000" i="1">
                          <a:latin typeface="Cambria Math"/>
                        </a:rPr>
                        <m:t>𝑝</m:t>
                      </m:r>
                      <m:r>
                        <a:rPr lang="ru-RU" sz="2000" i="1">
                          <a:latin typeface="Cambria Math"/>
                        </a:rPr>
                        <m:t>𝜆</m:t>
                      </m:r>
                      <m:sSup>
                        <m:sSupPr>
                          <m:ctrlPr>
                            <a:rPr lang="en-US" sz="2000" i="1">
                              <a:latin typeface="Cambria Math"/>
                            </a:rPr>
                          </m:ctrlPr>
                        </m:sSupPr>
                        <m:e>
                          <m:r>
                            <a:rPr lang="ru-RU" sz="2000" i="1">
                              <a:latin typeface="Cambria Math"/>
                            </a:rPr>
                            <m:t>𝑒</m:t>
                          </m:r>
                        </m:e>
                        <m:sup>
                          <m:r>
                            <a:rPr lang="ru-RU" sz="2000" i="1">
                              <a:latin typeface="Cambria Math"/>
                            </a:rPr>
                            <m:t>−</m:t>
                          </m:r>
                          <m:r>
                            <a:rPr lang="ru-RU" sz="2000" i="1">
                              <a:latin typeface="Cambria Math"/>
                            </a:rPr>
                            <m:t>𝑝</m:t>
                          </m:r>
                          <m:r>
                            <a:rPr lang="ru-RU" sz="2000" i="1">
                              <a:latin typeface="Cambria Math"/>
                            </a:rPr>
                            <m:t>𝜆</m:t>
                          </m:r>
                          <m:r>
                            <a:rPr lang="ru-RU" sz="2000" i="1">
                              <a:latin typeface="Cambria Math"/>
                            </a:rPr>
                            <m:t>𝑡</m:t>
                          </m:r>
                        </m:sup>
                      </m:sSup>
                    </m:oMath>
                  </m:oMathPara>
                </a14:m>
                <a:endParaRPr lang="en-US" sz="2000" dirty="0" smtClean="0">
                  <a:latin typeface="Times New Roman" panose="02020603050405020304" pitchFamily="18" charset="0"/>
                  <a:cs typeface="Times New Roman" panose="02020603050405020304" pitchFamily="18" charset="0"/>
                </a:endParaRPr>
              </a:p>
              <a:p>
                <a:pPr marL="109537" indent="0">
                  <a:buNone/>
                </a:pPr>
                <a:endParaRPr lang="en-US" sz="2000" dirty="0" smtClean="0">
                  <a:latin typeface="Times New Roman" panose="02020603050405020304" pitchFamily="18" charset="0"/>
                  <a:cs typeface="Times New Roman" panose="02020603050405020304" pitchFamily="18" charset="0"/>
                </a:endParaRPr>
              </a:p>
            </p:txBody>
          </p:sp>
        </mc:Choice>
        <mc:Fallback>
          <p:sp>
            <p:nvSpPr>
              <p:cNvPr id="2" name="Объект 1"/>
              <p:cNvSpPr>
                <a:spLocks noGrp="1" noRot="1" noChangeAspect="1" noMove="1" noResize="1" noEditPoints="1" noAdjustHandles="1" noChangeArrowheads="1" noChangeShapeType="1" noTextEdit="1"/>
              </p:cNvSpPr>
              <p:nvPr>
                <p:ph idx="1"/>
              </p:nvPr>
            </p:nvSpPr>
            <p:spPr>
              <a:blipFill rotWithShape="1">
                <a:blip r:embed="rId2"/>
                <a:stretch>
                  <a:fillRect t="-674"/>
                </a:stretch>
              </a:blipFill>
            </p:spPr>
            <p:txBody>
              <a:bodyPr/>
              <a:lstStyle/>
              <a:p>
                <a:r>
                  <a:rPr lang="en-US">
                    <a:noFill/>
                  </a:rPr>
                  <a:t> </a:t>
                </a:r>
              </a:p>
            </p:txBody>
          </p:sp>
        </mc:Fallback>
      </mc:AlternateContent>
      <p:sp>
        <p:nvSpPr>
          <p:cNvPr id="3" name="Заголовок 2"/>
          <p:cNvSpPr>
            <a:spLocks noGrp="1"/>
          </p:cNvSpPr>
          <p:nvPr>
            <p:ph type="title"/>
          </p:nvPr>
        </p:nvSpPr>
        <p:spPr/>
        <p:txBody>
          <a:bodyPr>
            <a:normAutofit/>
          </a:bodyPr>
          <a:lstStyle/>
          <a:p>
            <a:r>
              <a:rPr lang="en-US" sz="3200" dirty="0" smtClean="0"/>
              <a:t>The case of Poisson flow</a:t>
            </a:r>
            <a:endParaRPr lang="ru-RU" sz="3200"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10</a:t>
            </a:fld>
            <a:endParaRPr lang="en-US"/>
          </a:p>
        </p:txBody>
      </p:sp>
    </p:spTree>
    <p:extLst>
      <p:ext uri="{BB962C8B-B14F-4D97-AF65-F5344CB8AC3E}">
        <p14:creationId xmlns:p14="http://schemas.microsoft.com/office/powerpoint/2010/main" xmlns="" val="210050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Объект 1"/>
              <p:cNvSpPr>
                <a:spLocks noGrp="1"/>
              </p:cNvSpPr>
              <p:nvPr>
                <p:ph idx="1"/>
              </p:nvPr>
            </p:nvSpPr>
            <p:spPr>
              <a:xfrm>
                <a:off x="228600" y="1295400"/>
                <a:ext cx="8458200" cy="4343400"/>
              </a:xfrm>
            </p:spPr>
            <p:txBody>
              <a:bodyPr/>
              <a:lstStyle/>
              <a:p>
                <a:endParaRPr lang="en-US" sz="2000" dirty="0" smtClean="0">
                  <a:latin typeface="Times New Roman" panose="02020603050405020304" pitchFamily="18" charset="0"/>
                  <a:cs typeface="Times New Roman" panose="02020603050405020304" pitchFamily="18" charset="0"/>
                </a:endParaRPr>
              </a:p>
              <a:p>
                <a:pPr marL="109537" indent="0" algn="just">
                  <a:buNone/>
                </a:pPr>
                <a:r>
                  <a:rPr lang="en-US" sz="2000" dirty="0" smtClean="0">
                    <a:latin typeface="Times New Roman" panose="02020603050405020304" pitchFamily="18" charset="0"/>
                    <a:cs typeface="Times New Roman" panose="02020603050405020304" pitchFamily="18" charset="0"/>
                  </a:rPr>
                  <a:t>A pollution has to be detected in </a:t>
                </a:r>
                <a:r>
                  <a:rPr lang="en-US" sz="2000" b="1" i="1" dirty="0" smtClean="0">
                    <a:latin typeface="Times New Roman" panose="02020603050405020304" pitchFamily="18" charset="0"/>
                    <a:cs typeface="Times New Roman" panose="02020603050405020304" pitchFamily="18" charset="0"/>
                  </a:rPr>
                  <a:t>h</a:t>
                </a:r>
                <a:r>
                  <a:rPr lang="en-US" sz="2000" dirty="0" smtClean="0">
                    <a:latin typeface="Times New Roman" panose="02020603050405020304" pitchFamily="18" charset="0"/>
                    <a:cs typeface="Times New Roman" panose="02020603050405020304" pitchFamily="18" charset="0"/>
                  </a:rPr>
                  <a:t> time units with a probability </a:t>
                </a:r>
                <a:r>
                  <a:rPr lang="en-US" sz="2000" b="1" i="1" dirty="0" smtClean="0">
                    <a:latin typeface="Times New Roman" panose="02020603050405020304" pitchFamily="18" charset="0"/>
                    <a:cs typeface="Times New Roman" panose="02020603050405020304" pitchFamily="18" charset="0"/>
                    <a:sym typeface="Symbol"/>
                  </a:rPr>
                  <a:t></a:t>
                </a:r>
                <a:r>
                  <a:rPr lang="en-US" sz="2000" dirty="0" smtClean="0">
                    <a:latin typeface="Times New Roman" panose="02020603050405020304" pitchFamily="18" charset="0"/>
                    <a:cs typeface="Times New Roman" panose="02020603050405020304" pitchFamily="18" charset="0"/>
                    <a:sym typeface="Symbol"/>
                  </a:rPr>
                  <a:t>. </a:t>
                </a:r>
              </a:p>
              <a:p>
                <a:pPr marL="109537" indent="0" algn="just">
                  <a:buNone/>
                </a:pPr>
                <a:r>
                  <a:rPr lang="en-US" sz="2000" dirty="0">
                    <a:latin typeface="Times New Roman" panose="02020603050405020304" pitchFamily="18" charset="0"/>
                    <a:cs typeface="Times New Roman" panose="02020603050405020304" pitchFamily="18" charset="0"/>
                    <a:sym typeface="Symbol"/>
                  </a:rPr>
                  <a:t>What is the minimum number of </a:t>
                </a:r>
                <a:r>
                  <a:rPr lang="en-US" sz="2000" dirty="0" smtClean="0">
                    <a:latin typeface="Times New Roman" panose="02020603050405020304" pitchFamily="18" charset="0"/>
                    <a:cs typeface="Times New Roman" panose="02020603050405020304" pitchFamily="18" charset="0"/>
                    <a:sym typeface="Symbol"/>
                  </a:rPr>
                  <a:t>vehicles required?</a:t>
                </a:r>
              </a:p>
              <a:p>
                <a:pPr marL="109537" indent="0" algn="just">
                  <a:buNone/>
                </a:pPr>
                <a:endParaRPr lang="en-US" sz="2000" i="1" dirty="0">
                  <a:latin typeface="Times New Roman" panose="02020603050405020304" pitchFamily="18" charset="0"/>
                  <a:cs typeface="Times New Roman" panose="02020603050405020304" pitchFamily="18" charset="0"/>
                  <a:sym typeface="Symbol"/>
                </a:endParaRPr>
              </a:p>
              <a:p>
                <a:pPr marL="109537" indent="0" algn="just">
                  <a:buNone/>
                </a:pPr>
                <a:endParaRPr lang="en-US" sz="2000" i="1" dirty="0" smtClean="0">
                  <a:latin typeface="Times New Roman" panose="02020603050405020304" pitchFamily="18" charset="0"/>
                  <a:cs typeface="Times New Roman" panose="02020603050405020304" pitchFamily="18" charset="0"/>
                  <a:sym typeface="Symbol"/>
                </a:endParaRPr>
              </a:p>
              <a:p>
                <a:pPr marL="109537" indent="0" algn="just">
                  <a:buNone/>
                </a:pPr>
                <a:endParaRPr lang="en-US" sz="2000" i="1" dirty="0" smtClean="0">
                  <a:latin typeface="Times New Roman" panose="02020603050405020304" pitchFamily="18" charset="0"/>
                  <a:cs typeface="Times New Roman" panose="02020603050405020304" pitchFamily="18" charset="0"/>
                  <a:sym typeface="Symbol"/>
                </a:endParaRPr>
              </a:p>
              <a:p>
                <a:pPr marL="109537" indent="0" algn="just">
                  <a:buNone/>
                </a:pPr>
                <a14:m>
                  <m:oMathPara xmlns:m="http://schemas.openxmlformats.org/officeDocument/2006/math">
                    <m:oMathParaPr>
                      <m:jc m:val="centerGroup"/>
                    </m:oMathParaPr>
                    <m:oMath xmlns:m="http://schemas.openxmlformats.org/officeDocument/2006/math">
                      <m:sSub>
                        <m:sSubPr>
                          <m:ctrlPr>
                            <a:rPr lang="en-US" sz="2000" i="1">
                              <a:latin typeface="Cambria Math"/>
                            </a:rPr>
                          </m:ctrlPr>
                        </m:sSubPr>
                        <m:e>
                          <m:r>
                            <a:rPr lang="ru-RU" sz="2000" i="1">
                              <a:latin typeface="Cambria Math"/>
                            </a:rPr>
                            <m:t>𝑁</m:t>
                          </m:r>
                        </m:e>
                        <m:sub>
                          <m:r>
                            <a:rPr lang="ru-RU" sz="2000" i="1">
                              <a:latin typeface="Cambria Math"/>
                            </a:rPr>
                            <m:t>𝐴</m:t>
                          </m:r>
                        </m:sub>
                      </m:sSub>
                      <m:r>
                        <a:rPr lang="ru-RU" sz="2000" i="1">
                          <a:latin typeface="Cambria Math"/>
                          <a:ea typeface="Cambria Math"/>
                        </a:rPr>
                        <m:t>→</m:t>
                      </m:r>
                      <m:r>
                        <m:rPr>
                          <m:sty m:val="p"/>
                        </m:rPr>
                        <a:rPr lang="en-US" sz="2000">
                          <a:latin typeface="Cambria Math"/>
                          <a:ea typeface="Cambria Math"/>
                        </a:rPr>
                        <m:t>min</m:t>
                      </m:r>
                    </m:oMath>
                  </m:oMathPara>
                </a14:m>
                <a:endParaRPr lang="en-US" sz="2000" dirty="0">
                  <a:latin typeface="Times New Roman" panose="02020603050405020304" pitchFamily="18" charset="0"/>
                  <a:cs typeface="Times New Roman" panose="02020603050405020304" pitchFamily="18" charset="0"/>
                </a:endParaRPr>
              </a:p>
              <a:p>
                <a:pPr marL="109537" indent="0" algn="just">
                  <a:buNone/>
                </a:pPr>
                <a:endParaRPr lang="en-US" sz="2000" b="1" i="1" dirty="0">
                  <a:latin typeface="Times New Roman" panose="02020603050405020304" pitchFamily="18" charset="0"/>
                  <a:cs typeface="Times New Roman" panose="02020603050405020304" pitchFamily="18" charset="0"/>
                </a:endParaRPr>
              </a:p>
              <a:p>
                <a:pPr marL="109537" indent="0" algn="just">
                  <a:buNone/>
                </a:pPr>
                <a14:m>
                  <m:oMathPara xmlns:m="http://schemas.openxmlformats.org/officeDocument/2006/math">
                    <m:oMathParaPr>
                      <m:jc m:val="center"/>
                    </m:oMathParaPr>
                    <m:oMath xmlns:m="http://schemas.openxmlformats.org/officeDocument/2006/math">
                      <m:r>
                        <a:rPr lang="en-US" sz="2000" i="1">
                          <a:latin typeface="Cambria Math"/>
                        </a:rPr>
                        <m:t>𝑃</m:t>
                      </m:r>
                      <m:d>
                        <m:dPr>
                          <m:ctrlPr>
                            <a:rPr lang="en-US" sz="2000" i="1">
                              <a:latin typeface="Cambria Math"/>
                            </a:rPr>
                          </m:ctrlPr>
                        </m:dPr>
                        <m:e>
                          <m:sSub>
                            <m:sSubPr>
                              <m:ctrlPr>
                                <a:rPr lang="en-US" sz="2000" i="1">
                                  <a:latin typeface="Cambria Math"/>
                                </a:rPr>
                              </m:ctrlPr>
                            </m:sSubPr>
                            <m:e>
                              <m:r>
                                <a:rPr lang="en-US" sz="2000" i="1">
                                  <a:latin typeface="Cambria Math"/>
                                </a:rPr>
                                <m:t>𝑇</m:t>
                              </m:r>
                            </m:e>
                            <m:sub>
                              <m:r>
                                <a:rPr lang="en-US" sz="2000" i="1">
                                  <a:latin typeface="Cambria Math"/>
                                </a:rPr>
                                <m:t>𝐸</m:t>
                              </m:r>
                            </m:sub>
                          </m:sSub>
                          <m:r>
                            <a:rPr lang="en-US" sz="2000" b="0" i="1" smtClean="0">
                              <a:latin typeface="Cambria Math"/>
                            </a:rPr>
                            <m:t>&lt;</m:t>
                          </m:r>
                          <m:r>
                            <a:rPr lang="ru-RU" sz="2000" i="1">
                              <a:latin typeface="Cambria Math"/>
                            </a:rPr>
                            <m:t>h</m:t>
                          </m:r>
                        </m:e>
                      </m:d>
                      <m:r>
                        <a:rPr lang="en-US" sz="2000" b="0" i="1" smtClean="0">
                          <a:latin typeface="Cambria Math"/>
                          <a:ea typeface="Cambria Math"/>
                        </a:rPr>
                        <m:t>≥</m:t>
                      </m:r>
                      <m:r>
                        <a:rPr lang="ru-RU" sz="2000" i="1" smtClean="0">
                          <a:latin typeface="Cambria Math"/>
                          <a:ea typeface="Cambria Math"/>
                        </a:rPr>
                        <m:t>𝛼</m:t>
                      </m:r>
                    </m:oMath>
                  </m:oMathPara>
                </a14:m>
                <a:endParaRPr lang="ru-RU" sz="2000" dirty="0">
                  <a:latin typeface="Times New Roman" panose="02020603050405020304" pitchFamily="18" charset="0"/>
                  <a:cs typeface="Times New Roman" panose="02020603050405020304" pitchFamily="18" charset="0"/>
                </a:endParaRPr>
              </a:p>
            </p:txBody>
          </p:sp>
        </mc:Choice>
        <mc:Fallback>
          <p:sp>
            <p:nvSpPr>
              <p:cNvPr id="2" name="Объект 1"/>
              <p:cNvSpPr>
                <a:spLocks noGrp="1" noRot="1" noChangeAspect="1" noMove="1" noResize="1" noEditPoints="1" noAdjustHandles="1" noChangeArrowheads="1" noChangeShapeType="1" noTextEdit="1"/>
              </p:cNvSpPr>
              <p:nvPr>
                <p:ph idx="1"/>
              </p:nvPr>
            </p:nvSpPr>
            <p:spPr>
              <a:xfrm>
                <a:off x="228600" y="1295400"/>
                <a:ext cx="8458200" cy="4343400"/>
              </a:xfrm>
              <a:blipFill rotWithShape="1">
                <a:blip r:embed="rId2"/>
                <a:stretch>
                  <a:fillRect/>
                </a:stretch>
              </a:blipFill>
            </p:spPr>
            <p:txBody>
              <a:bodyPr/>
              <a:lstStyle/>
              <a:p>
                <a:r>
                  <a:rPr lang="en-US">
                    <a:noFill/>
                  </a:rPr>
                  <a:t> </a:t>
                </a:r>
              </a:p>
            </p:txBody>
          </p:sp>
        </mc:Fallback>
      </mc:AlternateContent>
      <p:sp>
        <p:nvSpPr>
          <p:cNvPr id="3" name="Заголовок 2"/>
          <p:cNvSpPr>
            <a:spLocks noGrp="1"/>
          </p:cNvSpPr>
          <p:nvPr>
            <p:ph type="title"/>
          </p:nvPr>
        </p:nvSpPr>
        <p:spPr>
          <a:xfrm>
            <a:off x="457200" y="274638"/>
            <a:ext cx="8001000" cy="715962"/>
          </a:xfrm>
        </p:spPr>
        <p:txBody>
          <a:bodyPr>
            <a:normAutofit/>
          </a:bodyPr>
          <a:lstStyle/>
          <a:p>
            <a:r>
              <a:rPr lang="en-US" sz="3200" dirty="0" smtClean="0"/>
              <a:t>Problem: Optimal Number of Vehicles</a:t>
            </a:r>
            <a:endParaRPr lang="ru-RU" sz="3200"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11</a:t>
            </a:fld>
            <a:endParaRPr lang="en-US"/>
          </a:p>
        </p:txBody>
      </p:sp>
    </p:spTree>
    <p:extLst>
      <p:ext uri="{BB962C8B-B14F-4D97-AF65-F5344CB8AC3E}">
        <p14:creationId xmlns:p14="http://schemas.microsoft.com/office/powerpoint/2010/main" xmlns="" val="1297375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Объект 1"/>
              <p:cNvSpPr>
                <a:spLocks noGrp="1"/>
              </p:cNvSpPr>
              <p:nvPr>
                <p:ph idx="1"/>
              </p:nvPr>
            </p:nvSpPr>
            <p:spPr>
              <a:xfrm>
                <a:off x="304800" y="990600"/>
                <a:ext cx="8458200" cy="5029200"/>
              </a:xfrm>
            </p:spPr>
            <p:txBody>
              <a:bodyPr/>
              <a:lstStyle/>
              <a:p>
                <a:pPr marL="109537" indent="0">
                  <a:buNone/>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Estimate </a:t>
                </a:r>
                <a:r>
                  <a:rPr lang="en-US" sz="2000" i="1" dirty="0" smtClean="0">
                    <a:latin typeface="Times New Roman" panose="02020603050405020304" pitchFamily="18" charset="0"/>
                    <a:cs typeface="Times New Roman" panose="02020603050405020304" pitchFamily="18" charset="0"/>
                  </a:rPr>
                  <a:t>p  </a:t>
                </a:r>
                <a:r>
                  <a:rPr lang="en-US"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it can be a set)</a:t>
                </a: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Assuming </a:t>
                </a:r>
                <a:r>
                  <a:rPr lang="en-US" sz="2000" dirty="0">
                    <a:latin typeface="Times New Roman" panose="02020603050405020304" pitchFamily="18" charset="0"/>
                    <a:cs typeface="Times New Roman" panose="02020603050405020304" pitchFamily="18" charset="0"/>
                  </a:rPr>
                  <a:t>that the flow rate of vehicles linearly depends on the total number </a:t>
                </a:r>
                <a:r>
                  <a:rPr lang="en-US" sz="2000" dirty="0" smtClean="0">
                    <a:latin typeface="Times New Roman" panose="02020603050405020304" pitchFamily="18" charset="0"/>
                    <a:cs typeface="Times New Roman" panose="02020603050405020304" pitchFamily="18" charset="0"/>
                  </a:rPr>
                  <a:t>of </a:t>
                </a:r>
                <a:r>
                  <a:rPr lang="en-US" sz="2000" dirty="0">
                    <a:latin typeface="Times New Roman" panose="02020603050405020304" pitchFamily="18" charset="0"/>
                    <a:cs typeface="Times New Roman" panose="02020603050405020304" pitchFamily="18" charset="0"/>
                  </a:rPr>
                  <a:t>vehicles </a:t>
                </a:r>
                <a:r>
                  <a:rPr lang="en-US" sz="2000" dirty="0" smtClean="0">
                    <a:latin typeface="Times New Roman" panose="02020603050405020304" pitchFamily="18" charset="0"/>
                    <a:cs typeface="Times New Roman" panose="02020603050405020304" pitchFamily="18" charset="0"/>
                  </a:rPr>
                  <a:t>involved, i.e.</a:t>
                </a:r>
              </a:p>
              <a:p>
                <a:pPr marL="109537" indent="0" algn="ctr">
                  <a:buNone/>
                </a:pPr>
                <a:r>
                  <a:rPr lang="ru-RU" sz="2000" i="1" dirty="0" smtClean="0">
                    <a:latin typeface="Times New Roman"/>
                    <a:ea typeface="Calibri"/>
                    <a:cs typeface="Times New Roman"/>
                    <a:sym typeface="Symbol"/>
                  </a:rPr>
                  <a:t></a:t>
                </a:r>
                <a:r>
                  <a:rPr lang="ru-RU" sz="2000" i="1" dirty="0" smtClean="0">
                    <a:latin typeface="Times New Roman"/>
                    <a:ea typeface="Calibri"/>
                  </a:rPr>
                  <a:t/>
                </a:r>
                <a:r>
                  <a:rPr lang="ru-RU" sz="2000" i="1" dirty="0">
                    <a:latin typeface="Times New Roman"/>
                    <a:ea typeface="Calibri"/>
                  </a:rPr>
                  <a:t>= </a:t>
                </a:r>
                <a:r>
                  <a:rPr lang="en-US" sz="2000" i="1" dirty="0" smtClean="0">
                    <a:latin typeface="Times New Roman"/>
                    <a:ea typeface="Calibri"/>
                  </a:rPr>
                  <a:t>c N</a:t>
                </a:r>
                <a:r>
                  <a:rPr lang="en-US" sz="2000" i="1" baseline="-25000" dirty="0" smtClean="0">
                    <a:latin typeface="Times New Roman"/>
                    <a:ea typeface="Calibri"/>
                  </a:rPr>
                  <a:t>A</a:t>
                </a:r>
                <a:r>
                  <a:rPr lang="ru-RU" sz="2000" i="1" dirty="0">
                    <a:latin typeface="Times New Roman"/>
                    <a:ea typeface="Calibri"/>
                  </a:rPr>
                  <a:t>, 0&lt;с&lt; 1,</a:t>
                </a:r>
                <a:endParaRPr lang="en-US" sz="2000" dirty="0" smtClean="0">
                  <a:latin typeface="Times New Roman" panose="02020603050405020304" pitchFamily="18" charset="0"/>
                  <a:cs typeface="Times New Roman" panose="02020603050405020304" pitchFamily="18" charset="0"/>
                </a:endParaRPr>
              </a:p>
              <a:p>
                <a:pPr marL="109537" indent="0" algn="just">
                  <a:buNone/>
                </a:pPr>
                <a:r>
                  <a:rPr lang="en-US" sz="2000" dirty="0" smtClean="0">
                    <a:latin typeface="Times New Roman" panose="02020603050405020304" pitchFamily="18" charset="0"/>
                    <a:cs typeface="Times New Roman" panose="02020603050405020304" pitchFamily="18" charset="0"/>
                  </a:rPr>
                  <a:t/>
                </a:r>
                <a:r>
                  <a:rPr lang="en-US" sz="2000" dirty="0" smtClean="0">
                    <a:latin typeface="Times New Roman" panose="02020603050405020304" pitchFamily="18" charset="0"/>
                    <a:cs typeface="Times New Roman" panose="02020603050405020304" pitchFamily="18" charset="0"/>
                  </a:rPr>
                  <a:t>where  </a:t>
                </a:r>
                <a:r>
                  <a:rPr lang="en-US" sz="2000" i="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is a some constant, </a:t>
                </a:r>
                <a:r>
                  <a:rPr lang="en-US" sz="2000" dirty="0" smtClean="0">
                    <a:latin typeface="Times New Roman" panose="02020603050405020304" pitchFamily="18" charset="0"/>
                    <a:cs typeface="Times New Roman" panose="02020603050405020304" pitchFamily="18" charset="0"/>
                  </a:rPr>
                  <a:t>which is given, otherwise it has to be estimated. </a:t>
                </a:r>
              </a:p>
              <a:p>
                <a:pPr algn="just">
                  <a:buFont typeface="Wingdings" panose="05000000000000000000" pitchFamily="2" charset="2"/>
                  <a:buChar char="ü"/>
                </a:pP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probability that the time of </a:t>
                </a:r>
                <a:r>
                  <a:rPr lang="en-US" sz="2000" dirty="0" smtClean="0">
                    <a:latin typeface="Times New Roman" panose="02020603050405020304" pitchFamily="18" charset="0"/>
                    <a:cs typeface="Times New Roman" panose="02020603050405020304" pitchFamily="18" charset="0"/>
                  </a:rPr>
                  <a:t>detection </a:t>
                </a:r>
                <a:r>
                  <a:rPr lang="en-US" sz="2000" dirty="0">
                    <a:latin typeface="Times New Roman" panose="02020603050405020304" pitchFamily="18" charset="0"/>
                    <a:cs typeface="Times New Roman" panose="02020603050405020304" pitchFamily="18" charset="0"/>
                  </a:rPr>
                  <a:t>of critical pollution does not exceed </a:t>
                </a: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given threshold value </a:t>
                </a:r>
                <a:r>
                  <a:rPr lang="en-US" sz="2000" b="1" i="1" dirty="0">
                    <a:latin typeface="Times New Roman" panose="02020603050405020304" pitchFamily="18" charset="0"/>
                    <a:cs typeface="Times New Roman" panose="02020603050405020304" pitchFamily="18" charset="0"/>
                  </a:rPr>
                  <a:t>h</a:t>
                </a:r>
                <a:r>
                  <a:rPr lang="en-US" sz="2000" dirty="0">
                    <a:latin typeface="Times New Roman" panose="02020603050405020304" pitchFamily="18" charset="0"/>
                    <a:cs typeface="Times New Roman" panose="02020603050405020304" pitchFamily="18" charset="0"/>
                  </a:rPr>
                  <a:t/>
                </a:r>
                <a:r>
                  <a:rPr lang="en-US" sz="2000" dirty="0" smtClean="0">
                    <a:latin typeface="Times New Roman" panose="02020603050405020304" pitchFamily="18" charset="0"/>
                    <a:cs typeface="Times New Roman" panose="02020603050405020304" pitchFamily="18" charset="0"/>
                  </a:rPr>
                  <a:t>will </a:t>
                </a:r>
                <a:r>
                  <a:rPr lang="en-US" sz="2000" dirty="0">
                    <a:latin typeface="Times New Roman" panose="02020603050405020304" pitchFamily="18" charset="0"/>
                    <a:cs typeface="Times New Roman" panose="02020603050405020304" pitchFamily="18" charset="0"/>
                  </a:rPr>
                  <a:t>be equal </a:t>
                </a:r>
                <a:r>
                  <a:rPr lang="en-US" sz="2000" dirty="0" smtClean="0">
                    <a:latin typeface="Times New Roman" panose="02020603050405020304" pitchFamily="18" charset="0"/>
                    <a:cs typeface="Times New Roman" panose="02020603050405020304" pitchFamily="18" charset="0"/>
                  </a:rPr>
                  <a:t>to</a:t>
                </a:r>
                <a:endParaRPr lang="en-US" sz="2000" dirty="0" smtClean="0">
                  <a:latin typeface="Times New Roman" panose="02020603050405020304" pitchFamily="18" charset="0"/>
                  <a:cs typeface="Times New Roman" panose="02020603050405020304" pitchFamily="18" charset="0"/>
                </a:endParaRPr>
              </a:p>
              <a:p>
                <a:pPr marL="566737" indent="-457200" algn="just">
                  <a:buFont typeface="+mj-lt"/>
                  <a:buAutoNum type="arabicParenR"/>
                </a:pPr>
                <a:endParaRPr lang="en-US" sz="2000" i="1" dirty="0" smtClean="0">
                  <a:latin typeface="Times New Roman" panose="02020603050405020304" pitchFamily="18" charset="0"/>
                  <a:cs typeface="Times New Roman" panose="02020603050405020304" pitchFamily="18" charset="0"/>
                </a:endParaRPr>
              </a:p>
              <a:p>
                <a:pPr marL="109537" indent="0" algn="just">
                  <a:buNone/>
                </a:pPr>
                <a14:m>
                  <m:oMathPara xmlns:m="http://schemas.openxmlformats.org/officeDocument/2006/math">
                    <m:oMathParaPr>
                      <m:jc m:val="center"/>
                    </m:oMathParaPr>
                    <m:oMath xmlns:m="http://schemas.openxmlformats.org/officeDocument/2006/math">
                      <m:r>
                        <a:rPr lang="en-US" sz="2000" i="1">
                          <a:latin typeface="Cambria Math"/>
                        </a:rPr>
                        <m:t>𝑃</m:t>
                      </m:r>
                      <m:d>
                        <m:dPr>
                          <m:ctrlPr>
                            <a:rPr lang="en-US" sz="2000" i="1">
                              <a:latin typeface="Cambria Math"/>
                            </a:rPr>
                          </m:ctrlPr>
                        </m:dPr>
                        <m:e>
                          <m:sSub>
                            <m:sSubPr>
                              <m:ctrlPr>
                                <a:rPr lang="en-US" sz="2000" i="1">
                                  <a:latin typeface="Cambria Math"/>
                                </a:rPr>
                              </m:ctrlPr>
                            </m:sSubPr>
                            <m:e>
                              <m:r>
                                <a:rPr lang="en-US" sz="2000" i="1">
                                  <a:latin typeface="Cambria Math"/>
                                </a:rPr>
                                <m:t>𝑇</m:t>
                              </m:r>
                            </m:e>
                            <m:sub>
                              <m:r>
                                <a:rPr lang="en-US" sz="2000" i="1">
                                  <a:latin typeface="Cambria Math"/>
                                </a:rPr>
                                <m:t>𝐸</m:t>
                              </m:r>
                            </m:sub>
                          </m:sSub>
                          <m:r>
                            <a:rPr lang="ru-RU" sz="2000" i="1">
                              <a:latin typeface="Cambria Math"/>
                            </a:rPr>
                            <m:t>&lt;</m:t>
                          </m:r>
                          <m:r>
                            <a:rPr lang="ru-RU" sz="2000" i="1">
                              <a:latin typeface="Cambria Math"/>
                            </a:rPr>
                            <m:t>h</m:t>
                          </m:r>
                        </m:e>
                      </m:d>
                      <m:r>
                        <a:rPr lang="ru-RU" sz="2000" i="1">
                          <a:latin typeface="Cambria Math"/>
                        </a:rPr>
                        <m:t>=1−</m:t>
                      </m:r>
                      <m:sSup>
                        <m:sSupPr>
                          <m:ctrlPr>
                            <a:rPr lang="en-US" sz="2000" i="1">
                              <a:latin typeface="Cambria Math"/>
                            </a:rPr>
                          </m:ctrlPr>
                        </m:sSupPr>
                        <m:e>
                          <m:r>
                            <a:rPr lang="ru-RU" sz="2000" i="1">
                              <a:latin typeface="Cambria Math"/>
                            </a:rPr>
                            <m:t>𝑒</m:t>
                          </m:r>
                        </m:e>
                        <m:sup>
                          <m:r>
                            <a:rPr lang="ru-RU" sz="2000" i="1">
                              <a:latin typeface="Cambria Math"/>
                            </a:rPr>
                            <m:t>−</m:t>
                          </m:r>
                          <m:r>
                            <a:rPr lang="ru-RU" sz="2000" i="1">
                              <a:latin typeface="Cambria Math"/>
                            </a:rPr>
                            <m:t>𝑝𝑐</m:t>
                          </m:r>
                          <m:sSub>
                            <m:sSubPr>
                              <m:ctrlPr>
                                <a:rPr lang="en-US" sz="2000" i="1">
                                  <a:latin typeface="Cambria Math"/>
                                </a:rPr>
                              </m:ctrlPr>
                            </m:sSubPr>
                            <m:e>
                              <m:r>
                                <a:rPr lang="ru-RU" sz="2000" i="1">
                                  <a:latin typeface="Cambria Math"/>
                                </a:rPr>
                                <m:t>𝑁</m:t>
                              </m:r>
                            </m:e>
                            <m:sub>
                              <m:r>
                                <a:rPr lang="ru-RU" sz="2000" i="1">
                                  <a:latin typeface="Cambria Math"/>
                                </a:rPr>
                                <m:t>𝐴</m:t>
                              </m:r>
                            </m:sub>
                          </m:sSub>
                          <m:r>
                            <a:rPr lang="ru-RU" sz="2000" i="1">
                              <a:latin typeface="Cambria Math"/>
                            </a:rPr>
                            <m:t>h</m:t>
                          </m:r>
                        </m:sup>
                      </m:sSup>
                    </m:oMath>
                  </m:oMathPara>
                </a14:m>
                <a:endParaRPr lang="ru-RU" sz="2000" dirty="0">
                  <a:latin typeface="Times New Roman" panose="02020603050405020304" pitchFamily="18" charset="0"/>
                  <a:cs typeface="Times New Roman" panose="02020603050405020304" pitchFamily="18" charset="0"/>
                </a:endParaRPr>
              </a:p>
            </p:txBody>
          </p:sp>
        </mc:Choice>
        <mc:Fallback>
          <p:sp>
            <p:nvSpPr>
              <p:cNvPr id="2" name="Объект 1"/>
              <p:cNvSpPr>
                <a:spLocks noGrp="1" noRot="1" noChangeAspect="1" noMove="1" noResize="1" noEditPoints="1" noAdjustHandles="1" noChangeArrowheads="1" noChangeShapeType="1" noTextEdit="1"/>
              </p:cNvSpPr>
              <p:nvPr>
                <p:ph idx="1"/>
              </p:nvPr>
            </p:nvSpPr>
            <p:spPr>
              <a:xfrm>
                <a:off x="304800" y="990600"/>
                <a:ext cx="8458200" cy="5029200"/>
              </a:xfrm>
              <a:blipFill rotWithShape="1">
                <a:blip r:embed="rId2"/>
                <a:stretch>
                  <a:fillRect r="-648"/>
                </a:stretch>
              </a:blipFill>
            </p:spPr>
            <p:txBody>
              <a:bodyPr/>
              <a:lstStyle/>
              <a:p>
                <a:r>
                  <a:rPr lang="en-US">
                    <a:noFill/>
                  </a:rPr>
                  <a:t> </a:t>
                </a:r>
              </a:p>
            </p:txBody>
          </p:sp>
        </mc:Fallback>
      </mc:AlternateContent>
      <p:sp>
        <p:nvSpPr>
          <p:cNvPr id="3" name="Заголовок 2"/>
          <p:cNvSpPr>
            <a:spLocks noGrp="1"/>
          </p:cNvSpPr>
          <p:nvPr>
            <p:ph type="title"/>
          </p:nvPr>
        </p:nvSpPr>
        <p:spPr>
          <a:xfrm>
            <a:off x="457200" y="274638"/>
            <a:ext cx="8001000" cy="715962"/>
          </a:xfrm>
        </p:spPr>
        <p:txBody>
          <a:bodyPr>
            <a:normAutofit/>
          </a:bodyPr>
          <a:lstStyle/>
          <a:p>
            <a:r>
              <a:rPr lang="en-US" sz="3200" dirty="0" smtClean="0"/>
              <a:t>Approach</a:t>
            </a:r>
            <a:endParaRPr lang="ru-RU" sz="3200"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12</a:t>
            </a:fld>
            <a:endParaRPr lang="en-US"/>
          </a:p>
        </p:txBody>
      </p:sp>
    </p:spTree>
    <p:extLst>
      <p:ext uri="{BB962C8B-B14F-4D97-AF65-F5344CB8AC3E}">
        <p14:creationId xmlns:p14="http://schemas.microsoft.com/office/powerpoint/2010/main" xmlns="" val="3444483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Объект 1"/>
              <p:cNvSpPr>
                <a:spLocks noGrp="1"/>
              </p:cNvSpPr>
              <p:nvPr>
                <p:ph idx="1"/>
              </p:nvPr>
            </p:nvSpPr>
            <p:spPr>
              <a:xfrm>
                <a:off x="457200" y="990600"/>
                <a:ext cx="8305800" cy="5016500"/>
              </a:xfrm>
            </p:spPr>
            <p:txBody>
              <a:bodyPr/>
              <a:lstStyle/>
              <a:p>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14:m>
                  <m:oMath xmlns:m="http://schemas.openxmlformats.org/officeDocument/2006/math">
                    <m:r>
                      <a:rPr lang="en-US" sz="2000" i="1">
                        <a:latin typeface="Cambria Math"/>
                      </a:rPr>
                      <m:t>𝑃</m:t>
                    </m:r>
                    <m:d>
                      <m:dPr>
                        <m:ctrlPr>
                          <a:rPr lang="en-US" sz="2000" i="1">
                            <a:latin typeface="Cambria Math"/>
                          </a:rPr>
                        </m:ctrlPr>
                      </m:dPr>
                      <m:e>
                        <m:sSub>
                          <m:sSubPr>
                            <m:ctrlPr>
                              <a:rPr lang="en-US" sz="2000" i="1">
                                <a:latin typeface="Cambria Math"/>
                              </a:rPr>
                            </m:ctrlPr>
                          </m:sSubPr>
                          <m:e>
                            <m:r>
                              <a:rPr lang="en-US" sz="2000" i="1">
                                <a:latin typeface="Cambria Math"/>
                              </a:rPr>
                              <m:t>𝑇</m:t>
                            </m:r>
                          </m:e>
                          <m:sub>
                            <m:r>
                              <a:rPr lang="en-US" sz="2000" i="1">
                                <a:latin typeface="Cambria Math"/>
                              </a:rPr>
                              <m:t>𝐸</m:t>
                            </m:r>
                          </m:sub>
                        </m:sSub>
                        <m:r>
                          <a:rPr lang="ru-RU" sz="2000" i="1">
                            <a:latin typeface="Cambria Math"/>
                          </a:rPr>
                          <m:t>&lt;</m:t>
                        </m:r>
                        <m:r>
                          <a:rPr lang="ru-RU" sz="2000" i="1">
                            <a:latin typeface="Cambria Math"/>
                          </a:rPr>
                          <m:t>h</m:t>
                        </m:r>
                      </m:e>
                    </m:d>
                  </m:oMath>
                </a14:m>
                <a:r>
                  <a:rPr lang="en-US" sz="2000" dirty="0" smtClean="0">
                    <a:latin typeface="Times New Roman" panose="02020603050405020304" pitchFamily="18" charset="0"/>
                    <a:cs typeface="Times New Roman" panose="02020603050405020304" pitchFamily="18" charset="0"/>
                  </a:rPr>
                  <a:t>  is </a:t>
                </a:r>
                <a:r>
                  <a:rPr lang="en-US" sz="2000" dirty="0">
                    <a:latin typeface="Times New Roman" panose="02020603050405020304" pitchFamily="18" charset="0"/>
                    <a:cs typeface="Times New Roman" panose="02020603050405020304" pitchFamily="18" charset="0"/>
                  </a:rPr>
                  <a:t>a monotonically increasing function of </a:t>
                </a:r>
                <a14:m>
                  <m:oMath xmlns:m="http://schemas.openxmlformats.org/officeDocument/2006/math">
                    <m:sSubSup>
                      <m:sSubSupPr>
                        <m:ctrlPr>
                          <a:rPr lang="en-US" sz="2000" i="1">
                            <a:latin typeface="Cambria Math"/>
                          </a:rPr>
                        </m:ctrlPr>
                      </m:sSubSupPr>
                      <m:e>
                        <m:r>
                          <a:rPr lang="en-US" sz="2000" i="1">
                            <a:latin typeface="Cambria Math"/>
                          </a:rPr>
                          <m:t>𝑁</m:t>
                        </m:r>
                      </m:e>
                      <m:sub>
                        <m:r>
                          <a:rPr lang="en-US" sz="2000" i="1">
                            <a:latin typeface="Cambria Math"/>
                          </a:rPr>
                          <m:t>𝐴</m:t>
                        </m:r>
                      </m:sub>
                      <m:sup/>
                    </m:sSubSup>
                  </m:oMath>
                </a14:m>
                <a:r>
                  <a:rPr lang="en-US" sz="2000" dirty="0">
                    <a:latin typeface="Times New Roman" panose="02020603050405020304" pitchFamily="18" charset="0"/>
                    <a:cs typeface="Times New Roman" panose="02020603050405020304" pitchFamily="18" charset="0"/>
                  </a:rPr>
                  <a:t/>
                </a:r>
              </a:p>
              <a:p>
                <a:endParaRPr lang="en-US" sz="2000" dirty="0">
                  <a:latin typeface="Times New Roman" panose="02020603050405020304" pitchFamily="18" charset="0"/>
                  <a:cs typeface="Times New Roman" panose="02020603050405020304" pitchFamily="18" charset="0"/>
                </a:endParaRPr>
              </a:p>
              <a:p>
                <a:pPr marL="109537" indent="0">
                  <a:buNone/>
                </a:pPr>
                <a:r>
                  <a:rPr lang="en-US" sz="2000" dirty="0" smtClean="0">
                    <a:latin typeface="Times New Roman" panose="02020603050405020304" pitchFamily="18" charset="0"/>
                    <a:cs typeface="Times New Roman" panose="02020603050405020304" pitchFamily="18" charset="0"/>
                  </a:rPr>
                  <a:t> Thus, </a:t>
                </a:r>
              </a:p>
              <a:p>
                <a:pPr marL="109537" indent="0" algn="ctr">
                  <a:buNone/>
                </a:pPr>
                <a:endParaRPr lang="en-US" sz="2000" i="1" dirty="0" smtClean="0">
                  <a:latin typeface="Times New Roman"/>
                  <a:ea typeface="Calibri"/>
                  <a:cs typeface="Times New Roman"/>
                  <a:sym typeface="Symbol"/>
                </a:endParaRPr>
              </a:p>
              <a:p>
                <a:pPr marL="109537" indent="0" algn="ctr">
                  <a:buNone/>
                </a:pPr>
                <a14:m>
                  <m:oMath xmlns:m="http://schemas.openxmlformats.org/officeDocument/2006/math">
                    <m:sSubSup>
                      <m:sSubSupPr>
                        <m:ctrlPr>
                          <a:rPr lang="en-US" sz="2000" b="0" i="1" smtClean="0">
                            <a:latin typeface="Cambria Math"/>
                          </a:rPr>
                        </m:ctrlPr>
                      </m:sSubSupPr>
                      <m:e>
                        <m:r>
                          <a:rPr lang="en-US" sz="2000" b="0" i="1" smtClean="0">
                            <a:latin typeface="Cambria Math"/>
                          </a:rPr>
                          <m:t>𝑁</m:t>
                        </m:r>
                      </m:e>
                      <m:sub>
                        <m:r>
                          <a:rPr lang="en-US" sz="2000" b="0" i="1" smtClean="0">
                            <a:latin typeface="Cambria Math"/>
                          </a:rPr>
                          <m:t>𝐴</m:t>
                        </m:r>
                      </m:sub>
                      <m:sup/>
                    </m:sSubSup>
                    <m:r>
                      <a:rPr lang="en-US" sz="2000" b="0" i="1" smtClean="0">
                        <a:latin typeface="Cambria Math"/>
                      </a:rPr>
                      <m:t>=</m:t>
                    </m:r>
                    <m:func>
                      <m:funcPr>
                        <m:ctrlPr>
                          <a:rPr lang="en-US" sz="2000" b="0" i="1" smtClean="0">
                            <a:latin typeface="Cambria Math"/>
                          </a:rPr>
                        </m:ctrlPr>
                      </m:funcPr>
                      <m:fName>
                        <m:r>
                          <m:rPr>
                            <m:sty m:val="p"/>
                          </m:rPr>
                          <a:rPr lang="en-US" sz="2000" b="0" i="0" smtClean="0">
                            <a:latin typeface="Cambria Math"/>
                          </a:rPr>
                          <m:t>arg</m:t>
                        </m:r>
                      </m:fName>
                      <m:e>
                        <m:r>
                          <a:rPr lang="en-US" sz="2000" b="0" i="1" smtClean="0">
                            <a:latin typeface="Cambria Math"/>
                          </a:rPr>
                          <m:t>   </m:t>
                        </m:r>
                        <m:d>
                          <m:dPr>
                            <m:begChr m:val="{"/>
                            <m:endChr m:val="}"/>
                            <m:ctrlPr>
                              <a:rPr lang="en-US" sz="2000" b="0" i="1" smtClean="0">
                                <a:latin typeface="Cambria Math"/>
                              </a:rPr>
                            </m:ctrlPr>
                          </m:dPr>
                          <m:e>
                            <m:r>
                              <a:rPr lang="en-US" sz="2000" i="1">
                                <a:latin typeface="Cambria Math"/>
                              </a:rPr>
                              <m:t>𝑃</m:t>
                            </m:r>
                            <m:d>
                              <m:dPr>
                                <m:ctrlPr>
                                  <a:rPr lang="en-US" sz="2000" i="1">
                                    <a:latin typeface="Cambria Math"/>
                                  </a:rPr>
                                </m:ctrlPr>
                              </m:dPr>
                              <m:e>
                                <m:sSub>
                                  <m:sSubPr>
                                    <m:ctrlPr>
                                      <a:rPr lang="en-US" sz="2000" i="1">
                                        <a:latin typeface="Cambria Math"/>
                                      </a:rPr>
                                    </m:ctrlPr>
                                  </m:sSubPr>
                                  <m:e>
                                    <m:r>
                                      <a:rPr lang="en-US" sz="2000" i="1">
                                        <a:latin typeface="Cambria Math"/>
                                      </a:rPr>
                                      <m:t>𝑇</m:t>
                                    </m:r>
                                  </m:e>
                                  <m:sub>
                                    <m:r>
                                      <a:rPr lang="en-US" sz="2000" i="1">
                                        <a:latin typeface="Cambria Math"/>
                                      </a:rPr>
                                      <m:t>𝐸</m:t>
                                    </m:r>
                                  </m:sub>
                                </m:sSub>
                                <m:r>
                                  <a:rPr lang="ru-RU" sz="2000" i="1">
                                    <a:latin typeface="Cambria Math"/>
                                  </a:rPr>
                                  <m:t>&lt;</m:t>
                                </m:r>
                                <m:r>
                                  <a:rPr lang="ru-RU" sz="2000" i="1">
                                    <a:latin typeface="Cambria Math"/>
                                  </a:rPr>
                                  <m:t>h</m:t>
                                </m:r>
                              </m:e>
                            </m:d>
                            <m:r>
                              <a:rPr lang="en-US" sz="2000" i="1">
                                <a:latin typeface="Cambria Math"/>
                              </a:rPr>
                              <m:t>=</m:t>
                            </m:r>
                            <m:r>
                              <a:rPr lang="ru-RU" sz="2000" i="1">
                                <a:latin typeface="Cambria Math"/>
                                <a:ea typeface="Cambria Math"/>
                              </a:rPr>
                              <m:t>𝛼</m:t>
                            </m:r>
                          </m:e>
                        </m:d>
                        <m:r>
                          <a:rPr lang="en-US" sz="2000" b="0" i="1" smtClean="0">
                            <a:latin typeface="Cambria Math"/>
                          </a:rPr>
                          <m:t> </m:t>
                        </m:r>
                      </m:e>
                    </m:func>
                    <m:r>
                      <a:rPr lang="en-US" sz="2000" b="0" i="0" smtClean="0">
                        <a:latin typeface="Cambria Math"/>
                      </a:rPr>
                      <m:t> </m:t>
                    </m:r>
                  </m:oMath>
                </a14:m>
                <a:r>
                  <a:rPr lang="en-US" sz="2000" dirty="0" smtClean="0">
                    <a:latin typeface="Times New Roman" panose="02020603050405020304" pitchFamily="18" charset="0"/>
                    <a:cs typeface="Times New Roman" panose="02020603050405020304" pitchFamily="18" charset="0"/>
                  </a:rPr>
                  <a:t/>
                </a:r>
                <a:endParaRPr lang="en-US" sz="2000" dirty="0" smtClean="0">
                  <a:latin typeface="Times New Roman" panose="02020603050405020304" pitchFamily="18" charset="0"/>
                  <a:cs typeface="Times New Roman" panose="02020603050405020304" pitchFamily="18" charset="0"/>
                </a:endParaRPr>
              </a:p>
              <a:p>
                <a:pPr marL="109537" indent="0">
                  <a:buNone/>
                </a:pPr>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choice of sensor type can be optimized as well</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mc:Choice>
        <mc:Fallback>
          <p:sp>
            <p:nvSpPr>
              <p:cNvPr id="2" name="Объект 1"/>
              <p:cNvSpPr>
                <a:spLocks noGrp="1" noRot="1" noChangeAspect="1" noMove="1" noResize="1" noEditPoints="1" noAdjustHandles="1" noChangeArrowheads="1" noChangeShapeType="1" noTextEdit="1"/>
              </p:cNvSpPr>
              <p:nvPr>
                <p:ph idx="1"/>
              </p:nvPr>
            </p:nvSpPr>
            <p:spPr>
              <a:xfrm>
                <a:off x="457200" y="990600"/>
                <a:ext cx="8305800" cy="5016500"/>
              </a:xfrm>
              <a:blipFill rotWithShape="1">
                <a:blip r:embed="rId2"/>
                <a:stretch>
                  <a:fillRect/>
                </a:stretch>
              </a:blipFill>
            </p:spPr>
            <p:txBody>
              <a:bodyPr/>
              <a:lstStyle/>
              <a:p>
                <a:r>
                  <a:rPr lang="en-US">
                    <a:noFill/>
                  </a:rPr>
                  <a:t> </a:t>
                </a:r>
              </a:p>
            </p:txBody>
          </p:sp>
        </mc:Fallback>
      </mc:AlternateContent>
      <p:sp>
        <p:nvSpPr>
          <p:cNvPr id="3" name="Заголовок 2"/>
          <p:cNvSpPr>
            <a:spLocks noGrp="1"/>
          </p:cNvSpPr>
          <p:nvPr>
            <p:ph type="title"/>
          </p:nvPr>
        </p:nvSpPr>
        <p:spPr>
          <a:xfrm>
            <a:off x="457200" y="274638"/>
            <a:ext cx="8001000" cy="715962"/>
          </a:xfrm>
        </p:spPr>
        <p:txBody>
          <a:bodyPr>
            <a:normAutofit/>
          </a:bodyPr>
          <a:lstStyle/>
          <a:p>
            <a:r>
              <a:rPr lang="en-US" sz="3200" dirty="0" smtClean="0"/>
              <a:t>Problem: Optimal Number of Vehicles</a:t>
            </a:r>
            <a:endParaRPr lang="ru-RU" sz="3200"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13</a:t>
            </a:fld>
            <a:endParaRPr lang="en-US"/>
          </a:p>
        </p:txBody>
      </p:sp>
    </p:spTree>
    <p:extLst>
      <p:ext uri="{BB962C8B-B14F-4D97-AF65-F5344CB8AC3E}">
        <p14:creationId xmlns:p14="http://schemas.microsoft.com/office/powerpoint/2010/main" xmlns="" val="314847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65010" y="2363228"/>
            <a:ext cx="8229600" cy="4525962"/>
          </a:xfrm>
        </p:spPr>
        <p:txBody>
          <a:bodyPr/>
          <a:lstStyle/>
          <a:p>
            <a:endParaRPr lang="en-US" sz="2800" dirty="0" smtClean="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pPr marL="109537" indent="0">
              <a:buNone/>
            </a:pPr>
            <a:r>
              <a:rPr lang="en-US" sz="2000" dirty="0" smtClean="0">
                <a:latin typeface="Times New Roman" panose="02020603050405020304" pitchFamily="18" charset="0"/>
                <a:cs typeface="Times New Roman" panose="02020603050405020304" pitchFamily="18" charset="0"/>
              </a:rPr>
              <a:t>Figure </a:t>
            </a:r>
            <a:r>
              <a:rPr lang="en-US" sz="2000" dirty="0">
                <a:latin typeface="Times New Roman" panose="02020603050405020304" pitchFamily="18" charset="0"/>
                <a:cs typeface="Times New Roman" panose="02020603050405020304" pitchFamily="18" charset="0"/>
              </a:rPr>
              <a:t>shows the probabilities of detecting a critical level of air pollution over a period of time not exceeding a predetermined threshold value depending on the number of vehicles involved. In this example, c = 0.1, h = 1, p takes values from the set {0.1;0.2;0.5;0.8;0.9}. </a:t>
            </a:r>
            <a:br>
              <a:rPr lang="en-US"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a:p>
            <a:endParaRPr lang="ru-RU" dirty="0"/>
          </a:p>
        </p:txBody>
      </p:sp>
      <p:sp>
        <p:nvSpPr>
          <p:cNvPr id="3" name="Заголовок 2"/>
          <p:cNvSpPr>
            <a:spLocks noGrp="1"/>
          </p:cNvSpPr>
          <p:nvPr>
            <p:ph type="title"/>
          </p:nvPr>
        </p:nvSpPr>
        <p:spPr>
          <a:xfrm>
            <a:off x="685800" y="274638"/>
            <a:ext cx="8001000" cy="2061696"/>
          </a:xfrm>
        </p:spPr>
        <p:txBody>
          <a:bodyPr>
            <a:normAutofit/>
          </a:bodyPr>
          <a:lstStyle/>
          <a:p>
            <a:r>
              <a:rPr lang="en-US" sz="2000" dirty="0">
                <a:latin typeface="Times New Roman" panose="02020603050405020304" pitchFamily="18" charset="0"/>
                <a:cs typeface="Times New Roman" panose="02020603050405020304" pitchFamily="18" charset="0"/>
              </a:rPr>
              <a:t>The probability of detecting critical air pollution within a specified time.</a:t>
            </a:r>
            <a:br>
              <a:rPr lang="en-US" sz="20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14</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6000" y="1447800"/>
            <a:ext cx="4718945" cy="3225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6" name="Straight Connector 5"/>
          <p:cNvCxnSpPr/>
          <p:nvPr/>
        </p:nvCxnSpPr>
        <p:spPr>
          <a:xfrm>
            <a:off x="2819400" y="1905000"/>
            <a:ext cx="4495800"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391399" y="1735723"/>
            <a:ext cx="835485" cy="338554"/>
          </a:xfrm>
          <a:prstGeom prst="rect">
            <a:avLst/>
          </a:prstGeom>
          <a:noFill/>
        </p:spPr>
        <p:txBody>
          <a:bodyPr wrap="none" rtlCol="0">
            <a:spAutoFit/>
          </a:bodyPr>
          <a:lstStyle/>
          <a:p>
            <a:r>
              <a:rPr lang="en-US" sz="1600" b="1" i="1" dirty="0" smtClean="0">
                <a:solidFill>
                  <a:schemeClr val="bg2">
                    <a:lumMod val="50000"/>
                  </a:schemeClr>
                </a:solidFill>
                <a:sym typeface="Symbol"/>
              </a:rPr>
              <a:t></a:t>
            </a:r>
            <a:r>
              <a:rPr lang="en-US" sz="1600" b="1" dirty="0" smtClean="0">
                <a:solidFill>
                  <a:schemeClr val="bg2">
                    <a:lumMod val="50000"/>
                  </a:schemeClr>
                </a:solidFill>
                <a:sym typeface="Symbol"/>
              </a:rPr>
              <a:t> = 0.9</a:t>
            </a:r>
            <a:endParaRPr lang="en-US" sz="1600" b="1" dirty="0">
              <a:solidFill>
                <a:schemeClr val="bg2">
                  <a:lumMod val="50000"/>
                </a:schemeClr>
              </a:solidFill>
            </a:endParaRPr>
          </a:p>
        </p:txBody>
      </p:sp>
    </p:spTree>
    <p:extLst>
      <p:ext uri="{BB962C8B-B14F-4D97-AF65-F5344CB8AC3E}">
        <p14:creationId xmlns:p14="http://schemas.microsoft.com/office/powerpoint/2010/main" xmlns="" val="281267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Results</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15</a:t>
            </a:fld>
            <a:endParaRPr lang="en-US"/>
          </a:p>
        </p:txBody>
      </p:sp>
      <p:sp>
        <p:nvSpPr>
          <p:cNvPr id="2" name="Объект 1"/>
          <p:cNvSpPr>
            <a:spLocks noGrp="1"/>
          </p:cNvSpPr>
          <p:nvPr>
            <p:ph idx="1"/>
          </p:nvPr>
        </p:nvSpPr>
        <p:spPr>
          <a:xfrm>
            <a:off x="609600" y="1371600"/>
            <a:ext cx="8229600" cy="4525962"/>
          </a:xfrm>
        </p:spPr>
        <p:txBody>
          <a:bodyPr/>
          <a:lstStyle/>
          <a:p>
            <a:pPr algn="just"/>
            <a:r>
              <a:rPr lang="en-US" dirty="0">
                <a:latin typeface="Times New Roman" panose="02020603050405020304" pitchFamily="18" charset="0"/>
                <a:cs typeface="Times New Roman" panose="02020603050405020304" pitchFamily="18" charset="0"/>
              </a:rPr>
              <a:t>The results obtained allow us to solve various inverse problems. For example, the following problem is of great relevance: for a given probability of detecting critical air pollution, it is necessary to calculate the minimum detection time or the required number of vehicles with sensors installed on them.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described studies also allow developing methods for optimizing the cost of atmospheric monitoring systems.</a:t>
            </a:r>
          </a:p>
          <a:p>
            <a:endParaRPr lang="en-US" dirty="0"/>
          </a:p>
        </p:txBody>
      </p:sp>
    </p:spTree>
    <p:extLst>
      <p:ext uri="{BB962C8B-B14F-4D97-AF65-F5344CB8AC3E}">
        <p14:creationId xmlns:p14="http://schemas.microsoft.com/office/powerpoint/2010/main" xmlns="" val="43973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a:off x="304800" y="2590800"/>
            <a:ext cx="8229600" cy="1143000"/>
          </a:xfrm>
        </p:spPr>
        <p:txBody>
          <a:bodyPr wrap="square" lIns="91440" tIns="45720" rIns="91440" bIns="45720" numCol="1" anchorCtr="0" compatLnSpc="1">
            <a:prstTxWarp prst="textNoShape">
              <a:avLst/>
            </a:prstTxWarp>
          </a:bodyPr>
          <a:lstStyle/>
          <a:p>
            <a:pPr algn="ctr">
              <a:defRPr/>
            </a:pPr>
            <a:r>
              <a:rPr lang="ru-RU" smtClean="0">
                <a:effectLst/>
              </a:rPr>
              <a:t>Спасибо за внимание</a:t>
            </a:r>
          </a:p>
        </p:txBody>
      </p:sp>
      <p:sp>
        <p:nvSpPr>
          <p:cNvPr id="2" name="Номер слайда 1"/>
          <p:cNvSpPr>
            <a:spLocks noGrp="1"/>
          </p:cNvSpPr>
          <p:nvPr>
            <p:ph type="sldNum" sz="quarter" idx="12"/>
          </p:nvPr>
        </p:nvSpPr>
        <p:spPr/>
        <p:txBody>
          <a:bodyPr/>
          <a:lstStyle/>
          <a:p>
            <a:pPr>
              <a:defRPr/>
            </a:pPr>
            <a:fld id="{DE9A831B-34F8-4DCA-A9EB-04089714783F}"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3200" dirty="0" smtClean="0">
                <a:latin typeface="Times New Roman" panose="02020603050405020304" pitchFamily="18" charset="0"/>
                <a:cs typeface="Times New Roman" panose="02020603050405020304" pitchFamily="18" charset="0"/>
              </a:rPr>
              <a:t>Internet </a:t>
            </a:r>
            <a:r>
              <a:rPr lang="en-US" sz="3200" dirty="0">
                <a:latin typeface="Times New Roman" panose="02020603050405020304" pitchFamily="18" charset="0"/>
                <a:cs typeface="Times New Roman" panose="02020603050405020304" pitchFamily="18" charset="0"/>
              </a:rPr>
              <a:t>of Vehicles </a:t>
            </a:r>
            <a:r>
              <a:rPr lang="en-US" sz="3200" dirty="0" smtClean="0">
                <a:latin typeface="Times New Roman" panose="02020603050405020304" pitchFamily="18" charset="0"/>
                <a:cs typeface="Times New Roman" panose="02020603050405020304" pitchFamily="18" charset="0"/>
              </a:rPr>
              <a:t>is </a:t>
            </a:r>
            <a:r>
              <a:rPr lang="en-US" sz="3200" dirty="0">
                <a:latin typeface="Times New Roman" panose="02020603050405020304" pitchFamily="18" charset="0"/>
                <a:cs typeface="Times New Roman" panose="02020603050405020304" pitchFamily="18" charset="0"/>
              </a:rPr>
              <a:t>a large-scale distributed system for wireless communication and information exchange between vehicle, road, human and internet, according to agreed communication protocols and data interaction standards. </a:t>
            </a:r>
          </a:p>
          <a:p>
            <a:endParaRPr lang="en-US" dirty="0"/>
          </a:p>
          <a:p>
            <a:r>
              <a:rPr lang="en-US" dirty="0"/>
              <a:t> </a:t>
            </a:r>
            <a:endParaRPr lang="ru-RU" dirty="0"/>
          </a:p>
        </p:txBody>
      </p:sp>
      <p:sp>
        <p:nvSpPr>
          <p:cNvPr id="3" name="Заголовок 2"/>
          <p:cNvSpPr>
            <a:spLocks noGrp="1"/>
          </p:cNvSpPr>
          <p:nvPr>
            <p:ph type="title"/>
          </p:nvPr>
        </p:nvSpPr>
        <p:spPr/>
        <p:txBody>
          <a:bodyPr>
            <a:normAutofit/>
          </a:bodyPr>
          <a:lstStyle/>
          <a:p>
            <a:r>
              <a:rPr lang="en-US" sz="4400" dirty="0" smtClean="0">
                <a:latin typeface="Times New Roman" panose="02020603050405020304" pitchFamily="18" charset="0"/>
                <a:cs typeface="Times New Roman" panose="02020603050405020304" pitchFamily="18" charset="0"/>
              </a:rPr>
              <a:t>Internet of Vehicles</a:t>
            </a:r>
            <a:endParaRPr lang="ru-RU" sz="44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2</a:t>
            </a:fld>
            <a:endParaRPr lang="en-US"/>
          </a:p>
        </p:txBody>
      </p:sp>
    </p:spTree>
    <p:extLst>
      <p:ext uri="{BB962C8B-B14F-4D97-AF65-F5344CB8AC3E}">
        <p14:creationId xmlns:p14="http://schemas.microsoft.com/office/powerpoint/2010/main" xmlns="" val="178288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a:off x="1685925" y="6350"/>
            <a:ext cx="8229600" cy="1143000"/>
          </a:xfrm>
        </p:spPr>
        <p:txBody>
          <a:bodyPr wrap="square" lIns="91440" tIns="45720" rIns="91440" bIns="45720" numCol="1" anchorCtr="0" compatLnSpc="1">
            <a:prstTxWarp prst="textNoShape">
              <a:avLst/>
            </a:prstTxWarp>
            <a:normAutofit fontScale="90000"/>
          </a:bodyPr>
          <a:lstStyle/>
          <a:p>
            <a:pPr eaLnBrk="1" hangingPunct="1">
              <a:defRPr/>
            </a:pP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r>
              <a:rPr lang="en-US" sz="2000" dirty="0" smtClean="0">
                <a:effectLst/>
                <a:latin typeface="Times New Roman" panose="02020603050405020304" pitchFamily="18" charset="0"/>
                <a:cs typeface="Times New Roman" panose="02020603050405020304" pitchFamily="18" charset="0"/>
              </a:rPr>
              <a:t/>
            </a:r>
            <a:br>
              <a:rPr lang="en-US" sz="2000" dirty="0" smtClean="0">
                <a:effectLst/>
                <a:latin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cs typeface="Times New Roman" panose="02020603050405020304" pitchFamily="18" charset="0"/>
              </a:rPr>
              <a:t/>
            </a:r>
            <a:br>
              <a:rPr lang="en-US" sz="2000" dirty="0">
                <a:effectLst/>
                <a:latin typeface="Times New Roman" panose="02020603050405020304" pitchFamily="18" charset="0"/>
                <a:cs typeface="Times New Roman" panose="02020603050405020304" pitchFamily="18" charset="0"/>
              </a:rPr>
            </a:br>
            <a:endParaRPr lang="ru-RU" dirty="0" smtClean="0">
              <a:effectLst/>
            </a:endParaRPr>
          </a:p>
        </p:txBody>
      </p:sp>
      <p:sp>
        <p:nvSpPr>
          <p:cNvPr id="2" name="Номер слайда 1"/>
          <p:cNvSpPr>
            <a:spLocks noGrp="1"/>
          </p:cNvSpPr>
          <p:nvPr>
            <p:ph type="sldNum" sz="quarter" idx="12"/>
          </p:nvPr>
        </p:nvSpPr>
        <p:spPr/>
        <p:txBody>
          <a:bodyPr/>
          <a:lstStyle/>
          <a:p>
            <a:pPr>
              <a:defRPr/>
            </a:pPr>
            <a:fld id="{DE9A831B-34F8-4DCA-A9EB-04089714783F}" type="slidenum">
              <a:rPr lang="en-US" smtClean="0"/>
              <a:pPr>
                <a:defRPr/>
              </a:pPr>
              <a:t>3</a:t>
            </a:fld>
            <a:endParaRPr lang="en-US"/>
          </a:p>
        </p:txBody>
      </p:sp>
      <p:sp>
        <p:nvSpPr>
          <p:cNvPr id="4" name="Прямоугольник 3"/>
          <p:cNvSpPr/>
          <p:nvPr/>
        </p:nvSpPr>
        <p:spPr>
          <a:xfrm>
            <a:off x="2286000" y="197346"/>
            <a:ext cx="6553200" cy="3477875"/>
          </a:xfrm>
          <a:prstGeom prst="rect">
            <a:avLst/>
          </a:prstGeom>
        </p:spPr>
        <p:txBody>
          <a:bodyPr wrap="square">
            <a:spAutoFit/>
          </a:bodyPr>
          <a:lstStyle/>
          <a:p>
            <a:endParaRPr lang="ru-RU" dirty="0" smtClean="0"/>
          </a:p>
          <a:p>
            <a:endParaRPr lang="ru-RU" dirty="0"/>
          </a:p>
          <a:p>
            <a:endParaRPr lang="ru-RU" dirty="0" smtClean="0"/>
          </a:p>
          <a:p>
            <a:r>
              <a:rPr lang="en-US" sz="2000" b="1" dirty="0">
                <a:latin typeface="Times New Roman" panose="02020603050405020304" pitchFamily="18" charset="0"/>
                <a:cs typeface="Times New Roman" panose="02020603050405020304" pitchFamily="18" charset="0"/>
              </a:rPr>
              <a:t>VANET </a:t>
            </a:r>
          </a:p>
          <a:p>
            <a:r>
              <a:rPr lang="en-US" sz="2000" b="1" dirty="0">
                <a:latin typeface="Times New Roman" panose="02020603050405020304" pitchFamily="18" charset="0"/>
                <a:cs typeface="Times New Roman" panose="02020603050405020304" pitchFamily="18" charset="0"/>
              </a:rPr>
              <a:t>Vehicular Ad Hoc Networks</a:t>
            </a:r>
          </a:p>
          <a:p>
            <a:r>
              <a:rPr lang="en-US" dirty="0" smtClean="0"/>
              <a:t>Vehicular </a:t>
            </a:r>
            <a:r>
              <a:rPr lang="en-US" dirty="0"/>
              <a:t>ad -hoc networks are responsible for the communication between moving vehicles in a certain environment. A vehicle  can communicate with another vehicle directly which is called Vehicle to Vehicle (V2V) communication, or a vehicle can communicate to an infrastructure such as a Road Side Unit (RSU), known as </a:t>
            </a:r>
            <a:r>
              <a:rPr lang="en-US" dirty="0" smtClean="0"/>
              <a:t>Vehicle </a:t>
            </a:r>
            <a:r>
              <a:rPr lang="en-US" dirty="0"/>
              <a:t>-to-Infrastructure (V2I). </a:t>
            </a:r>
            <a:endParaRPr lang="ru-RU"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286000" y="3866217"/>
            <a:ext cx="6324599" cy="297180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138"/>
            <a:ext cx="8229600" cy="4843462"/>
          </a:xfrm>
        </p:spPr>
        <p:txBody>
          <a:bodyPr/>
          <a:lstStyle/>
          <a:p>
            <a:r>
              <a:rPr lang="en-US" sz="2000" dirty="0">
                <a:latin typeface="Times New Roman" panose="02020603050405020304" pitchFamily="18" charset="0"/>
                <a:cs typeface="Times New Roman" panose="02020603050405020304" pitchFamily="18" charset="0"/>
              </a:rPr>
              <a:t>Wireless sensor networks consist of nodes equipped with sensors that receive information from the environment and relay it to base stations (stocks). The advantages of WSN include the energy autonomy of the nodes, the possibility of flexible changes in the network topology, improved </a:t>
            </a:r>
            <a:r>
              <a:rPr lang="en-US" sz="2000" dirty="0" err="1">
                <a:latin typeface="Times New Roman" panose="02020603050405020304" pitchFamily="18" charset="0"/>
                <a:cs typeface="Times New Roman" panose="02020603050405020304" pitchFamily="18" charset="0"/>
              </a:rPr>
              <a:t>spatio</a:t>
            </a:r>
            <a:r>
              <a:rPr lang="en-US" sz="2000" dirty="0">
                <a:latin typeface="Times New Roman" panose="02020603050405020304" pitchFamily="18" charset="0"/>
                <a:cs typeface="Times New Roman" panose="02020603050405020304" pitchFamily="18" charset="0"/>
              </a:rPr>
              <a:t>-temporal detail of measurements, and lower operating costs. A similar system was deployed and tested in some European cities, for example, </a:t>
            </a:r>
            <a:r>
              <a:rPr lang="en-US" sz="2000" dirty="0" smtClean="0">
                <a:latin typeface="Times New Roman" panose="02020603050405020304" pitchFamily="18" charset="0"/>
                <a:cs typeface="Times New Roman" panose="02020603050405020304" pitchFamily="18" charset="0"/>
              </a:rPr>
              <a:t>Cambridge</a:t>
            </a:r>
            <a:r>
              <a:rPr lang="ru-RU" sz="2000" dirty="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Monitoring using a sensor network can be improved, for example, through the use of mobile nodes. This approach was also used to organize monitoring of the atmosphere. The concept of sensor networks with sensors on automobiles (vehicular sensor networks) was studied in [7], the authors using simulation modeling analyze the effectiveness of the technologies used and data aggregation methods. In Uppsala (Sweden), wireless networks were used to monitor air pollution, where public transport was used as a mobile sensor carrier </a:t>
            </a:r>
            <a:endParaRPr lang="ru-RU" sz="20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Monitoring using WSN</a:t>
            </a:r>
            <a:endParaRPr lang="ru-RU" sz="32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4</a:t>
            </a:fld>
            <a:endParaRPr lang="en-US"/>
          </a:p>
        </p:txBody>
      </p:sp>
    </p:spTree>
    <p:extLst>
      <p:ext uri="{BB962C8B-B14F-4D97-AF65-F5344CB8AC3E}">
        <p14:creationId xmlns:p14="http://schemas.microsoft.com/office/powerpoint/2010/main" xmlns="" val="133947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bwMode="auto"/>
        <p:txBody>
          <a:bodyPr wrap="square" lIns="91440" tIns="45720" rIns="91440" bIns="45720" numCol="1" anchorCtr="0" compatLnSpc="1">
            <a:prstTxWarp prst="textNoShape">
              <a:avLst/>
            </a:prstTxWarp>
            <a:normAutofit/>
          </a:bodyPr>
          <a:lstStyle/>
          <a:p>
            <a:pPr>
              <a:defRPr/>
            </a:pPr>
            <a:r>
              <a:rPr lang="en-US" sz="2000" dirty="0">
                <a:solidFill>
                  <a:srgbClr val="000000"/>
                </a:solidFill>
                <a:latin typeface="Arial Narrow" pitchFamily="34" charset="0"/>
              </a:rPr>
              <a:t>U</a:t>
            </a:r>
            <a:r>
              <a:rPr lang="en-US" sz="2000" dirty="0" smtClean="0">
                <a:solidFill>
                  <a:srgbClr val="000000"/>
                </a:solidFill>
                <a:latin typeface="Arial Narrow" pitchFamily="34" charset="0"/>
              </a:rPr>
              <a:t>rgent </a:t>
            </a:r>
            <a:r>
              <a:rPr lang="en-US" sz="2000" dirty="0">
                <a:solidFill>
                  <a:srgbClr val="000000"/>
                </a:solidFill>
                <a:latin typeface="Arial Narrow" pitchFamily="34" charset="0"/>
              </a:rPr>
              <a:t>problem of air pollution monitoring in megacities </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a:solidFill>
                  <a:srgbClr val="000000"/>
                </a:solidFill>
                <a:latin typeface="Times New Roman" panose="02020603050405020304" pitchFamily="18" charset="0"/>
                <a:cs typeface="Times New Roman" panose="02020603050405020304" pitchFamily="18" charset="0"/>
              </a:rPr>
              <a:t/>
            </a:r>
            <a:br>
              <a:rPr lang="ru-RU" sz="2000" dirty="0">
                <a:solidFill>
                  <a:srgbClr val="000000"/>
                </a:solidFill>
                <a:latin typeface="Times New Roman" panose="02020603050405020304" pitchFamily="18" charset="0"/>
                <a:cs typeface="Times New Roman" panose="02020603050405020304" pitchFamily="18" charset="0"/>
              </a:rPr>
            </a:br>
            <a:endParaRPr lang="ru-RU" sz="2000" dirty="0" smtClean="0">
              <a:effectLst/>
              <a:latin typeface="Times New Roman" panose="02020603050405020304" pitchFamily="18" charset="0"/>
              <a:cs typeface="Times New Roman" panose="02020603050405020304" pitchFamily="18" charset="0"/>
            </a:endParaRPr>
          </a:p>
        </p:txBody>
      </p:sp>
      <p:sp>
        <p:nvSpPr>
          <p:cNvPr id="17410" name="Rectangle 3"/>
          <p:cNvSpPr>
            <a:spLocks noGrp="1"/>
          </p:cNvSpPr>
          <p:nvPr>
            <p:ph type="body" idx="1"/>
          </p:nvPr>
        </p:nvSpPr>
        <p:spPr>
          <a:xfrm>
            <a:off x="304800" y="1371600"/>
            <a:ext cx="8458200" cy="4800600"/>
          </a:xfrm>
        </p:spPr>
        <p:txBody>
          <a:bodyPr/>
          <a:lstStyle/>
          <a:p>
            <a:pPr eaLnBrk="1" hangingPunct="1">
              <a:lnSpc>
                <a:spcPct val="90000"/>
              </a:lnSpc>
            </a:pPr>
            <a:r>
              <a:rPr lang="en-US" sz="2000" dirty="0">
                <a:solidFill>
                  <a:srgbClr val="000000"/>
                </a:solidFill>
                <a:latin typeface="Times New Roman" panose="02020603050405020304" pitchFamily="18" charset="0"/>
                <a:cs typeface="Times New Roman" panose="02020603050405020304" pitchFamily="18" charset="0"/>
              </a:rPr>
              <a:t>W</a:t>
            </a:r>
            <a:r>
              <a:rPr lang="en-US" sz="2000" dirty="0" smtClean="0">
                <a:solidFill>
                  <a:srgbClr val="000000"/>
                </a:solidFill>
                <a:latin typeface="Times New Roman" panose="02020603050405020304" pitchFamily="18" charset="0"/>
                <a:cs typeface="Times New Roman" panose="02020603050405020304" pitchFamily="18" charset="0"/>
              </a:rPr>
              <a:t>ireless </a:t>
            </a:r>
            <a:r>
              <a:rPr lang="en-US" sz="2000" dirty="0">
                <a:solidFill>
                  <a:srgbClr val="000000"/>
                </a:solidFill>
                <a:latin typeface="Times New Roman" panose="02020603050405020304" pitchFamily="18" charset="0"/>
                <a:cs typeface="Times New Roman" panose="02020603050405020304" pitchFamily="18" charset="0"/>
              </a:rPr>
              <a:t>sensor networks are used to increase the effectiveness of the atmosphere monitoring. </a:t>
            </a:r>
            <a:endParaRPr lang="en-US" sz="2000" dirty="0" smtClean="0">
              <a:solidFill>
                <a:srgbClr val="000000"/>
              </a:solidFill>
              <a:latin typeface="Times New Roman" panose="02020603050405020304" pitchFamily="18" charset="0"/>
              <a:cs typeface="Times New Roman" panose="02020603050405020304" pitchFamily="18" charset="0"/>
            </a:endParaRPr>
          </a:p>
          <a:p>
            <a:pPr eaLnBrk="1" hangingPunct="1">
              <a:lnSpc>
                <a:spcPct val="90000"/>
              </a:lnSpc>
            </a:pPr>
            <a:r>
              <a:rPr lang="en-US" sz="2000" dirty="0" smtClean="0">
                <a:solidFill>
                  <a:srgbClr val="000000"/>
                </a:solidFill>
                <a:latin typeface="Times New Roman" panose="02020603050405020304" pitchFamily="18" charset="0"/>
                <a:cs typeface="Times New Roman" panose="02020603050405020304" pitchFamily="18" charset="0"/>
              </a:rPr>
              <a:t>Network </a:t>
            </a:r>
            <a:r>
              <a:rPr lang="en-US" sz="2000" dirty="0">
                <a:solidFill>
                  <a:srgbClr val="000000"/>
                </a:solidFill>
                <a:latin typeface="Times New Roman" panose="02020603050405020304" pitchFamily="18" charset="0"/>
                <a:cs typeface="Times New Roman" panose="02020603050405020304" pitchFamily="18" charset="0"/>
              </a:rPr>
              <a:t>nodes equipped with sensors receive information from the environment and transmit it to base stations for further processing. </a:t>
            </a:r>
            <a:endParaRPr lang="en-US" sz="2000" dirty="0" smtClean="0">
              <a:solidFill>
                <a:srgbClr val="000000"/>
              </a:solidFill>
              <a:latin typeface="Times New Roman" panose="02020603050405020304" pitchFamily="18" charset="0"/>
              <a:cs typeface="Times New Roman" panose="02020603050405020304" pitchFamily="18" charset="0"/>
            </a:endParaRPr>
          </a:p>
          <a:p>
            <a:pPr eaLnBrk="1" hangingPunct="1">
              <a:lnSpc>
                <a:spcPct val="90000"/>
              </a:lnSpc>
            </a:pPr>
            <a:r>
              <a:rPr lang="en-US" sz="2000" dirty="0" smtClean="0">
                <a:solidFill>
                  <a:srgbClr val="000000"/>
                </a:solidFill>
                <a:latin typeface="Times New Roman" panose="02020603050405020304" pitchFamily="18" charset="0"/>
                <a:cs typeface="Times New Roman" panose="02020603050405020304" pitchFamily="18" charset="0"/>
              </a:rPr>
              <a:t>Two </a:t>
            </a:r>
            <a:r>
              <a:rPr lang="en-US" sz="2000" dirty="0">
                <a:solidFill>
                  <a:srgbClr val="000000"/>
                </a:solidFill>
                <a:latin typeface="Times New Roman" panose="02020603050405020304" pitchFamily="18" charset="0"/>
                <a:cs typeface="Times New Roman" panose="02020603050405020304" pitchFamily="18" charset="0"/>
              </a:rPr>
              <a:t>variants of the road traffic are considered: deterministic and Poisson flow (in the last case the vehicles inter-arrival time in the area of interest is exponentially distributed random variable).  </a:t>
            </a:r>
            <a:endParaRPr lang="en-US" sz="2000" dirty="0" smtClean="0">
              <a:solidFill>
                <a:srgbClr val="000000"/>
              </a:solidFill>
              <a:latin typeface="Times New Roman" panose="02020603050405020304" pitchFamily="18" charset="0"/>
              <a:cs typeface="Times New Roman" panose="02020603050405020304" pitchFamily="18" charset="0"/>
            </a:endParaRPr>
          </a:p>
          <a:p>
            <a:pPr eaLnBrk="1" hangingPunct="1">
              <a:lnSpc>
                <a:spcPct val="90000"/>
              </a:lnSpc>
            </a:pPr>
            <a:r>
              <a:rPr lang="en-US" sz="2000" dirty="0" smtClean="0">
                <a:solidFill>
                  <a:srgbClr val="000000"/>
                </a:solidFill>
                <a:latin typeface="Times New Roman" panose="02020603050405020304" pitchFamily="18" charset="0"/>
                <a:cs typeface="Times New Roman" panose="02020603050405020304" pitchFamily="18" charset="0"/>
              </a:rPr>
              <a:t>The </a:t>
            </a:r>
            <a:r>
              <a:rPr lang="en-US" sz="2000" dirty="0">
                <a:solidFill>
                  <a:srgbClr val="000000"/>
                </a:solidFill>
                <a:latin typeface="Times New Roman" panose="02020603050405020304" pitchFamily="18" charset="0"/>
                <a:cs typeface="Times New Roman" panose="02020603050405020304" pitchFamily="18" charset="0"/>
              </a:rPr>
              <a:t>presence of an elevated level of pollution is determined during the stay of the vehicle in the study area with a certain probability. </a:t>
            </a:r>
            <a:endParaRPr lang="en-US" sz="2000" dirty="0" smtClean="0">
              <a:solidFill>
                <a:srgbClr val="000000"/>
              </a:solidFill>
              <a:latin typeface="Times New Roman" panose="02020603050405020304" pitchFamily="18" charset="0"/>
              <a:cs typeface="Times New Roman" panose="02020603050405020304" pitchFamily="18" charset="0"/>
            </a:endParaRPr>
          </a:p>
          <a:p>
            <a:pPr eaLnBrk="1" hangingPunct="1">
              <a:lnSpc>
                <a:spcPct val="90000"/>
              </a:lnSpc>
            </a:pPr>
            <a:r>
              <a:rPr lang="en-US" sz="2000" dirty="0" smtClean="0">
                <a:solidFill>
                  <a:srgbClr val="000000"/>
                </a:solidFill>
                <a:latin typeface="Times New Roman" panose="02020603050405020304" pitchFamily="18" charset="0"/>
                <a:cs typeface="Times New Roman" panose="02020603050405020304" pitchFamily="18" charset="0"/>
              </a:rPr>
              <a:t>The </a:t>
            </a:r>
            <a:r>
              <a:rPr lang="en-US" sz="2000" dirty="0">
                <a:solidFill>
                  <a:srgbClr val="000000"/>
                </a:solidFill>
                <a:latin typeface="Times New Roman" panose="02020603050405020304" pitchFamily="18" charset="0"/>
                <a:cs typeface="Times New Roman" panose="02020603050405020304" pitchFamily="18" charset="0"/>
              </a:rPr>
              <a:t>cumulative distribution function for the rate of critical air pollution detection is offered. The results can be used to control the operation of air monitoring systems using vehicles equipped by sensors.</a:t>
            </a:r>
            <a:endParaRPr lang="ru-RU" sz="2000" dirty="0">
              <a:solidFill>
                <a:srgbClr val="000000"/>
              </a:solidFill>
              <a:latin typeface="Times New Roman" panose="02020603050405020304" pitchFamily="18" charset="0"/>
              <a:cs typeface="Times New Roman" panose="02020603050405020304" pitchFamily="18" charset="0"/>
            </a:endParaRPr>
          </a:p>
          <a:p>
            <a:pPr eaLnBrk="1" hangingPunct="1">
              <a:lnSpc>
                <a:spcPct val="90000"/>
              </a:lnSpc>
            </a:pPr>
            <a:endParaRPr lang="ru-RU" sz="1600" dirty="0">
              <a:solidFill>
                <a:srgbClr val="000000"/>
              </a:solidFill>
              <a:latin typeface="Arial Narrow" pitchFamily="34" charset="0"/>
            </a:endParaRPr>
          </a:p>
          <a:p>
            <a:pPr eaLnBrk="1" hangingPunct="1">
              <a:lnSpc>
                <a:spcPct val="90000"/>
              </a:lnSpc>
            </a:pPr>
            <a:endParaRPr lang="ru-RU" sz="1600" dirty="0">
              <a:solidFill>
                <a:srgbClr val="000000"/>
              </a:solidFill>
              <a:latin typeface="Arial Narrow" pitchFamily="34" charset="0"/>
            </a:endParaRPr>
          </a:p>
          <a:p>
            <a:pPr marL="109537" indent="0" eaLnBrk="1" hangingPunct="1">
              <a:lnSpc>
                <a:spcPct val="90000"/>
              </a:lnSpc>
              <a:buNone/>
            </a:pPr>
            <a:endParaRPr lang="ru-RU" sz="1600" dirty="0">
              <a:solidFill>
                <a:srgbClr val="000000"/>
              </a:solidFill>
              <a:latin typeface="Arial Narrow" pitchFamily="34" charset="0"/>
            </a:endParaRPr>
          </a:p>
        </p:txBody>
      </p:sp>
      <p:sp>
        <p:nvSpPr>
          <p:cNvPr id="2" name="Номер слайда 1"/>
          <p:cNvSpPr>
            <a:spLocks noGrp="1"/>
          </p:cNvSpPr>
          <p:nvPr>
            <p:ph type="sldNum" sz="quarter" idx="12"/>
          </p:nvPr>
        </p:nvSpPr>
        <p:spPr/>
        <p:txBody>
          <a:bodyPr/>
          <a:lstStyle/>
          <a:p>
            <a:pPr>
              <a:defRPr/>
            </a:pPr>
            <a:fld id="{DE9A831B-34F8-4DCA-A9EB-04089714783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3400" y="1295400"/>
            <a:ext cx="8229600" cy="4525962"/>
          </a:xfrm>
        </p:spPr>
        <p:txBody>
          <a:bodyPr/>
          <a:lstStyle/>
          <a:p>
            <a:endParaRPr lang="ru-RU" sz="18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sensor located on a vehicle detects an event to be monitored (emission of toxic gases, exceeding the pollution threshold, etc.) with a certain probability </a:t>
            </a:r>
            <a:r>
              <a:rPr lang="en-US" sz="2000" i="1" dirty="0">
                <a:latin typeface="Times New Roman" panose="02020603050405020304" pitchFamily="18" charset="0"/>
                <a:cs typeface="Times New Roman" panose="02020603050405020304" pitchFamily="18" charset="0"/>
              </a:rPr>
              <a:t>p</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indicated value depends on the sensitivity of the sensor, the time spent by the vehicle in the area where the sensor installed on it is able to detect pollution, as well as the concentration of polluting gases. </a:t>
            </a:r>
            <a:endParaRPr lang="en-US" sz="2000" dirty="0" smtClean="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Approaches to estimate the </a:t>
            </a:r>
            <a:r>
              <a:rPr lang="en-US" sz="2000" dirty="0">
                <a:latin typeface="Times New Roman" panose="02020603050405020304" pitchFamily="18" charset="0"/>
                <a:cs typeface="Times New Roman" panose="02020603050405020304" pitchFamily="18" charset="0"/>
              </a:rPr>
              <a:t>value of </a:t>
            </a:r>
            <a:r>
              <a:rPr lang="en-US" sz="2000" i="1" dirty="0" smtClean="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a:t>
            </a:r>
          </a:p>
          <a:p>
            <a:pPr lvl="1"/>
            <a:r>
              <a:rPr lang="en-US" sz="1600" dirty="0" smtClean="0">
                <a:latin typeface="Times New Roman" panose="02020603050405020304" pitchFamily="18" charset="0"/>
                <a:cs typeface="Times New Roman" panose="02020603050405020304" pitchFamily="18" charset="0"/>
              </a:rPr>
              <a:t>Pollution concentration model </a:t>
            </a:r>
          </a:p>
          <a:p>
            <a:pPr lvl="1"/>
            <a:r>
              <a:rPr lang="en-US" sz="1600" dirty="0" smtClean="0">
                <a:latin typeface="Times New Roman" panose="02020603050405020304" pitchFamily="18" charset="0"/>
                <a:cs typeface="Times New Roman" panose="02020603050405020304" pitchFamily="18" charset="0"/>
              </a:rPr>
              <a:t>Probabilistic </a:t>
            </a:r>
            <a:r>
              <a:rPr lang="en-US" sz="1600" dirty="0">
                <a:latin typeface="Times New Roman" panose="02020603050405020304" pitchFamily="18" charset="0"/>
                <a:cs typeface="Times New Roman" panose="02020603050405020304" pitchFamily="18" charset="0"/>
              </a:rPr>
              <a:t>model  </a:t>
            </a:r>
            <a:r>
              <a:rPr lang="en-US" sz="1600" dirty="0" smtClean="0">
                <a:latin typeface="Times New Roman" panose="02020603050405020304" pitchFamily="18" charset="0"/>
                <a:cs typeface="Times New Roman" panose="02020603050405020304" pitchFamily="18" charset="0"/>
              </a:rPr>
              <a:t>(exponential decay)</a:t>
            </a:r>
          </a:p>
          <a:p>
            <a:pPr lvl="1"/>
            <a:r>
              <a:rPr lang="en-US" sz="1600" dirty="0" smtClean="0">
                <a:latin typeface="Times New Roman" panose="02020603050405020304" pitchFamily="18" charset="0"/>
                <a:cs typeface="Times New Roman" panose="02020603050405020304" pitchFamily="18" charset="0"/>
              </a:rPr>
              <a:t>Pure experiment</a:t>
            </a:r>
            <a:endParaRPr lang="en-US" sz="1600"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System Model</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endParaRPr lang="ru-RU"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6</a:t>
            </a:fld>
            <a:endParaRPr lang="en-US"/>
          </a:p>
        </p:txBody>
      </p:sp>
    </p:spTree>
    <p:extLst>
      <p:ext uri="{BB962C8B-B14F-4D97-AF65-F5344CB8AC3E}">
        <p14:creationId xmlns:p14="http://schemas.microsoft.com/office/powerpoint/2010/main" xmlns="" val="243509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sz="2000" dirty="0">
                <a:latin typeface="Times New Roman" panose="02020603050405020304" pitchFamily="18" charset="0"/>
                <a:cs typeface="Times New Roman" panose="02020603050405020304" pitchFamily="18" charset="0"/>
              </a:rPr>
              <a:t>F</a:t>
            </a:r>
            <a:r>
              <a:rPr lang="en-US" sz="2000" dirty="0" smtClean="0">
                <a:latin typeface="Times New Roman" panose="02020603050405020304" pitchFamily="18" charset="0"/>
                <a:cs typeface="Times New Roman" panose="02020603050405020304" pitchFamily="18" charset="0"/>
              </a:rPr>
              <a:t>irst case: </a:t>
            </a:r>
            <a:r>
              <a:rPr lang="en-US" sz="2000" dirty="0">
                <a:latin typeface="Times New Roman" panose="02020603050405020304" pitchFamily="18" charset="0"/>
                <a:cs typeface="Times New Roman" panose="02020603050405020304" pitchFamily="18" charset="0"/>
              </a:rPr>
              <a:t>the time interval of the vehicle movement is constant, which is typical, for example, for trams of the same route or suburban trains.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Second case: several </a:t>
            </a:r>
            <a:r>
              <a:rPr lang="en-US" sz="2000" dirty="0">
                <a:latin typeface="Times New Roman" panose="02020603050405020304" pitchFamily="18" charset="0"/>
                <a:cs typeface="Times New Roman" panose="02020603050405020304" pitchFamily="18" charset="0"/>
              </a:rPr>
              <a:t>types of urban transport are used for monitoring on a variety of routes</a:t>
            </a:r>
            <a:r>
              <a:rPr lang="en-US" sz="200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time between the arrivals of the vehicle in a certain segment of the road (area Z) will be random. This flow is usually considered Poisson, i.e. time between vehicles is distributed </a:t>
            </a:r>
            <a:r>
              <a:rPr lang="en-US" sz="2000" dirty="0" smtClean="0">
                <a:latin typeface="Times New Roman" panose="02020603050405020304" pitchFamily="18" charset="0"/>
                <a:cs typeface="Times New Roman" panose="02020603050405020304" pitchFamily="18" charset="0"/>
              </a:rPr>
              <a:t>exponentially. A </a:t>
            </a:r>
            <a:r>
              <a:rPr lang="en-US" sz="2000" dirty="0">
                <a:latin typeface="Times New Roman" panose="02020603050405020304" pitchFamily="18" charset="0"/>
                <a:cs typeface="Times New Roman" panose="02020603050405020304" pitchFamily="18" charset="0"/>
              </a:rPr>
              <a:t>study was conducted in Beijing that experimentally confirmed this </a:t>
            </a:r>
            <a:r>
              <a:rPr lang="en-US" sz="2000" dirty="0" smtClean="0">
                <a:latin typeface="Times New Roman" panose="02020603050405020304" pitchFamily="18" charset="0"/>
                <a:cs typeface="Times New Roman" panose="02020603050405020304" pitchFamily="18" charset="0"/>
              </a:rPr>
              <a:t>assumption. </a:t>
            </a:r>
            <a:endParaRPr lang="ru-RU" sz="2000" dirty="0" smtClean="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wo types of vehicles flow into the </a:t>
            </a:r>
            <a:r>
              <a:rPr lang="en-US" sz="2800" dirty="0">
                <a:latin typeface="Times New Roman" panose="02020603050405020304" pitchFamily="18" charset="0"/>
                <a:cs typeface="Times New Roman" panose="02020603050405020304" pitchFamily="18" charset="0"/>
              </a:rPr>
              <a:t>pollution zone </a:t>
            </a:r>
            <a:r>
              <a:rPr lang="en-US" sz="2800" dirty="0" smtClean="0">
                <a:latin typeface="Times New Roman" panose="02020603050405020304" pitchFamily="18" charset="0"/>
                <a:cs typeface="Times New Roman" panose="02020603050405020304" pitchFamily="18" charset="0"/>
              </a:rPr>
              <a:t>Z</a:t>
            </a:r>
            <a:endParaRPr lang="ru-RU" sz="28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7</a:t>
            </a:fld>
            <a:endParaRPr lang="en-US"/>
          </a:p>
        </p:txBody>
      </p:sp>
    </p:spTree>
    <p:extLst>
      <p:ext uri="{BB962C8B-B14F-4D97-AF65-F5344CB8AC3E}">
        <p14:creationId xmlns:p14="http://schemas.microsoft.com/office/powerpoint/2010/main" xmlns="" val="2851624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Объект 1"/>
              <p:cNvSpPr>
                <a:spLocks noGrp="1"/>
              </p:cNvSpPr>
              <p:nvPr>
                <p:ph idx="1"/>
              </p:nvPr>
            </p:nvSpPr>
            <p:spPr/>
            <p:txBody>
              <a:bodyPr/>
              <a:lstStyle/>
              <a:p>
                <a:r>
                  <a:rPr lang="en-US" sz="2000" dirty="0" smtClean="0">
                    <a:latin typeface="Times New Roman" panose="02020603050405020304" pitchFamily="18" charset="0"/>
                    <a:cs typeface="Times New Roman" panose="02020603050405020304" pitchFamily="18" charset="0"/>
                  </a:rPr>
                  <a:t>Assuming </a:t>
                </a:r>
                <a:r>
                  <a:rPr lang="en-US" sz="2000" dirty="0">
                    <a:latin typeface="Times New Roman" panose="02020603050405020304" pitchFamily="18" charset="0"/>
                    <a:cs typeface="Times New Roman" panose="02020603050405020304" pitchFamily="18" charset="0"/>
                  </a:rPr>
                  <a:t>the outcomes of these experiments to be independent</a:t>
                </a:r>
                <a:r>
                  <a:rPr lang="en-US" sz="2000" dirty="0" smtClean="0">
                    <a:latin typeface="Times New Roman" panose="02020603050405020304" pitchFamily="18" charset="0"/>
                    <a:cs typeface="Times New Roman" panose="02020603050405020304" pitchFamily="18" charset="0"/>
                  </a:rPr>
                  <a:t>,</a:t>
                </a:r>
              </a:p>
              <a:p>
                <a:pPr marL="109537" indent="0">
                  <a:buNone/>
                </a:pPr>
                <a:r>
                  <a:rPr lang="en-US" sz="2000" dirty="0" smtClean="0">
                    <a:latin typeface="Times New Roman" panose="02020603050405020304" pitchFamily="18" charset="0"/>
                    <a:cs typeface="Times New Roman" panose="02020603050405020304" pitchFamily="18" charset="0"/>
                  </a:rPr>
                  <a:t/>
                </a:r>
                <a14:m>
                  <m:oMath xmlns:m="http://schemas.openxmlformats.org/officeDocument/2006/math">
                    <m:sSub>
                      <m:sSubPr>
                        <m:ctrlPr>
                          <a:rPr lang="en-US" sz="2000" i="1">
                            <a:latin typeface="Cambria Math"/>
                          </a:rPr>
                        </m:ctrlPr>
                      </m:sSubPr>
                      <m:e>
                        <m:r>
                          <a:rPr lang="en-US" sz="2000" i="1">
                            <a:latin typeface="Cambria Math"/>
                          </a:rPr>
                          <m:t>𝑁</m:t>
                        </m:r>
                      </m:e>
                      <m:sub>
                        <m:r>
                          <a:rPr lang="en-US" sz="2000" i="1">
                            <a:latin typeface="Cambria Math"/>
                          </a:rPr>
                          <m:t>𝑇𝐶</m:t>
                        </m:r>
                      </m:sub>
                    </m:sSub>
                  </m:oMath>
                </a14:m>
                <a:r>
                  <a:rPr lang="en-US" sz="2000" dirty="0">
                    <a:latin typeface="Times New Roman" panose="02020603050405020304" pitchFamily="18" charset="0"/>
                    <a:cs typeface="Times New Roman" panose="02020603050405020304" pitchFamily="18" charset="0"/>
                  </a:rPr>
                  <a:t> ~ </a:t>
                </a:r>
                <a:r>
                  <a:rPr lang="en-US" sz="2000" dirty="0" smtClean="0">
                    <a:latin typeface="Times New Roman" panose="02020603050405020304" pitchFamily="18" charset="0"/>
                    <a:cs typeface="Times New Roman" panose="02020603050405020304" pitchFamily="18" charset="0"/>
                  </a:rPr>
                  <a:t>geometric </a:t>
                </a:r>
                <a:r>
                  <a:rPr lang="en-US" sz="2000" dirty="0">
                    <a:latin typeface="Times New Roman" panose="02020603050405020304" pitchFamily="18" charset="0"/>
                    <a:cs typeface="Times New Roman" panose="02020603050405020304" pitchFamily="18" charset="0"/>
                  </a:rPr>
                  <a:t>distribution</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detection time </a:t>
                </a:r>
                <a:r>
                  <a:rPr lang="en-US" sz="2000" i="1" dirty="0" smtClean="0">
                    <a:latin typeface="Times New Roman"/>
                    <a:ea typeface="Calibri"/>
                  </a:rPr>
                  <a:t>T</a:t>
                </a:r>
                <a:r>
                  <a:rPr lang="en-US" sz="2000" i="1" baseline="-25000" dirty="0" smtClean="0">
                    <a:latin typeface="Times New Roman"/>
                    <a:ea typeface="Calibri"/>
                  </a:rPr>
                  <a:t>D </a:t>
                </a:r>
                <a:r>
                  <a:rPr lang="en-US" sz="2000" dirty="0" smtClean="0">
                    <a:latin typeface="Times New Roman"/>
                    <a:ea typeface="Calibri"/>
                  </a:rPr>
                  <a:t>is a </a:t>
                </a:r>
                <a:r>
                  <a:rPr lang="en-US" sz="2000" dirty="0">
                    <a:latin typeface="Times New Roman"/>
                    <a:ea typeface="Calibri"/>
                  </a:rPr>
                  <a:t>random variable with the following mathematical expectation and dispersion </a:t>
                </a:r>
                <a:endParaRPr lang="en-US" sz="2000" dirty="0" smtClean="0">
                  <a:latin typeface="Times New Roman"/>
                  <a:ea typeface="Calibri"/>
                </a:endParaRPr>
              </a:p>
              <a:p>
                <a:pPr marL="392113" lvl="1" indent="0">
                  <a:spcBef>
                    <a:spcPts val="700"/>
                  </a:spcBef>
                  <a:buNone/>
                </a:pPr>
                <a:r>
                  <a:rPr lang="en-US" sz="1600" i="1" dirty="0" smtClean="0">
                    <a:latin typeface="Times New Roman"/>
                    <a:ea typeface="Calibri"/>
                  </a:rPr>
                  <a:t>                            M[T</a:t>
                </a:r>
                <a:r>
                  <a:rPr lang="en-US" sz="1600" i="1" baseline="-25000" dirty="0" smtClean="0">
                    <a:latin typeface="Times New Roman"/>
                    <a:ea typeface="Calibri"/>
                  </a:rPr>
                  <a:t>D</a:t>
                </a:r>
                <a:r>
                  <a:rPr lang="en-US" sz="1600" i="1" dirty="0">
                    <a:latin typeface="Times New Roman"/>
                    <a:ea typeface="Calibri"/>
                  </a:rPr>
                  <a:t>]= </a:t>
                </a:r>
                <a:r>
                  <a:rPr lang="ru-RU" sz="1600" i="1" dirty="0">
                    <a:latin typeface="Times New Roman"/>
                    <a:ea typeface="Calibri"/>
                    <a:cs typeface="Times New Roman"/>
                    <a:sym typeface="Symbol"/>
                  </a:rPr>
                  <a:t></a:t>
                </a:r>
                <a:r>
                  <a:rPr lang="en-US" sz="1600" i="1" dirty="0">
                    <a:latin typeface="Times New Roman"/>
                    <a:ea typeface="Calibri"/>
                  </a:rPr>
                  <a:t> /p,  D[T</a:t>
                </a:r>
                <a:r>
                  <a:rPr lang="en-US" sz="1600" i="1" baseline="-25000" dirty="0">
                    <a:latin typeface="Times New Roman"/>
                    <a:ea typeface="Calibri"/>
                  </a:rPr>
                  <a:t>D</a:t>
                </a:r>
                <a:r>
                  <a:rPr lang="en-US" sz="1600" i="1" dirty="0">
                    <a:latin typeface="Times New Roman"/>
                    <a:ea typeface="Calibri"/>
                  </a:rPr>
                  <a:t>]= </a:t>
                </a:r>
                <a:r>
                  <a:rPr lang="ru-RU" sz="1600" i="1" dirty="0">
                    <a:latin typeface="Times New Roman"/>
                    <a:ea typeface="Calibri"/>
                    <a:cs typeface="Times New Roman"/>
                    <a:sym typeface="Symbol"/>
                  </a:rPr>
                  <a:t></a:t>
                </a:r>
                <a:r>
                  <a:rPr lang="en-US" sz="1600" i="1" baseline="30000" dirty="0">
                    <a:latin typeface="Times New Roman"/>
                    <a:ea typeface="Calibri"/>
                  </a:rPr>
                  <a:t>2</a:t>
                </a:r>
                <a:r>
                  <a:rPr lang="en-US" sz="1600" dirty="0">
                    <a:latin typeface="Times New Roman"/>
                    <a:ea typeface="Calibri"/>
                  </a:rPr>
                  <a:t>(</a:t>
                </a:r>
                <a:r>
                  <a:rPr lang="en-US" sz="1600" i="1" dirty="0">
                    <a:latin typeface="Times New Roman"/>
                    <a:ea typeface="Calibri"/>
                  </a:rPr>
                  <a:t>1-p</a:t>
                </a:r>
                <a:r>
                  <a:rPr lang="en-US" sz="1600" dirty="0">
                    <a:latin typeface="Times New Roman"/>
                    <a:ea typeface="Calibri"/>
                  </a:rPr>
                  <a:t>)</a:t>
                </a:r>
                <a:r>
                  <a:rPr lang="en-US" sz="1600" i="1" dirty="0">
                    <a:latin typeface="Times New Roman"/>
                    <a:ea typeface="Calibri"/>
                  </a:rPr>
                  <a:t> /</a:t>
                </a:r>
                <a:r>
                  <a:rPr lang="en-US" sz="1600" i="1" dirty="0" err="1">
                    <a:latin typeface="Times New Roman"/>
                    <a:ea typeface="Calibri"/>
                  </a:rPr>
                  <a:t>p</a:t>
                </a:r>
                <a:r>
                  <a:rPr lang="en-US" sz="1600" i="1" baseline="30000" dirty="0" err="1">
                    <a:latin typeface="Times New Roman"/>
                    <a:ea typeface="Calibri"/>
                  </a:rPr>
                  <a:t>2</a:t>
                </a:r>
                <a:r>
                  <a:rPr lang="en-US" sz="1600" dirty="0" smtClean="0">
                    <a:latin typeface="Times New Roman"/>
                    <a:ea typeface="Calibri"/>
                  </a:rPr>
                  <a:t>. </a:t>
                </a:r>
                <a:endParaRPr lang="en-US" sz="1600" dirty="0">
                  <a:latin typeface="Times New Roman"/>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Using notation </a:t>
                </a:r>
                <a14:m>
                  <m:oMath xmlns:m="http://schemas.openxmlformats.org/officeDocument/2006/math">
                    <m:sSup>
                      <m:sSupPr>
                        <m:ctrlPr>
                          <a:rPr lang="en-US" sz="2000" i="1">
                            <a:latin typeface="Cambria Math"/>
                          </a:rPr>
                        </m:ctrlPr>
                      </m:sSupPr>
                      <m:e>
                        <m:r>
                          <a:rPr lang="en-US" sz="2000" i="1">
                            <a:latin typeface="Cambria Math"/>
                          </a:rPr>
                          <m:t>𝑘</m:t>
                        </m:r>
                      </m:e>
                      <m:sup>
                        <m:r>
                          <a:rPr lang="en-US" sz="2000" i="1">
                            <a:latin typeface="Cambria Math"/>
                          </a:rPr>
                          <m:t>∗</m:t>
                        </m:r>
                      </m:sup>
                    </m:sSup>
                    <m:r>
                      <a:rPr lang="en-US" sz="2000" i="1">
                        <a:latin typeface="Cambria Math"/>
                      </a:rPr>
                      <m:t>(</m:t>
                    </m:r>
                    <m:r>
                      <a:rPr lang="en-US" sz="2000" i="1">
                        <a:latin typeface="Cambria Math"/>
                      </a:rPr>
                      <m:t>𝑡</m:t>
                    </m:r>
                    <m:r>
                      <a:rPr lang="en-US" sz="2000" i="1">
                        <a:latin typeface="Cambria Math"/>
                      </a:rPr>
                      <m:t>)=</m:t>
                    </m:r>
                    <m:func>
                      <m:funcPr>
                        <m:ctrlPr>
                          <a:rPr lang="en-US" sz="2000" i="1">
                            <a:latin typeface="Cambria Math"/>
                          </a:rPr>
                        </m:ctrlPr>
                      </m:funcPr>
                      <m:fName>
                        <m:r>
                          <m:rPr>
                            <m:sty m:val="p"/>
                          </m:rPr>
                          <a:rPr lang="en-US" sz="2000">
                            <a:latin typeface="Cambria Math"/>
                          </a:rPr>
                          <m:t>arg</m:t>
                        </m:r>
                      </m:fName>
                      <m:e>
                        <m:func>
                          <m:funcPr>
                            <m:ctrlPr>
                              <a:rPr lang="en-US" sz="2000" i="1">
                                <a:latin typeface="Cambria Math"/>
                              </a:rPr>
                            </m:ctrlPr>
                          </m:funcPr>
                          <m:fName>
                            <m:r>
                              <m:rPr>
                                <m:sty m:val="p"/>
                              </m:rPr>
                              <a:rPr lang="en-US" sz="2000">
                                <a:latin typeface="Cambria Math"/>
                              </a:rPr>
                              <m:t>max</m:t>
                            </m:r>
                            <m:r>
                              <a:rPr lang="en-US" sz="2000">
                                <a:latin typeface="Cambria Math"/>
                              </a:rPr>
                              <m:t> </m:t>
                            </m:r>
                          </m:fName>
                          <m:e>
                            <m:r>
                              <a:rPr lang="en-US" sz="2000" i="1">
                                <a:latin typeface="Cambria Math"/>
                              </a:rPr>
                              <m:t>{</m:t>
                            </m:r>
                          </m:e>
                        </m:func>
                        <m:r>
                          <a:rPr lang="en-US" sz="2000" i="1">
                            <a:latin typeface="Cambria Math"/>
                          </a:rPr>
                          <m:t> </m:t>
                        </m:r>
                        <m:r>
                          <a:rPr lang="en-US" sz="2000" i="1">
                            <a:latin typeface="Cambria Math"/>
                          </a:rPr>
                          <m:t>𝑘</m:t>
                        </m:r>
                        <m:r>
                          <a:rPr lang="en-US" sz="2000" i="1">
                            <a:latin typeface="Cambria Math"/>
                          </a:rPr>
                          <m:t>|  ∀ </m:t>
                        </m:r>
                        <m:r>
                          <a:rPr lang="en-US" sz="2000" i="1">
                            <a:latin typeface="Cambria Math"/>
                          </a:rPr>
                          <m:t>𝑘</m:t>
                        </m:r>
                        <m:r>
                          <a:rPr lang="en-US" sz="2000" i="1">
                            <a:latin typeface="Cambria Math"/>
                          </a:rPr>
                          <m:t>∈</m:t>
                        </m:r>
                        <m:r>
                          <a:rPr lang="en-US" sz="2000" i="1">
                            <a:latin typeface="Cambria Math"/>
                          </a:rPr>
                          <m:t>ℕ</m:t>
                        </m:r>
                        <m:r>
                          <a:rPr lang="en-US" sz="2000" i="1">
                            <a:latin typeface="Cambria Math"/>
                          </a:rPr>
                          <m:t> : </m:t>
                        </m:r>
                        <m:r>
                          <a:rPr lang="en-US" sz="2000" i="1">
                            <a:latin typeface="Cambria Math"/>
                          </a:rPr>
                          <m:t>𝜏</m:t>
                        </m:r>
                        <m:r>
                          <a:rPr lang="en-US" sz="2000" i="1">
                            <a:latin typeface="Cambria Math"/>
                          </a:rPr>
                          <m:t>𝑘</m:t>
                        </m:r>
                        <m:r>
                          <a:rPr lang="en-US" sz="2000" i="1">
                            <a:latin typeface="Cambria Math"/>
                          </a:rPr>
                          <m:t>&lt;</m:t>
                        </m:r>
                        <m:r>
                          <a:rPr lang="en-US" sz="2000" i="1">
                            <a:latin typeface="Cambria Math"/>
                          </a:rPr>
                          <m:t>𝑡</m:t>
                        </m:r>
                        <m:r>
                          <a:rPr lang="en-US" sz="2000" i="1">
                            <a:latin typeface="Cambria Math"/>
                          </a:rPr>
                          <m:t> </m:t>
                        </m:r>
                      </m:e>
                    </m:func>
                    <m:r>
                      <a:rPr lang="en-US" sz="2000" i="1">
                        <a:latin typeface="Cambria Math"/>
                      </a:rPr>
                      <m:t>}</m:t>
                    </m:r>
                    <m:r>
                      <a:rPr lang="en-US" sz="2000" b="0" i="1" smtClean="0">
                        <a:latin typeface="Cambria Math"/>
                      </a:rPr>
                      <m:t> </m:t>
                    </m:r>
                  </m:oMath>
                </a14:m>
                <a:endParaRPr lang="en-US" sz="2000" dirty="0"/>
              </a:p>
              <a:p>
                <a:pPr marL="109537" indent="0">
                  <a:buNone/>
                </a:pPr>
                <a:r>
                  <a:rPr lang="en-US" sz="2000" dirty="0" smtClean="0">
                    <a:latin typeface="Times New Roman" panose="02020603050405020304" pitchFamily="18" charset="0"/>
                    <a:cs typeface="Times New Roman" panose="02020603050405020304" pitchFamily="18" charset="0"/>
                  </a:rPr>
                  <a:t>    we get </a:t>
                </a:r>
                <a:r>
                  <a:rPr lang="en-US" sz="2000" dirty="0" err="1" smtClean="0">
                    <a:latin typeface="Times New Roman" panose="02020603050405020304" pitchFamily="18" charset="0"/>
                    <a:cs typeface="Times New Roman" panose="02020603050405020304" pitchFamily="18" charset="0"/>
                  </a:rPr>
                  <a:t>CDF</a:t>
                </a:r>
                <a:r>
                  <a:rPr lang="en-US" sz="2000" dirty="0" smtClean="0">
                    <a:latin typeface="Times New Roman" panose="02020603050405020304" pitchFamily="18" charset="0"/>
                    <a:cs typeface="Times New Roman" panose="02020603050405020304" pitchFamily="18" charset="0"/>
                  </a:rPr>
                  <a:t>: </a:t>
                </a:r>
              </a:p>
              <a:p>
                <a:pPr marL="109537" indent="0">
                  <a:buNone/>
                </a:pPr>
                <a14:m>
                  <m:oMathPara xmlns:m="http://schemas.openxmlformats.org/officeDocument/2006/math">
                    <m:oMathParaPr>
                      <m:jc m:val="centerGroup"/>
                    </m:oMathParaPr>
                    <m:oMath xmlns:m="http://schemas.openxmlformats.org/officeDocument/2006/math">
                      <m:sSub>
                        <m:sSubPr>
                          <m:ctrlPr>
                            <a:rPr lang="en-US" sz="2000" i="1">
                              <a:latin typeface="Cambria Math"/>
                            </a:rPr>
                          </m:ctrlPr>
                        </m:sSubPr>
                        <m:e>
                          <m:r>
                            <a:rPr lang="en-US" sz="2000" i="1">
                              <a:latin typeface="Cambria Math"/>
                            </a:rPr>
                            <m:t>𝐹</m:t>
                          </m:r>
                        </m:e>
                        <m:sub>
                          <m:sSub>
                            <m:sSubPr>
                              <m:ctrlPr>
                                <a:rPr lang="en-US" sz="2000" i="1">
                                  <a:latin typeface="Cambria Math"/>
                                </a:rPr>
                              </m:ctrlPr>
                            </m:sSubPr>
                            <m:e>
                              <m:r>
                                <a:rPr lang="en-US" sz="2000" i="1">
                                  <a:latin typeface="Cambria Math"/>
                                </a:rPr>
                                <m:t>𝑇</m:t>
                              </m:r>
                            </m:e>
                            <m:sub>
                              <m:r>
                                <a:rPr lang="en-US" sz="2000" i="1">
                                  <a:latin typeface="Cambria Math"/>
                                </a:rPr>
                                <m:t>𝐷</m:t>
                              </m:r>
                            </m:sub>
                          </m:sSub>
                        </m:sub>
                      </m:sSub>
                      <m:d>
                        <m:dPr>
                          <m:ctrlPr>
                            <a:rPr lang="en-US" sz="2000" i="1">
                              <a:latin typeface="Cambria Math"/>
                            </a:rPr>
                          </m:ctrlPr>
                        </m:dPr>
                        <m:e>
                          <m:r>
                            <a:rPr lang="en-US" sz="2000" i="1">
                              <a:latin typeface="Cambria Math"/>
                            </a:rPr>
                            <m:t>𝑡</m:t>
                          </m:r>
                        </m:e>
                      </m:d>
                      <m:r>
                        <a:rPr lang="ru-RU" sz="2000" i="1">
                          <a:latin typeface="Cambria Math"/>
                        </a:rPr>
                        <m:t>=1</m:t>
                      </m:r>
                      <m:sSup>
                        <m:sSupPr>
                          <m:ctrlPr>
                            <a:rPr lang="en-US" sz="2000" i="1">
                              <a:latin typeface="Cambria Math"/>
                            </a:rPr>
                          </m:ctrlPr>
                        </m:sSupPr>
                        <m:e>
                          <m:r>
                            <a:rPr lang="ru-RU" sz="2000" i="1">
                              <a:latin typeface="Cambria Math"/>
                            </a:rPr>
                            <m:t>−(1−</m:t>
                          </m:r>
                          <m:r>
                            <a:rPr lang="en-US" sz="2000" i="1">
                              <a:latin typeface="Cambria Math"/>
                            </a:rPr>
                            <m:t>𝑝</m:t>
                          </m:r>
                          <m:r>
                            <a:rPr lang="ru-RU" sz="2000" i="1">
                              <a:latin typeface="Cambria Math"/>
                            </a:rPr>
                            <m:t>)</m:t>
                          </m:r>
                        </m:e>
                        <m:sup>
                          <m:sSup>
                            <m:sSupPr>
                              <m:ctrlPr>
                                <a:rPr lang="en-US" sz="2000" i="1">
                                  <a:latin typeface="Cambria Math"/>
                                </a:rPr>
                              </m:ctrlPr>
                            </m:sSupPr>
                            <m:e>
                              <m:r>
                                <a:rPr lang="en-US" sz="2000" i="1">
                                  <a:latin typeface="Cambria Math"/>
                                </a:rPr>
                                <m:t>𝑘</m:t>
                              </m:r>
                            </m:e>
                            <m:sup>
                              <m:r>
                                <a:rPr lang="ru-RU" sz="2000" i="1">
                                  <a:latin typeface="Cambria Math"/>
                                </a:rPr>
                                <m:t>∗</m:t>
                              </m:r>
                            </m:sup>
                          </m:sSup>
                          <m:d>
                            <m:dPr>
                              <m:ctrlPr>
                                <a:rPr lang="en-US" sz="2000" i="1">
                                  <a:latin typeface="Cambria Math"/>
                                </a:rPr>
                              </m:ctrlPr>
                            </m:dPr>
                            <m:e>
                              <m:r>
                                <a:rPr lang="en-US" sz="2000" i="1">
                                  <a:latin typeface="Cambria Math"/>
                                </a:rPr>
                                <m:t>𝑡</m:t>
                              </m:r>
                            </m:e>
                          </m:d>
                        </m:sup>
                      </m:sSup>
                    </m:oMath>
                  </m:oMathPara>
                </a14:m>
                <a:endParaRPr lang="ru-RU" sz="2000" dirty="0">
                  <a:latin typeface="Times New Roman" panose="02020603050405020304" pitchFamily="18" charset="0"/>
                  <a:cs typeface="Times New Roman" panose="02020603050405020304" pitchFamily="18" charset="0"/>
                </a:endParaRPr>
              </a:p>
            </p:txBody>
          </p:sp>
        </mc:Choice>
        <mc:Fallback>
          <p:sp>
            <p:nvSpPr>
              <p:cNvPr id="2" name="Объект 1"/>
              <p:cNvSpPr>
                <a:spLocks noGrp="1" noRot="1" noChangeAspect="1" noMove="1" noResize="1" noEditPoints="1" noAdjustHandles="1" noChangeArrowheads="1" noChangeShapeType="1" noTextEdit="1"/>
              </p:cNvSpPr>
              <p:nvPr>
                <p:ph idx="1"/>
              </p:nvPr>
            </p:nvSpPr>
            <p:spPr>
              <a:blipFill rotWithShape="1">
                <a:blip r:embed="rId2"/>
                <a:stretch>
                  <a:fillRect t="-674"/>
                </a:stretch>
              </a:blipFill>
            </p:spPr>
            <p:txBody>
              <a:bodyPr/>
              <a:lstStyle/>
              <a:p>
                <a:r>
                  <a:rPr lang="en-US">
                    <a:noFill/>
                  </a:rPr>
                  <a:t> </a:t>
                </a:r>
              </a:p>
            </p:txBody>
          </p:sp>
        </mc:Fallback>
      </mc:AlternateContent>
      <p:sp>
        <p:nvSpPr>
          <p:cNvPr id="3" name="Заголовок 2"/>
          <p:cNvSpPr>
            <a:spLocks noGrp="1"/>
          </p:cNvSpPr>
          <p:nvPr>
            <p:ph type="title"/>
          </p:nvPr>
        </p:nvSpPr>
        <p:spPr/>
        <p:txBody>
          <a:bodyPr>
            <a:normAutofit/>
          </a:bodyPr>
          <a:lstStyle/>
          <a:p>
            <a:r>
              <a:rPr lang="en-US" sz="3200" dirty="0" smtClean="0"/>
              <a:t>Deterministic traffic</a:t>
            </a:r>
            <a:endParaRPr lang="ru-RU" sz="3200" dirty="0"/>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8</a:t>
            </a:fld>
            <a:endParaRPr lang="en-US"/>
          </a:p>
        </p:txBody>
      </p:sp>
    </p:spTree>
    <p:extLst>
      <p:ext uri="{BB962C8B-B14F-4D97-AF65-F5344CB8AC3E}">
        <p14:creationId xmlns:p14="http://schemas.microsoft.com/office/powerpoint/2010/main" xmlns="" val="393209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p:txBody>
          <a:bodyPr>
            <a:normAutofit fontScale="90000"/>
          </a:bodyPr>
          <a:lstStyle/>
          <a:p>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a:t>
            </a:r>
            <a:r>
              <a:rPr lang="en-US" sz="1300" dirty="0" smtClean="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distribution function for </a:t>
            </a:r>
            <a:r>
              <a:rPr lang="en-US" sz="2400" i="1" dirty="0">
                <a:latin typeface="Times New Roman" panose="02020603050405020304" pitchFamily="18" charset="0"/>
                <a:cs typeface="Times New Roman" panose="02020603050405020304" pitchFamily="18" charset="0"/>
              </a:rPr>
              <a:t>t</a:t>
            </a:r>
            <a:r>
              <a:rPr lang="en-US" sz="2400" dirty="0">
                <a:latin typeface="Times New Roman" panose="02020603050405020304" pitchFamily="18" charset="0"/>
                <a:cs typeface="Times New Roman" panose="02020603050405020304" pitchFamily="18" charset="0"/>
              </a:rPr>
              <a:t>=1  some </a:t>
            </a:r>
            <a:r>
              <a:rPr lang="en-US" sz="2400" i="1" dirty="0">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values from 0.1 to </a:t>
            </a:r>
            <a:r>
              <a:rPr lang="en-US" sz="2400" dirty="0" smtClean="0">
                <a:latin typeface="Times New Roman" panose="02020603050405020304" pitchFamily="18" charset="0"/>
                <a:cs typeface="Times New Roman" panose="02020603050405020304" pitchFamily="18" charset="0"/>
              </a:rPr>
              <a:t>0.9</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have obtained a piecewise constant non-decreasing function; its graphic for =1  and some values of p </a:t>
            </a:r>
            <a:br>
              <a:rPr lang="en-US"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a:defRPr/>
            </a:pPr>
            <a:fld id="{DE9A831B-34F8-4DCA-A9EB-04089714783F}" type="slidenum">
              <a:rPr lang="en-US" smtClean="0"/>
              <a:pPr>
                <a:defRPr/>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100263" y="1739900"/>
            <a:ext cx="4941887" cy="337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219570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4877</TotalTime>
  <Words>799</Words>
  <Application>Microsoft Office PowerPoint</Application>
  <PresentationFormat>Экран (4:3)</PresentationFormat>
  <Paragraphs>78</Paragraphs>
  <Slides>16</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Concourse</vt:lpstr>
      <vt:lpstr>Слайд 1</vt:lpstr>
      <vt:lpstr>Internet of Vehicles</vt:lpstr>
      <vt:lpstr>                  </vt:lpstr>
      <vt:lpstr>Monitoring using WSN</vt:lpstr>
      <vt:lpstr>Urgent problem of air pollution monitoring in megacities   </vt:lpstr>
      <vt:lpstr>  System Model </vt:lpstr>
      <vt:lpstr>Two types of vehicles flow into the pollution zone Z</vt:lpstr>
      <vt:lpstr>Deterministic traffic</vt:lpstr>
      <vt:lpstr> TD distribution function for t=1  some p values from 0.1 to 0.9 We have obtained a piecewise constant non-decreasing function; its graphic for =1  and some values of p  </vt:lpstr>
      <vt:lpstr>The case of Poisson flow</vt:lpstr>
      <vt:lpstr>Problem: Optimal Number of Vehicles</vt:lpstr>
      <vt:lpstr>Approach</vt:lpstr>
      <vt:lpstr>Problem: Optimal Number of Vehicles</vt:lpstr>
      <vt:lpstr>The probability of detecting critical air pollution within a specified time. </vt:lpstr>
      <vt:lpstr>Results</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Denial-of-Service in Wireless Sensor Networks: Attacks and Defenses</dc:title>
  <dc:creator>Jason Li</dc:creator>
  <cp:lastModifiedBy>ss03</cp:lastModifiedBy>
  <cp:revision>416</cp:revision>
  <dcterms:created xsi:type="dcterms:W3CDTF">2011-10-03T17:52:02Z</dcterms:created>
  <dcterms:modified xsi:type="dcterms:W3CDTF">2019-08-28T02:41:31Z</dcterms:modified>
</cp:coreProperties>
</file>