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364" r:id="rId2"/>
    <p:sldId id="257" r:id="rId3"/>
    <p:sldId id="354" r:id="rId4"/>
    <p:sldId id="269" r:id="rId5"/>
    <p:sldId id="313" r:id="rId6"/>
    <p:sldId id="362" r:id="rId7"/>
    <p:sldId id="363" r:id="rId8"/>
    <p:sldId id="335" r:id="rId9"/>
    <p:sldId id="360" r:id="rId10"/>
    <p:sldId id="359" r:id="rId11"/>
    <p:sldId id="361" r:id="rId12"/>
    <p:sldId id="326" r:id="rId13"/>
    <p:sldId id="33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1" autoAdjust="0"/>
    <p:restoredTop sz="94572" autoAdjust="0"/>
  </p:normalViewPr>
  <p:slideViewPr>
    <p:cSldViewPr>
      <p:cViewPr>
        <p:scale>
          <a:sx n="75" d="100"/>
          <a:sy n="75" d="100"/>
        </p:scale>
        <p:origin x="-2772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2766C0-8444-472D-B45E-0769933F7163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DB03CD-1B77-428E-9842-26F78FF8D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FB6E2-E427-43CC-9993-CC43BE1063C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40FEC-AD2D-4BC7-B9DC-93111B79A873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712F-C3EC-4C8F-A3C4-D5A5768DE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5AC4-65F8-4EDB-A9E6-88822B7F0EDD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44D21-CFDE-48FA-86AA-62E7C2526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82AF-8109-4B64-9299-2C5FBA85B23A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5265E-DA95-4339-B069-FFF352744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DBA34-80FD-420B-A835-9594521F32F6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89176-1B59-4EB6-A51A-725E359F9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FED69-2BC4-43F6-8E24-5AACA5BAC5DD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2AAB2-7E6E-4E69-9C1F-D07D98323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4E708-7947-4500-9E3B-B8368A3ADF6C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FA78-C57A-4B18-A154-B9BC406D0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99424-0195-4129-8FD4-26D0AD71EF4E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3321C-7AE7-4701-8761-913561B9C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04F3C-E667-4C6B-BB75-86266A3A72CF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00B38-1147-4ED9-AD4D-920494F5C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DF55-21D4-47DB-813D-74AAF8CB302F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4520F-5FB3-47B4-9E77-4A535DB56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B9370-071B-451E-AAE6-936BB64F955D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231C1-02F0-4CC0-8FC8-143B79050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CD1C9-785D-46AE-9AB7-E9D8862DF631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2EF04-5B1B-4D21-9777-BBED6E0A1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70ACE2-0CDB-4AB9-B97E-125324AE0202}" type="datetimeFigureOut">
              <a:rPr lang="ru-RU"/>
              <a:pPr>
                <a:defRPr/>
              </a:pPr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A8D736-1313-48B4-B31A-2E50BB02A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  <p:sldLayoutId id="2147483739" r:id="rId5"/>
    <p:sldLayoutId id="2147483738" r:id="rId6"/>
    <p:sldLayoutId id="2147483737" r:id="rId7"/>
    <p:sldLayoutId id="2147483736" r:id="rId8"/>
    <p:sldLayoutId id="2147483735" r:id="rId9"/>
    <p:sldLayoutId id="2147483734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 txBox="1">
            <a:spLocks/>
          </p:cNvSpPr>
          <p:nvPr/>
        </p:nvSpPr>
        <p:spPr bwMode="auto">
          <a:xfrm>
            <a:off x="7938" y="299720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altLang="ru-RU" sz="3200" b="1">
                <a:latin typeface="Calibri" pitchFamily="34" charset="0"/>
                <a:cs typeface="Arial" charset="0"/>
              </a:rPr>
              <a:t>Математическая модель оптимального управления развитием персонала в отрасли связи</a:t>
            </a:r>
          </a:p>
          <a:p>
            <a:pPr algn="ctr" eaLnBrk="0" hangingPunct="0"/>
            <a:r>
              <a:rPr lang="ru-RU" altLang="ru-RU" sz="320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258888" y="4483100"/>
            <a:ext cx="72739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1600" b="1">
                <a:latin typeface="Arial" charset="0"/>
                <a:cs typeface="Arial" charset="0"/>
              </a:rPr>
              <a:t>Авторы: </a:t>
            </a:r>
            <a:r>
              <a:rPr lang="ru-RU" sz="1600">
                <a:latin typeface="Arial" charset="0"/>
                <a:cs typeface="Arial" charset="0"/>
              </a:rPr>
              <a:t>Данилова Л.Ф., Захаров Н.Ю., Облаухова М.В.</a:t>
            </a:r>
            <a:br>
              <a:rPr lang="ru-RU" sz="1600">
                <a:latin typeface="Arial" charset="0"/>
                <a:cs typeface="Arial" charset="0"/>
              </a:rPr>
            </a:br>
            <a:r>
              <a:rPr lang="ru-RU" sz="1600">
                <a:latin typeface="Arial" charset="0"/>
                <a:cs typeface="Arial" charset="0"/>
              </a:rPr>
              <a:t/>
            </a:r>
            <a:br>
              <a:rPr lang="ru-RU" sz="1600">
                <a:latin typeface="Arial" charset="0"/>
                <a:cs typeface="Arial" charset="0"/>
              </a:rPr>
            </a:br>
            <a:r>
              <a:rPr lang="ru-RU" altLang="ru-RU" sz="1600" b="1">
                <a:latin typeface="Arial" charset="0"/>
                <a:cs typeface="Arial" charset="0"/>
              </a:rPr>
              <a:t>Докладчик: </a:t>
            </a:r>
            <a:r>
              <a:rPr lang="ru-RU" altLang="ru-RU" sz="1600">
                <a:latin typeface="Arial" charset="0"/>
                <a:cs typeface="Arial" charset="0"/>
              </a:rPr>
              <a:t>Данилова Л.Ф.</a:t>
            </a:r>
            <a:r>
              <a:rPr lang="ru-RU" sz="1600" baseline="3000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endParaRPr lang="ru-RU" altLang="ru-RU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altLang="ru-RU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600" baseline="30000">
                <a:latin typeface="Arial" charset="0"/>
                <a:cs typeface="Arial" charset="0"/>
              </a:rPr>
              <a:t>*</a:t>
            </a:r>
            <a:r>
              <a:rPr lang="ru-RU" sz="1600">
                <a:latin typeface="Arial" charset="0"/>
                <a:cs typeface="Arial" charset="0"/>
              </a:rPr>
              <a:t>ФГБОУ ВО "Сибирский государственный университет телекоммуникаций и информатики" (Новосибирcк), Россия</a:t>
            </a:r>
            <a:br>
              <a:rPr lang="ru-RU" sz="1600">
                <a:latin typeface="Arial" charset="0"/>
                <a:cs typeface="Arial" charset="0"/>
              </a:rPr>
            </a:br>
            <a:endParaRPr lang="ru-RU" altLang="ru-RU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altLang="ru-RU" sz="2400" b="1">
              <a:latin typeface="Arial" charset="0"/>
              <a:cs typeface="Arial" charset="0"/>
            </a:endParaRPr>
          </a:p>
        </p:txBody>
      </p:sp>
      <p:sp>
        <p:nvSpPr>
          <p:cNvPr id="15363" name="Заголовок 1"/>
          <p:cNvSpPr txBox="1">
            <a:spLocks/>
          </p:cNvSpPr>
          <p:nvPr/>
        </p:nvSpPr>
        <p:spPr bwMode="auto">
          <a:xfrm>
            <a:off x="-252413" y="6381750"/>
            <a:ext cx="9144001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ru-RU" altLang="ru-RU" sz="1600">
                <a:latin typeface="Arial" charset="0"/>
                <a:cs typeface="Arial" charset="0"/>
              </a:rPr>
              <a:t>Новосибирск – 2019</a:t>
            </a:r>
          </a:p>
        </p:txBody>
      </p:sp>
      <p:sp>
        <p:nvSpPr>
          <p:cNvPr id="1536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44450"/>
            <a:ext cx="8316912" cy="836613"/>
          </a:xfrm>
        </p:spPr>
        <p:txBody>
          <a:bodyPr/>
          <a:lstStyle/>
          <a:p>
            <a:r>
              <a:rPr lang="ru-RU" altLang="ru-RU" sz="1800" b="1" smtClean="0">
                <a:latin typeface="Verdana" pitchFamily="34" charset="0"/>
                <a:ea typeface="Verdana" pitchFamily="34" charset="0"/>
                <a:cs typeface="Arial" charset="0"/>
              </a:rPr>
              <a:t>Пятнадцатая Международная Азиатская школа-семинар </a:t>
            </a:r>
            <a:r>
              <a:rPr lang="ru-RU" altLang="ru-RU" sz="1800" b="1" smtClean="0">
                <a:latin typeface="Arial" charset="0"/>
                <a:ea typeface="Verdana" pitchFamily="34" charset="0"/>
                <a:cs typeface="Arial" charset="0"/>
              </a:rPr>
              <a:t>«</a:t>
            </a:r>
            <a:r>
              <a:rPr lang="ru-RU" altLang="ru-RU" sz="1800" b="1" smtClean="0">
                <a:latin typeface="Verdana" pitchFamily="34" charset="0"/>
                <a:ea typeface="Verdana" pitchFamily="34" charset="0"/>
                <a:cs typeface="Arial" charset="0"/>
              </a:rPr>
              <a:t>Проблемы оптимизации сложных систем</a:t>
            </a:r>
            <a:r>
              <a:rPr lang="ru-RU" altLang="ru-RU" sz="1800" b="1" smtClean="0">
                <a:latin typeface="Arial" charset="0"/>
                <a:ea typeface="Verdana" pitchFamily="34" charset="0"/>
                <a:cs typeface="Arial" charset="0"/>
              </a:rPr>
              <a:t>»</a:t>
            </a:r>
            <a:endParaRPr lang="ru-RU" altLang="ru-RU" sz="1800" b="1" smtClean="0">
              <a:latin typeface="Verdana" pitchFamily="34" charset="0"/>
              <a:ea typeface="Verdana" pitchFamily="34" charset="0"/>
              <a:cs typeface="Arial" charset="0"/>
            </a:endParaRPr>
          </a:p>
        </p:txBody>
      </p:sp>
      <p:pic>
        <p:nvPicPr>
          <p:cNvPr id="1536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836613"/>
            <a:ext cx="2339975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1"/>
          <p:cNvSpPr>
            <a:spLocks noGrp="1"/>
          </p:cNvSpPr>
          <p:nvPr>
            <p:ph type="title"/>
          </p:nvPr>
        </p:nvSpPr>
        <p:spPr>
          <a:xfrm>
            <a:off x="357188" y="-2857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ER-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диаграмма базы данных</a:t>
            </a:r>
          </a:p>
        </p:txBody>
      </p:sp>
      <p:sp>
        <p:nvSpPr>
          <p:cNvPr id="61442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903332DB-03DD-4DB1-930C-49AD81A521F6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10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6144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571500"/>
            <a:ext cx="8072438" cy="569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57188" y="-28575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Составление графика повышения квалификации</a:t>
            </a:r>
          </a:p>
        </p:txBody>
      </p:sp>
      <p:sp>
        <p:nvSpPr>
          <p:cNvPr id="62466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D801B217-6B67-44B3-8CAB-943A84F483EE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11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62467" name="Picture 3" descr="C:\Users\Никита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88950"/>
            <a:ext cx="8458200" cy="60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r>
              <a:rPr lang="ru-RU" altLang="ru-RU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214313" y="642938"/>
            <a:ext cx="8715375" cy="62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ru-RU" sz="1800"/>
              <a:t>Выполнен анализ текущего состояния области управления развитием трудовых ресурсов. В частности, выделены ключевые виды деятельности сотрудников в компании отрасли связи, сформулированы критерии эффективности работы персонала.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ru-RU" sz="1800"/>
              <a:t>Предложена технология оценивания эффективности использования мероприятий по развитию персонала и выявлены основные проблемы управления развитием трудовых ресурсов в отрасли.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ru-RU" sz="1800"/>
              <a:t>Предложен комплекс мероприятий, направленных на оптимизацию планирования управления процессом повышения квалификации сотрудников.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</a:pPr>
            <a:r>
              <a:rPr lang="ru-RU" sz="1800"/>
              <a:t>Разработана информационная система, основанная на комплексной оценке компетентности сотрудников и последующей реализации мероприятий по повышению их квалификации, может быть использована для планирования развития персонала в отрасли связи, что позволит существенно повысить эффективность использования трудовых ресурсов и, как следствие, улучшить качество выпускаемой продукции и предоставляемых услуг.</a:t>
            </a: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E89F7758-7E30-4AF8-8BBC-4E71F04D9FCB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12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Заголовок 1"/>
          <p:cNvSpPr>
            <a:spLocks noGrp="1"/>
          </p:cNvSpPr>
          <p:nvPr>
            <p:ph type="title"/>
          </p:nvPr>
        </p:nvSpPr>
        <p:spPr>
          <a:xfrm>
            <a:off x="395288" y="2420938"/>
            <a:ext cx="8229600" cy="1143000"/>
          </a:xfrm>
        </p:spPr>
        <p:txBody>
          <a:bodyPr/>
          <a:lstStyle/>
          <a:p>
            <a:r>
              <a:rPr lang="ru-RU" sz="5400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214313" y="1882775"/>
            <a:ext cx="8715375" cy="4786313"/>
          </a:xfrm>
        </p:spPr>
        <p:txBody>
          <a:bodyPr/>
          <a:lstStyle/>
          <a:p>
            <a:pPr marL="609600" indent="-609600" algn="just" eaLnBrk="1" hangingPunct="1">
              <a:buFont typeface="Arial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достижения цели сформулированы следующие </a:t>
            </a: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47675" indent="-180975">
              <a:buFont typeface="+mj-lt"/>
              <a:buAutoNum type="arabicPeriod"/>
              <a:tabLst>
                <a:tab pos="447675" algn="l"/>
              </a:tabLs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Изучить методы и подходы к развитию персонала;</a:t>
            </a:r>
          </a:p>
          <a:p>
            <a:pPr marL="447675" indent="-180975">
              <a:buFont typeface="+mj-lt"/>
              <a:buAutoNum type="arabicPeriod"/>
              <a:tabLst>
                <a:tab pos="447675" algn="l"/>
              </a:tabLs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Формализовать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критерии качества решений по развитию персонала;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-180975">
              <a:buFont typeface="+mj-lt"/>
              <a:buAutoNum type="arabicPeriod"/>
              <a:tabLst>
                <a:tab pos="447675" algn="l"/>
              </a:tabLs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Разработать оптимизационную модель составления плана развития персонала на основе генетических алгоритмов;</a:t>
            </a:r>
          </a:p>
          <a:p>
            <a:pPr marL="447675" indent="-180975">
              <a:buFont typeface="+mj-lt"/>
              <a:buAutoNum type="arabicPeriod"/>
              <a:tabLst>
                <a:tab pos="447675" algn="l"/>
              </a:tabLs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Разработать процедуру управления рисками при планировании развития персонала;</a:t>
            </a:r>
          </a:p>
          <a:p>
            <a:pPr marL="447675" indent="-180975">
              <a:buFont typeface="+mj-lt"/>
              <a:buAutoNum type="arabicPeriod"/>
              <a:tabLst>
                <a:tab pos="447675" algn="l"/>
              </a:tabLs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Осуществить программную реализацию и исследовать функционирование разработанной модели планирования развития персонала.</a:t>
            </a:r>
          </a:p>
          <a:p>
            <a:pPr marL="609600" indent="-609600" algn="just" eaLnBrk="1" hangingPunct="1">
              <a:buFont typeface="Arial" charset="0"/>
              <a:buNone/>
              <a:defRPr/>
            </a:pPr>
            <a:endParaRPr lang="ru-RU" sz="800" b="1" i="1" u="sng" dirty="0" smtClean="0">
              <a:latin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 исследования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рынок труда в отрасли связи во взаимодействии с образовательной системой.</a:t>
            </a:r>
          </a:p>
          <a:p>
            <a:pPr marL="609600" indent="-609600" algn="just" eaLnBrk="1" hangingPunct="1">
              <a:buFont typeface="Arial" charset="0"/>
              <a:buNone/>
              <a:defRPr/>
            </a:pPr>
            <a:endParaRPr lang="ru-RU" sz="1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 исследования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системообразующие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связи в этом взаимодействии и методы обеспечения эффективности и устойчивости объекта.</a:t>
            </a:r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E5EE266C-3454-4AE8-83D7-0E0BEA81097E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2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0" y="142875"/>
            <a:ext cx="90011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>
                <a:solidFill>
                  <a:srgbClr val="000000"/>
                </a:solidFill>
              </a:rPr>
              <a:t>	</a:t>
            </a:r>
            <a:r>
              <a:rPr lang="ru-RU" sz="2000" b="1">
                <a:solidFill>
                  <a:srgbClr val="000000"/>
                </a:solidFill>
              </a:rPr>
              <a:t>Целью исследования </a:t>
            </a:r>
            <a:r>
              <a:rPr lang="ru-RU" sz="2000">
                <a:solidFill>
                  <a:srgbClr val="000000"/>
                </a:solidFill>
              </a:rPr>
              <a:t>является формирование </a:t>
            </a:r>
            <a:r>
              <a:rPr lang="ru-RU" sz="2000"/>
              <a:t>системного представления о проблеме управления развитием трудовых ресурсов, а также разработка научно обоснованной математической модели для эффективного управления развитием трудовых ресурсов в отрасли связи.</a:t>
            </a:r>
            <a:endParaRPr lang="ru-RU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993775"/>
          </a:xfrm>
        </p:spPr>
        <p:txBody>
          <a:bodyPr/>
          <a:lstStyle/>
          <a:p>
            <a:pPr eaLnBrk="1" hangingPunct="1">
              <a:tabLst>
                <a:tab pos="698500" algn="l"/>
              </a:tabLst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Структура хромосомной матрицы для кодирования графика повышения квалификации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98EAF1E0-F22C-4F5C-8FBB-4466357761D5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3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268413"/>
            <a:ext cx="8859838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85" name="Заголовок 1"/>
          <p:cNvSpPr>
            <a:spLocks noGrp="1"/>
          </p:cNvSpPr>
          <p:nvPr>
            <p:ph type="title"/>
          </p:nvPr>
        </p:nvSpPr>
        <p:spPr>
          <a:xfrm>
            <a:off x="107950" y="-71438"/>
            <a:ext cx="9001125" cy="1143001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Качественные параметры графика повышения квалификации</a:t>
            </a:r>
          </a:p>
        </p:txBody>
      </p:sp>
      <p:sp>
        <p:nvSpPr>
          <p:cNvPr id="37986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B8960937-AFFE-42C0-986C-7B21B3B91081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4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8113" name="Group 225"/>
          <p:cNvGraphicFramePr>
            <a:graphicFrameLocks noGrp="1"/>
          </p:cNvGraphicFramePr>
          <p:nvPr/>
        </p:nvGraphicFramePr>
        <p:xfrm>
          <a:off x="214313" y="836613"/>
          <a:ext cx="8678862" cy="5651500"/>
        </p:xfrm>
        <a:graphic>
          <a:graphicData uri="http://schemas.openxmlformats.org/drawingml/2006/table">
            <a:tbl>
              <a:tblPr/>
              <a:tblGrid>
                <a:gridCol w="911225"/>
                <a:gridCol w="6902450"/>
                <a:gridCol w="865187"/>
              </a:tblGrid>
              <a:tr h="469900"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накладок курсов на аудиторную работу НПС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Равномерность распределения курсов во временнóм периоде планирования (по подразделениям)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Наполняемость курсов соответственно номинальным размерам групп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области профессиональной деятельности НПС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предпочтениям НПС по наименованиям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предпочтениям НПС по тематике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предпочтениям НПС по месту проведения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компетентносной характеристике НПС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813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курсов научной специальности НПС (для НПС, имеющих ученое звание, и соискателей ученой степени, работающих над диссертацией)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7733" marR="677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033" name="Rectangle 9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7984" name="Object 96"/>
          <p:cNvGraphicFramePr>
            <a:graphicFrameLocks noChangeAspect="1"/>
          </p:cNvGraphicFramePr>
          <p:nvPr/>
        </p:nvGraphicFramePr>
        <p:xfrm>
          <a:off x="8269288" y="892175"/>
          <a:ext cx="431800" cy="376238"/>
        </p:xfrm>
        <a:graphic>
          <a:graphicData uri="http://schemas.openxmlformats.org/presentationml/2006/ole">
            <p:oleObj spid="_x0000_s37984" name="Формула" r:id="rId3" imgW="292100" imgH="2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Критерии оптимизации графика повышения квалификации</a:t>
            </a:r>
            <a:endParaRPr lang="ru-RU" sz="2400" b="1" u="sng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9B50F0A1-3B3C-412A-B449-752718D4D8C4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5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8947" name="Group 35"/>
          <p:cNvGraphicFramePr>
            <a:graphicFrameLocks noGrp="1"/>
          </p:cNvGraphicFramePr>
          <p:nvPr>
            <p:ph idx="1"/>
          </p:nvPr>
        </p:nvGraphicFramePr>
        <p:xfrm>
          <a:off x="500063" y="1357313"/>
          <a:ext cx="8286750" cy="4953000"/>
        </p:xfrm>
        <a:graphic>
          <a:graphicData uri="http://schemas.openxmlformats.org/drawingml/2006/table">
            <a:tbl>
              <a:tblPr/>
              <a:tblGrid>
                <a:gridCol w="4500562"/>
                <a:gridCol w="917575"/>
                <a:gridCol w="2868613"/>
              </a:tblGrid>
              <a:tr h="774700"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ОДЗ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Наилучшее (заданное)</a:t>
                      </a:r>
                    </a:p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18256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курсов повышения квалификации, тыс. руб.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(0; ∞)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18256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курсов повышения квалификации, часов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(0; ∞)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18256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сотрудников, включенных в план повышения квалификации, чел.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(0; ∞)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18256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полезности курса повышения квалификации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(0; 1)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182563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учета предпочтений сотрудников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(0; 1)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825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Номер слайда 1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15F775A-319D-4E68-A91F-C4D998A4CE12}" type="slidenum">
              <a:rPr lang="ru-RU" altLang="ru-RU">
                <a:solidFill>
                  <a:srgbClr val="898989"/>
                </a:solidFill>
                <a:latin typeface="Calibri" pitchFamily="34" charset="0"/>
                <a:cs typeface="Arial" charset="0"/>
              </a:rPr>
              <a:pPr algn="r"/>
              <a:t>6</a:t>
            </a:fld>
            <a:endParaRPr lang="ru-RU" altLang="ru-RU">
              <a:solidFill>
                <a:srgbClr val="898989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6327" name="Прямоугольник 2"/>
          <p:cNvSpPr>
            <a:spLocks noChangeArrowheads="1"/>
          </p:cNvSpPr>
          <p:nvPr/>
        </p:nvSpPr>
        <p:spPr bwMode="auto">
          <a:xfrm>
            <a:off x="2052638" y="404813"/>
            <a:ext cx="6264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altLang="ru-RU" sz="2400">
                <a:latin typeface="Arial" charset="0"/>
              </a:rPr>
              <a:t>Целевая функция представляет собой классическую сумму нормированных квадратов разностей, которую предполагается устремить к минимуму, достигая, таким образом, качественного решения.</a:t>
            </a:r>
            <a:endParaRPr lang="ru-RU" altLang="ru-RU" sz="2400">
              <a:latin typeface="Arial" charset="0"/>
              <a:cs typeface="Arial" charset="0"/>
            </a:endParaRPr>
          </a:p>
        </p:txBody>
      </p:sp>
      <p:sp>
        <p:nvSpPr>
          <p:cNvPr id="56328" name="Rectangle 2"/>
          <p:cNvSpPr>
            <a:spLocks noChangeArrowheads="1"/>
          </p:cNvSpPr>
          <p:nvPr/>
        </p:nvSpPr>
        <p:spPr bwMode="auto">
          <a:xfrm>
            <a:off x="2268538" y="2540000"/>
            <a:ext cx="5688012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altLang="ru-RU" sz="1800">
              <a:latin typeface="Arial" charset="0"/>
              <a:cs typeface="Arial" charset="0"/>
            </a:endParaRPr>
          </a:p>
        </p:txBody>
      </p:sp>
      <p:graphicFrame>
        <p:nvGraphicFramePr>
          <p:cNvPr id="56325" name="Объект 4"/>
          <p:cNvGraphicFramePr>
            <a:graphicFrameLocks noChangeAspect="1"/>
          </p:cNvGraphicFramePr>
          <p:nvPr/>
        </p:nvGraphicFramePr>
        <p:xfrm>
          <a:off x="1979613" y="2984500"/>
          <a:ext cx="4667250" cy="1276350"/>
        </p:xfrm>
        <a:graphic>
          <a:graphicData uri="http://schemas.openxmlformats.org/presentationml/2006/ole">
            <p:oleObj spid="_x0000_s56325" r:id="rId3" imgW="1968500" imgH="533400" progId="Equation.3">
              <p:embed/>
            </p:oleObj>
          </a:graphicData>
        </a:graphic>
      </p:graphicFrame>
      <p:sp>
        <p:nvSpPr>
          <p:cNvPr id="56329" name="Rectangle 3"/>
          <p:cNvSpPr>
            <a:spLocks noChangeArrowheads="1"/>
          </p:cNvSpPr>
          <p:nvPr/>
        </p:nvSpPr>
        <p:spPr bwMode="auto">
          <a:xfrm>
            <a:off x="684213" y="4487863"/>
            <a:ext cx="59039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altLang="ru-RU" sz="2400">
                <a:latin typeface="Arial" charset="0"/>
              </a:rPr>
              <a:t>где:      </a:t>
            </a:r>
          </a:p>
          <a:p>
            <a:pPr algn="just" eaLnBrk="0" hangingPunct="0"/>
            <a:r>
              <a:rPr lang="en-US" altLang="ru-RU" sz="2400" i="1">
                <a:latin typeface="Arial" charset="0"/>
              </a:rPr>
              <a:t>x</a:t>
            </a:r>
            <a:r>
              <a:rPr lang="ru-RU" altLang="ru-RU" sz="2400" i="1" baseline="-30000">
                <a:latin typeface="Arial" charset="0"/>
              </a:rPr>
              <a:t>зад.</a:t>
            </a:r>
            <a:r>
              <a:rPr lang="ru-RU" altLang="ru-RU" sz="2400">
                <a:latin typeface="Arial" charset="0"/>
              </a:rPr>
              <a:t> </a:t>
            </a:r>
            <a:r>
              <a:rPr lang="ru-RU" altLang="ru-RU" sz="2400">
                <a:latin typeface="Arial" charset="0"/>
                <a:sym typeface="Symbol" pitchFamily="18" charset="2"/>
              </a:rPr>
              <a:t> </a:t>
            </a:r>
            <a:r>
              <a:rPr lang="ru-RU" altLang="ru-RU" sz="2400">
                <a:latin typeface="Arial" charset="0"/>
              </a:rPr>
              <a:t>заданная величина параметра</a:t>
            </a:r>
            <a:r>
              <a:rPr lang="ru-RU" altLang="ru-RU" sz="2400" i="1">
                <a:latin typeface="Arial" charset="0"/>
                <a:sym typeface="Symbol" pitchFamily="18" charset="2"/>
              </a:rPr>
              <a:t>              </a:t>
            </a:r>
            <a:r>
              <a:rPr lang="en-US" altLang="ru-RU" sz="2400" i="1">
                <a:latin typeface="Arial" charset="0"/>
                <a:sym typeface="Symbol" pitchFamily="18" charset="2"/>
              </a:rPr>
              <a:t>x</a:t>
            </a:r>
            <a:r>
              <a:rPr lang="ru-RU" altLang="ru-RU" sz="2400" i="1" baseline="-30000">
                <a:latin typeface="Arial" charset="0"/>
                <a:sym typeface="Symbol" pitchFamily="18" charset="2"/>
              </a:rPr>
              <a:t>факт. </a:t>
            </a:r>
            <a:r>
              <a:rPr lang="ru-RU" altLang="ru-RU" sz="2400">
                <a:latin typeface="Arial" charset="0"/>
                <a:sym typeface="Symbol" pitchFamily="18" charset="2"/>
              </a:rPr>
              <a:t></a:t>
            </a:r>
            <a:r>
              <a:rPr lang="ru-RU" altLang="ru-RU" sz="2400">
                <a:latin typeface="Arial" charset="0"/>
              </a:rPr>
              <a:t> фактическая величина параметра;           </a:t>
            </a:r>
            <a:r>
              <a:rPr lang="en-US" altLang="ru-RU" sz="2400" i="1">
                <a:latin typeface="Arial" charset="0"/>
              </a:rPr>
              <a:t>n</a:t>
            </a:r>
            <a:r>
              <a:rPr lang="en-US" altLang="ru-RU" sz="2400">
                <a:latin typeface="Arial" charset="0"/>
              </a:rPr>
              <a:t> </a:t>
            </a:r>
            <a:r>
              <a:rPr lang="ru-RU" altLang="ru-RU" sz="2400">
                <a:latin typeface="Arial" charset="0"/>
              </a:rPr>
              <a:t>         </a:t>
            </a:r>
            <a:r>
              <a:rPr lang="ru-RU" altLang="ru-RU" sz="2400">
                <a:latin typeface="Arial" charset="0"/>
                <a:sym typeface="Symbol" pitchFamily="18" charset="2"/>
              </a:rPr>
              <a:t></a:t>
            </a:r>
            <a:r>
              <a:rPr lang="ru-RU" altLang="ru-RU" sz="2400">
                <a:latin typeface="Arial" charset="0"/>
              </a:rPr>
              <a:t>     число параметров целевой функции</a:t>
            </a:r>
          </a:p>
        </p:txBody>
      </p:sp>
      <p:pic>
        <p:nvPicPr>
          <p:cNvPr id="5633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7961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ru-RU" sz="4000" smtClean="0"/>
              <a:t>Ограничения на параметры графика повышения квалификации </a:t>
            </a:r>
          </a:p>
        </p:txBody>
      </p:sp>
      <p:graphicFrame>
        <p:nvGraphicFramePr>
          <p:cNvPr id="57536" name="Group 192"/>
          <p:cNvGraphicFramePr>
            <a:graphicFrameLocks noGrp="1"/>
          </p:cNvGraphicFramePr>
          <p:nvPr/>
        </p:nvGraphicFramePr>
        <p:xfrm>
          <a:off x="395288" y="1630363"/>
          <a:ext cx="8353425" cy="5111750"/>
        </p:xfrm>
        <a:graphic>
          <a:graphicData uri="http://schemas.openxmlformats.org/drawingml/2006/table">
            <a:tbl>
              <a:tblPr/>
              <a:tblGrid>
                <a:gridCol w="2305050"/>
                <a:gridCol w="935037"/>
                <a:gridCol w="5113338"/>
              </a:tblGrid>
              <a:tr h="5397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Ограничение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5888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курсов, прослушанных за год,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курсов повышения квалификации, прослушанных НПС, не должно быть более одного в календарный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430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курсов, прослушанных повторно,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 повторного прохождения курсов, прослушанных НПС в период, предшествующий текущему периоду планирования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Полнота прослушивания курса, [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 неполного прослушивания курса определенным НПС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Разрыв курса (0/1)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 разрыва курса во времени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Заголовок 1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854075"/>
          </a:xfrm>
        </p:spPr>
        <p:txBody>
          <a:bodyPr/>
          <a:lstStyle/>
          <a:p>
            <a:pPr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Функционально-структурная схема ИС планирования развития персонала</a:t>
            </a:r>
          </a:p>
        </p:txBody>
      </p:sp>
      <p:sp>
        <p:nvSpPr>
          <p:cNvPr id="59394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FF98E874-22AB-4D5E-A10B-3EA0A3E57B54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8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285875"/>
            <a:ext cx="7858125" cy="50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>
            <a:spLocks noGrp="1"/>
          </p:cNvSpPr>
          <p:nvPr>
            <p:ph type="title"/>
          </p:nvPr>
        </p:nvSpPr>
        <p:spPr>
          <a:xfrm>
            <a:off x="342900" y="-2857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ER-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диаграмма базы данных</a:t>
            </a:r>
          </a:p>
        </p:txBody>
      </p:sp>
      <p:sp>
        <p:nvSpPr>
          <p:cNvPr id="60418" name="Text Box 4"/>
          <p:cNvSpPr txBox="1">
            <a:spLocks noChangeArrowheads="1"/>
          </p:cNvSpPr>
          <p:nvPr/>
        </p:nvSpPr>
        <p:spPr bwMode="auto">
          <a:xfrm>
            <a:off x="8820150" y="6580188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fld id="{86804545-DC8D-4CE2-A1EF-AD216DE01FBE}" type="slidenum">
              <a:rPr lang="ru-RU" sz="1400">
                <a:solidFill>
                  <a:srgbClr val="000000"/>
                </a:solidFill>
                <a:latin typeface="Arial" charset="0"/>
                <a:cs typeface="Arial" charset="0"/>
              </a:rPr>
              <a:pPr algn="ctr">
                <a:spcBef>
                  <a:spcPct val="50000"/>
                </a:spcBef>
              </a:pPr>
              <a:t>9</a:t>
            </a:fld>
            <a:endParaRPr lang="ru-RU" sz="1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54025"/>
            <a:ext cx="6786562" cy="626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3590</TotalTime>
  <Words>532</Words>
  <Application>Microsoft Office PowerPoint</Application>
  <PresentationFormat>Экран (4:3)</PresentationFormat>
  <Paragraphs>108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Times New Roman</vt:lpstr>
      <vt:lpstr>Arial</vt:lpstr>
      <vt:lpstr>Calibri</vt:lpstr>
      <vt:lpstr>Verdana</vt:lpstr>
      <vt:lpstr>Symbol</vt:lpstr>
      <vt:lpstr>Тема Office</vt:lpstr>
      <vt:lpstr>Формула</vt:lpstr>
      <vt:lpstr>Microsoft Equation 3.0</vt:lpstr>
      <vt:lpstr>Пятнадцатая Международная Азиатская школа-семинар «Проблемы оптимизации сложных систем»</vt:lpstr>
      <vt:lpstr>Слайд 2</vt:lpstr>
      <vt:lpstr>Структура хромосомной матрицы для кодирования графика повышения квалификации </vt:lpstr>
      <vt:lpstr>Качественные параметры графика повышения квалификации</vt:lpstr>
      <vt:lpstr>Критерии оптимизации графика повышения квалификации</vt:lpstr>
      <vt:lpstr>Слайд 6</vt:lpstr>
      <vt:lpstr>Ограничения на параметры графика повышения квалификации </vt:lpstr>
      <vt:lpstr>Функционально-структурная схема ИС планирования развития персонала</vt:lpstr>
      <vt:lpstr>ER-диаграмма базы данных</vt:lpstr>
      <vt:lpstr>ER-диаграмма базы данных</vt:lpstr>
      <vt:lpstr>Составление графика повышения квалификации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LEXUS</cp:lastModifiedBy>
  <cp:revision>234</cp:revision>
  <dcterms:created xsi:type="dcterms:W3CDTF">2019-01-16T06:50:33Z</dcterms:created>
  <dcterms:modified xsi:type="dcterms:W3CDTF">2019-08-27T14:43:15Z</dcterms:modified>
</cp:coreProperties>
</file>