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539" r:id="rId3"/>
    <p:sldId id="258" r:id="rId4"/>
    <p:sldId id="282" r:id="rId5"/>
    <p:sldId id="325" r:id="rId6"/>
    <p:sldId id="305" r:id="rId7"/>
    <p:sldId id="326" r:id="rId8"/>
    <p:sldId id="522" r:id="rId9"/>
    <p:sldId id="327" r:id="rId10"/>
    <p:sldId id="483" r:id="rId11"/>
    <p:sldId id="484" r:id="rId12"/>
    <p:sldId id="489" r:id="rId13"/>
    <p:sldId id="504" r:id="rId14"/>
    <p:sldId id="505" r:id="rId15"/>
    <p:sldId id="506" r:id="rId16"/>
    <p:sldId id="518" r:id="rId17"/>
    <p:sldId id="519" r:id="rId18"/>
    <p:sldId id="517" r:id="rId19"/>
    <p:sldId id="524" r:id="rId20"/>
    <p:sldId id="346" r:id="rId21"/>
    <p:sldId id="340" r:id="rId22"/>
    <p:sldId id="365" r:id="rId23"/>
    <p:sldId id="371" r:id="rId24"/>
    <p:sldId id="543" r:id="rId25"/>
    <p:sldId id="556" r:id="rId26"/>
    <p:sldId id="557" r:id="rId27"/>
    <p:sldId id="564" r:id="rId28"/>
    <p:sldId id="565" r:id="rId29"/>
    <p:sldId id="566" r:id="rId30"/>
    <p:sldId id="567" r:id="rId31"/>
    <p:sldId id="568" r:id="rId32"/>
    <p:sldId id="569" r:id="rId33"/>
    <p:sldId id="570" r:id="rId34"/>
    <p:sldId id="57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07B367-00F8-4E32-A794-EBA9B2E0B78E}">
          <p14:sldIdLst>
            <p14:sldId id="256"/>
            <p14:sldId id="539"/>
            <p14:sldId id="258"/>
          </p14:sldIdLst>
        </p14:section>
        <p14:section name="Задача" id="{00D9B95F-21A0-4616-A105-738795996EE5}">
          <p14:sldIdLst>
            <p14:sldId id="282"/>
            <p14:sldId id="325"/>
            <p14:sldId id="305"/>
            <p14:sldId id="326"/>
            <p14:sldId id="522"/>
            <p14:sldId id="327"/>
            <p14:sldId id="483"/>
            <p14:sldId id="484"/>
            <p14:sldId id="489"/>
            <p14:sldId id="504"/>
            <p14:sldId id="505"/>
            <p14:sldId id="506"/>
            <p14:sldId id="518"/>
            <p14:sldId id="519"/>
            <p14:sldId id="517"/>
            <p14:sldId id="524"/>
            <p14:sldId id="346"/>
            <p14:sldId id="340"/>
            <p14:sldId id="365"/>
            <p14:sldId id="371"/>
            <p14:sldId id="543"/>
            <p14:sldId id="556"/>
            <p14:sldId id="557"/>
            <p14:sldId id="564"/>
            <p14:sldId id="565"/>
            <p14:sldId id="566"/>
            <p14:sldId id="567"/>
            <p14:sldId id="568"/>
            <p14:sldId id="569"/>
            <p14:sldId id="570"/>
            <p14:sldId id="5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ktoriya Ibrayeva" initials="VI" lastIdx="2" clrIdx="0">
    <p:extLst>
      <p:ext uri="{19B8F6BF-5375-455C-9EA6-DF929625EA0E}">
        <p15:presenceInfo xmlns:p15="http://schemas.microsoft.com/office/powerpoint/2012/main" userId="cbe66e06b9f8fc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6374" autoAdjust="0"/>
  </p:normalViewPr>
  <p:slideViewPr>
    <p:cSldViewPr snapToGrid="0">
      <p:cViewPr varScale="1">
        <p:scale>
          <a:sx n="111" d="100"/>
          <a:sy n="111" d="100"/>
        </p:scale>
        <p:origin x="64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322FC-6AD5-495E-8928-5E8020CF5179}" type="datetimeFigureOut">
              <a:rPr lang="ru-RU" smtClean="0"/>
              <a:t>28.08.2019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43DC-4EAC-490C-9B3D-BBACAB6731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456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3849297" y="9434830"/>
            <a:ext cx="2951232" cy="496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57982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5B1AFF-534D-4FEE-9269-D3A774904F70}" type="slidenum">
              <a:pPr algn="r" defTabSz="857982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en-US" sz="130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9875" cy="3724275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25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3849297" y="9434830"/>
            <a:ext cx="2951232" cy="496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57982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5B1AFF-534D-4FEE-9269-D3A774904F70}" type="slidenum">
              <a:rPr/>
              <a:pPr algn="r" defTabSz="857982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en-US" sz="130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9875" cy="3724275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13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3849297" y="9434830"/>
            <a:ext cx="2951232" cy="496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57982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5B1AFF-534D-4FEE-9269-D3A774904F70}" type="slidenum">
              <a:rPr/>
              <a:pPr algn="r" defTabSz="857982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</a:t>
            </a:fld>
            <a:endParaRPr lang="en-US" sz="130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9875" cy="3724275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28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3849297" y="9434830"/>
            <a:ext cx="2951232" cy="496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85798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5B1AFF-534D-4FEE-9269-D3A774904F70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857982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kumimoji="0" lang="en-US" sz="13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9875" cy="3724275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18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3849297" y="9434830"/>
            <a:ext cx="2951232" cy="496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algn="r" defTabSz="857982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5B1AFF-534D-4FEE-9269-D3A774904F70}" type="slidenum">
              <a:rPr/>
              <a:pPr algn="r" defTabSz="857982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lang="en-US" sz="130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9875" cy="3724275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577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01A1-A7C0-488E-9D29-985EBDF8D2CA}" type="datetime1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D59EF-9D7B-4B1D-A8FD-E95EF88D4F60}" type="datetime1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87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51BC-76BC-4362-B68E-5FA9A3D1FA8B}" type="datetime1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94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DC52-88B6-4984-8EA2-EEC0EF7BF77D}" type="datetime1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23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30A0-9134-45B4-B47D-669541FAD605}" type="datetime1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4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1710-2A40-49CB-AEC6-4123C415951C}" type="datetime1">
              <a:rPr lang="ru-RU" smtClean="0"/>
              <a:t>28.08.2019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99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E22C-676D-4898-918E-4EC3B5C32FBC}" type="datetime1">
              <a:rPr lang="ru-RU" smtClean="0"/>
              <a:t>28.08.2019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20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8969-D397-43BD-AFFF-317D6116D36A}" type="datetime1">
              <a:rPr lang="ru-RU" smtClean="0"/>
              <a:t>28.08.2019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2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4F4D-C7CA-42FD-B04F-BBB52D35F0C5}" type="datetime1">
              <a:rPr lang="ru-RU" smtClean="0"/>
              <a:t>28.08.2019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97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3BBF-0DC9-4DBB-B634-BF9F5305D2F4}" type="datetime1">
              <a:rPr lang="ru-RU" smtClean="0"/>
              <a:t>28.08.2019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62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E973E-DEA5-41C6-8920-CAC767840C7A}" type="datetime1">
              <a:rPr lang="ru-RU" smtClean="0"/>
              <a:t>28.08.2019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2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0A2B5-B4A8-4BFD-8039-111FBC056F75}" type="datetime1">
              <a:rPr lang="ru-RU" smtClean="0"/>
              <a:t>28.08.2019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B85E-8D74-4FF2-95C4-330A5D3C1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656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7" Type="http://schemas.openxmlformats.org/officeDocument/2006/relationships/image" Target="../media/image60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90.png"/><Relationship Id="rId5" Type="http://schemas.openxmlformats.org/officeDocument/2006/relationships/image" Target="../media/image580.png"/><Relationship Id="rId4" Type="http://schemas.openxmlformats.org/officeDocument/2006/relationships/image" Target="../media/image57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0.png"/><Relationship Id="rId7" Type="http://schemas.openxmlformats.org/officeDocument/2006/relationships/image" Target="../media/image6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50.png"/><Relationship Id="rId5" Type="http://schemas.openxmlformats.org/officeDocument/2006/relationships/image" Target="../media/image640.png"/><Relationship Id="rId4" Type="http://schemas.openxmlformats.org/officeDocument/2006/relationships/image" Target="../media/image63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40.png"/><Relationship Id="rId5" Type="http://schemas.openxmlformats.org/officeDocument/2006/relationships/image" Target="../media/image530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4420" y="1568742"/>
            <a:ext cx="10264972" cy="1984356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Разработка информационных технологий и систем для стимулирования устойчивого развития личности как одна из основ развития цифрового Казахстана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53785" y="4831321"/>
            <a:ext cx="6695607" cy="1090508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rgbClr val="002060"/>
                </a:solidFill>
              </a:rPr>
              <a:t>Научный руководитель: Мусабаев Р.Р., к.т.н.</a:t>
            </a:r>
          </a:p>
          <a:p>
            <a:pPr algn="l"/>
            <a:r>
              <a:rPr lang="ru-RU" b="1" dirty="0">
                <a:solidFill>
                  <a:srgbClr val="002060"/>
                </a:solidFill>
              </a:rPr>
              <a:t>Соруководитель: Касымжанов Б.К., с.н.с.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371980" y="6131714"/>
            <a:ext cx="9777412" cy="557212"/>
          </a:xfrm>
        </p:spPr>
        <p:txBody>
          <a:bodyPr/>
          <a:lstStyle/>
          <a:p>
            <a:r>
              <a:rPr lang="ru-RU" sz="2000" b="1" dirty="0">
                <a:solidFill>
                  <a:srgbClr val="0070C0"/>
                </a:solidFill>
              </a:rPr>
              <a:t>Лаборатория «Анализа и моделирования информационных процессов»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515353" y="238085"/>
            <a:ext cx="11161294" cy="927100"/>
            <a:chOff x="613611" y="195264"/>
            <a:chExt cx="11161294" cy="927100"/>
          </a:xfrm>
        </p:grpSpPr>
        <p:sp>
          <p:nvSpPr>
            <p:cNvPr id="6" name="Нижний колонтитул 4"/>
            <p:cNvSpPr txBox="1">
              <a:spLocks/>
            </p:cNvSpPr>
            <p:nvPr/>
          </p:nvSpPr>
          <p:spPr>
            <a:xfrm>
              <a:off x="1976698" y="377475"/>
              <a:ext cx="9798207" cy="557212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u-RU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u-RU" sz="1800" b="1" dirty="0">
                  <a:solidFill>
                    <a:srgbClr val="0070C0"/>
                  </a:solidFill>
                </a:rPr>
                <a:t>РГП на ПХВ «Институт информационных и вычислительных технологий» КН МОН РК</a:t>
              </a:r>
              <a:endParaRPr lang="en-US" sz="1800" b="1" dirty="0">
                <a:solidFill>
                  <a:srgbClr val="0070C0"/>
                </a:solidFill>
              </a:endParaRPr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611" y="195264"/>
              <a:ext cx="1363088" cy="927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7576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374455" y="279757"/>
            <a:ext cx="9294712" cy="651094"/>
          </a:xfrm>
        </p:spPr>
        <p:txBody>
          <a:bodyPr vert="horz" lIns="82945" tIns="41473" rIns="82945" bIns="41473" rtlCol="0" anchor="b">
            <a:noAutofit/>
          </a:bodyPr>
          <a:lstStyle/>
          <a:p>
            <a:pPr algn="ctr" defTabSz="457200"/>
            <a:r>
              <a:rPr lang="ru-RU" sz="3000" i="1" dirty="0">
                <a:solidFill>
                  <a:srgbClr val="002060"/>
                </a:solidFill>
                <a:latin typeface="PT Serif"/>
              </a:rPr>
              <a:t>Комбинированный подход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: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Мера </a:t>
            </a:r>
            <a:r>
              <a:rPr lang="ru-RU" sz="3000" i="1" dirty="0" err="1">
                <a:solidFill>
                  <a:srgbClr val="002060"/>
                </a:solidFill>
                <a:latin typeface="PT Serif"/>
              </a:rPr>
              <a:t>Жаккара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+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WMD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0C4C5F0-76B6-4239-B444-3F69BAE5C9A8}"/>
              </a:ext>
            </a:extLst>
          </p:cNvPr>
          <p:cNvSpPr/>
          <p:nvPr/>
        </p:nvSpPr>
        <p:spPr>
          <a:xfrm>
            <a:off x="881414" y="3973110"/>
            <a:ext cx="8496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Мера </a:t>
            </a:r>
            <a:r>
              <a:rPr lang="ru-RU" sz="2400" b="1" dirty="0" err="1">
                <a:solidFill>
                  <a:srgbClr val="002060"/>
                </a:solidFill>
              </a:rPr>
              <a:t>Жаккара</a:t>
            </a:r>
            <a:r>
              <a:rPr lang="ru-RU" sz="2400" b="1" dirty="0">
                <a:solidFill>
                  <a:srgbClr val="002060"/>
                </a:solidFill>
              </a:rPr>
              <a:t> </a:t>
            </a:r>
            <a:r>
              <a:rPr lang="ru-RU" b="1" dirty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28392C1-3D73-4338-B6B0-3D2B620B3743}"/>
                  </a:ext>
                </a:extLst>
              </p:cNvPr>
              <p:cNvSpPr/>
              <p:nvPr/>
            </p:nvSpPr>
            <p:spPr>
              <a:xfrm>
                <a:off x="4967644" y="3831380"/>
                <a:ext cx="2108333" cy="664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𝑱</m:t>
                      </m:r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nary>
                            <m:naryPr>
                              <m:chr m:val="⋂"/>
                              <m:grow m:val="on"/>
                              <m:subHide m:val="on"/>
                              <m:supHide m:val="on"/>
                              <m:ctrlP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nary>
                            <m:naryPr>
                              <m:chr m:val="⋃"/>
                              <m:grow m:val="on"/>
                              <m:subHide m:val="on"/>
                              <m:supHide m:val="on"/>
                              <m:ctrlP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28392C1-3D73-4338-B6B0-3D2B620B37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644" y="3831380"/>
                <a:ext cx="2108333" cy="6649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0C9F01B-7C9D-4C20-B528-77FADC3C11F7}"/>
              </a:ext>
            </a:extLst>
          </p:cNvPr>
          <p:cNvSpPr/>
          <p:nvPr/>
        </p:nvSpPr>
        <p:spPr>
          <a:xfrm>
            <a:off x="881413" y="4593734"/>
            <a:ext cx="8496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Мера, основанная на </a:t>
            </a:r>
            <a:r>
              <a:rPr lang="en-US" sz="2400" b="1" dirty="0">
                <a:solidFill>
                  <a:srgbClr val="002060"/>
                </a:solidFill>
              </a:rPr>
              <a:t>Word Mover</a:t>
            </a:r>
            <a:r>
              <a:rPr lang="ru-RU" sz="2400" b="1" dirty="0">
                <a:solidFill>
                  <a:srgbClr val="002060"/>
                </a:solidFill>
              </a:rPr>
              <a:t>’</a:t>
            </a:r>
            <a:r>
              <a:rPr lang="en-US" sz="2400" b="1" dirty="0">
                <a:solidFill>
                  <a:srgbClr val="002060"/>
                </a:solidFill>
              </a:rPr>
              <a:t>s Distance</a:t>
            </a:r>
            <a:r>
              <a:rPr lang="ru-RU" sz="2400" b="1" dirty="0">
                <a:solidFill>
                  <a:srgbClr val="002060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F93CAAE-7F4D-4B5D-8ED8-97E38FDF260B}"/>
                  </a:ext>
                </a:extLst>
              </p:cNvPr>
              <p:cNvSpPr/>
              <p:nvPr/>
            </p:nvSpPr>
            <p:spPr>
              <a:xfrm>
                <a:off x="2473169" y="5214358"/>
                <a:ext cx="7416824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d>
                        <m:dPr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,</m:t>
                          </m:r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⁡</m:t>
                      </m:r>
                      <m:func>
                        <m:funcPr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𝒎𝒂𝒙</m:t>
                          </m:r>
                        </m:fName>
                        <m:e>
                          <m:d>
                            <m:dPr>
                              <m:ctrlP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  <m:r>
                                        <a:rPr lang="ru-RU" b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ru-RU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𝒎𝒆𝒅𝒊𝒂𝒏</m:t>
                                  </m:r>
                                  <m:r>
                                    <a:rPr lang="ru-RU" b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u-RU" b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.,.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func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F93CAAE-7F4D-4B5D-8ED8-97E38FDF2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169" y="5214358"/>
                <a:ext cx="7416824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8949C6B-9312-4233-951D-F9AE54C63E1C}"/>
                  </a:ext>
                </a:extLst>
              </p:cNvPr>
              <p:cNvSpPr/>
              <p:nvPr/>
            </p:nvSpPr>
            <p:spPr>
              <a:xfrm>
                <a:off x="2673337" y="1729606"/>
                <a:ext cx="7185037" cy="1161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ru-RU" sz="22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ru-RU" sz="22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2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𝑱</m:t>
                              </m:r>
                              <m:d>
                                <m:dPr>
                                  <m:ctrlPr>
                                    <a:rPr lang="ru-RU" sz="22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  <m:r>
                                        <a:rPr lang="en-US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𝒊𝒕𝒍𝒆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ru-RU" sz="2200" b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 ,</m:t>
                                  </m:r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  <m:r>
                                        <a:rPr lang="en-US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𝒊𝒕𝒍𝒆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2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  <m:d>
                                <m:dPr>
                                  <m:ctrlPr>
                                    <a:rPr lang="ru-RU" sz="22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𝑻𝒆𝒙𝒕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ru-RU" sz="2200" b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 ,</m:t>
                                  </m:r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𝑻𝒆𝒙𝒕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2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2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8949C6B-9312-4233-951D-F9AE54C63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337" y="1729606"/>
                <a:ext cx="7185037" cy="1161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D10A6DE-D6BB-4D14-9D05-9B1CEA629317}"/>
              </a:ext>
            </a:extLst>
          </p:cNvPr>
          <p:cNvSpPr/>
          <p:nvPr/>
        </p:nvSpPr>
        <p:spPr>
          <a:xfrm>
            <a:off x="877001" y="1241163"/>
            <a:ext cx="106091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Разработанная функция расстояния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между публикациями</a:t>
            </a:r>
            <a:r>
              <a:rPr lang="ru-RU" b="1" dirty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AC0A44DC-8D1D-4E56-A1C5-EF4E46C7D4BD}"/>
                  </a:ext>
                </a:extLst>
              </p:cNvPr>
              <p:cNvSpPr/>
              <p:nvPr/>
            </p:nvSpPr>
            <p:spPr>
              <a:xfrm>
                <a:off x="881413" y="2966537"/>
                <a:ext cx="6120680" cy="340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1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𝑱</m:t>
                    </m:r>
                    <m:d>
                      <m:dPr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𝒊𝒕𝒍𝒆</m:t>
                            </m:r>
                          </m:e>
                          <m:sub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ru-RU" sz="1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,</m:t>
                        </m:r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𝒊𝒕𝒍𝒆</m:t>
                            </m:r>
                          </m:e>
                          <m:sub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sz="1400" b="1" dirty="0">
                    <a:solidFill>
                      <a:srgbClr val="002060"/>
                    </a:solidFill>
                  </a:rPr>
                  <a:t> </a:t>
                </a:r>
                <a:r>
                  <a:rPr lang="ru-RU" sz="1400" dirty="0">
                    <a:solidFill>
                      <a:srgbClr val="002060"/>
                    </a:solidFill>
                  </a:rPr>
                  <a:t>- </a:t>
                </a:r>
                <a:r>
                  <a:rPr lang="ru-RU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близость </a:t>
                </a:r>
                <a:r>
                  <a:rPr lang="ru-RU" sz="1400" dirty="0" err="1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Жаккара</a:t>
                </a:r>
                <a:r>
                  <a:rPr lang="ru-RU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 между заголовками двух статей</a:t>
                </a: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AC0A44DC-8D1D-4E56-A1C5-EF4E46C7D4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13" y="2966537"/>
                <a:ext cx="6120680" cy="340478"/>
              </a:xfrm>
              <a:prstGeom prst="rect">
                <a:avLst/>
              </a:prstGeom>
              <a:blipFill>
                <a:blip r:embed="rId6"/>
                <a:stretch>
                  <a:fillRect t="-1818" b="-12727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D3C9B3A-AE6C-4C26-B2FD-8A45AC0D26E5}"/>
                  </a:ext>
                </a:extLst>
              </p:cNvPr>
              <p:cNvSpPr/>
              <p:nvPr/>
            </p:nvSpPr>
            <p:spPr>
              <a:xfrm>
                <a:off x="881413" y="3373209"/>
                <a:ext cx="6120680" cy="340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𝑾</m:t>
                    </m:r>
                    <m:d>
                      <m:dPr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𝑻𝒆𝒙𝒕</m:t>
                            </m:r>
                          </m:e>
                          <m:sub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,</m:t>
                        </m:r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𝑻𝒆𝒙𝒕</m:t>
                            </m:r>
                          </m:e>
                          <m:sub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𝒋</m:t>
                            </m:r>
                          </m:sub>
                        </m:sSub>
                      </m:e>
                    </m:d>
                    <m:r>
                      <a:rPr lang="en-US" sz="14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 </a:t>
                </a:r>
                <a:r>
                  <a:rPr lang="ru-RU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близость </a:t>
                </a:r>
                <a:r>
                  <a:rPr lang="en-US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WMD</a:t>
                </a:r>
                <a:r>
                  <a:rPr lang="ru-RU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 между текстами статьи </a:t>
                </a: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D3C9B3A-AE6C-4C26-B2FD-8A45AC0D26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413" y="3373209"/>
                <a:ext cx="6120680" cy="340478"/>
              </a:xfrm>
              <a:prstGeom prst="rect">
                <a:avLst/>
              </a:prstGeom>
              <a:blipFill>
                <a:blip r:embed="rId7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Нижний колонтитул 3">
            <a:extLst>
              <a:ext uri="{FF2B5EF4-FFF2-40B4-BE49-F238E27FC236}">
                <a16:creationId xmlns:a16="http://schemas.microsoft.com/office/drawing/2014/main" id="{1ECAAA27-0A2B-4F45-99C4-00925C19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442466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449074" y="177199"/>
            <a:ext cx="9293851" cy="652483"/>
          </a:xfrm>
        </p:spPr>
        <p:txBody>
          <a:bodyPr vert="horz" lIns="82945" tIns="41473" rIns="82945" bIns="41473" rtlCol="0" anchor="b">
            <a:noAutofit/>
          </a:bodyPr>
          <a:lstStyle/>
          <a:p>
            <a:pPr algn="ctr" defTabSz="457200"/>
            <a:r>
              <a:rPr lang="ru-RU" sz="3000" i="1" dirty="0">
                <a:solidFill>
                  <a:srgbClr val="002060"/>
                </a:solidFill>
                <a:latin typeface="PT Serif"/>
              </a:rPr>
              <a:t>Комбинированный подход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: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Мера </a:t>
            </a:r>
            <a:r>
              <a:rPr lang="ru-RU" sz="3000" i="1" dirty="0" err="1">
                <a:solidFill>
                  <a:srgbClr val="002060"/>
                </a:solidFill>
                <a:latin typeface="PT Serif"/>
              </a:rPr>
              <a:t>Жаккара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+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WMD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C3A2B1A-0745-4CBD-BE02-D8F4BFAD2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336319"/>
              </p:ext>
            </p:extLst>
          </p:nvPr>
        </p:nvGraphicFramePr>
        <p:xfrm>
          <a:off x="1028700" y="1189165"/>
          <a:ext cx="10134600" cy="500799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252133">
                  <a:extLst>
                    <a:ext uri="{9D8B030D-6E8A-4147-A177-3AD203B41FA5}">
                      <a16:colId xmlns:a16="http://schemas.microsoft.com/office/drawing/2014/main" val="3682686849"/>
                    </a:ext>
                  </a:extLst>
                </a:gridCol>
                <a:gridCol w="1472548">
                  <a:extLst>
                    <a:ext uri="{9D8B030D-6E8A-4147-A177-3AD203B41FA5}">
                      <a16:colId xmlns:a16="http://schemas.microsoft.com/office/drawing/2014/main" val="3367250764"/>
                    </a:ext>
                  </a:extLst>
                </a:gridCol>
                <a:gridCol w="2078892">
                  <a:extLst>
                    <a:ext uri="{9D8B030D-6E8A-4147-A177-3AD203B41FA5}">
                      <a16:colId xmlns:a16="http://schemas.microsoft.com/office/drawing/2014/main" val="507491464"/>
                    </a:ext>
                  </a:extLst>
                </a:gridCol>
                <a:gridCol w="1775720">
                  <a:extLst>
                    <a:ext uri="{9D8B030D-6E8A-4147-A177-3AD203B41FA5}">
                      <a16:colId xmlns:a16="http://schemas.microsoft.com/office/drawing/2014/main" val="2282446760"/>
                    </a:ext>
                  </a:extLst>
                </a:gridCol>
                <a:gridCol w="2555307">
                  <a:extLst>
                    <a:ext uri="{9D8B030D-6E8A-4147-A177-3AD203B41FA5}">
                      <a16:colId xmlns:a16="http://schemas.microsoft.com/office/drawing/2014/main" val="593697735"/>
                    </a:ext>
                  </a:extLst>
                </a:gridCol>
              </a:tblGrid>
              <a:tr h="898427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Функция расстояния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Мера 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Жаккара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 (заголовки) + 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WMD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 (тексты)</a:t>
                      </a:r>
                    </a:p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WMD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 (тексты)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6253"/>
                  </a:ext>
                </a:extLst>
              </a:tr>
              <a:tr h="1050358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Параметры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 err="1">
                          <a:solidFill>
                            <a:srgbClr val="002060"/>
                          </a:solidFill>
                          <a:effectLst/>
                        </a:rPr>
                        <a:t>по</a:t>
                      </a: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rgbClr val="002060"/>
                          </a:solidFill>
                          <a:effectLst/>
                        </a:rPr>
                        <a:t>умолчанию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effectLst/>
                        </a:rPr>
                        <a:t>подбор оптимальных</a:t>
                      </a: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:</a:t>
                      </a:r>
                    </a:p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2060"/>
                          </a:solidFill>
                          <a:effectLst/>
                        </a:rPr>
                        <a:t>preference = -1.6;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effectLst/>
                        </a:rPr>
                        <a:t>остальные по умолчанию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002060"/>
                          </a:solidFill>
                          <a:effectLst/>
                        </a:rPr>
                        <a:t>по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rgbClr val="002060"/>
                          </a:solidFill>
                          <a:effectLst/>
                        </a:rPr>
                        <a:t>умолчанию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подбор оптимальных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 (</a:t>
                      </a:r>
                      <a:r>
                        <a:rPr lang="en-US" sz="1200" b="1" dirty="0" err="1">
                          <a:solidFill>
                            <a:srgbClr val="002060"/>
                          </a:solidFill>
                          <a:effectLst/>
                        </a:rPr>
                        <a:t>Adjusted_rand</a:t>
                      </a: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</a:rPr>
                        <a:t>preference = -1.6;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остальные по умолчанию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152517"/>
                  </a:ext>
                </a:extLst>
              </a:tr>
              <a:tr h="405710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Число кластеров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88 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2060"/>
                          </a:solidFill>
                          <a:effectLst/>
                        </a:rPr>
                        <a:t>84</a:t>
                      </a:r>
                      <a:endParaRPr lang="ru-RU" sz="1800" b="1" kern="12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100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76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6526182"/>
                  </a:ext>
                </a:extLst>
              </a:tr>
              <a:tr h="405710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V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-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measure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91.79%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91.80%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89.43%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89.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89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932592"/>
                  </a:ext>
                </a:extLst>
              </a:tr>
              <a:tr h="867019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rgbClr val="FFFFFF"/>
                          </a:solidFill>
                          <a:effectLst/>
                        </a:rPr>
                        <a:t>Adjusted</a:t>
                      </a:r>
                      <a:r>
                        <a:rPr lang="ru-RU" sz="1400" kern="12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rgbClr val="FFFFFF"/>
                          </a:solidFill>
                          <a:effectLst/>
                        </a:rPr>
                        <a:t>mutual</a:t>
                      </a:r>
                      <a:r>
                        <a:rPr lang="ru-RU" sz="1400" kern="12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rgbClr val="FFFFFF"/>
                          </a:solidFill>
                          <a:effectLst/>
                        </a:rPr>
                        <a:t>info</a:t>
                      </a:r>
                      <a:r>
                        <a:rPr lang="en-US" sz="1400" kern="1200" dirty="0" err="1" smtClean="0">
                          <a:solidFill>
                            <a:srgbClr val="FFFFFF"/>
                          </a:solidFill>
                          <a:effectLst/>
                        </a:rPr>
                        <a:t>rmation</a:t>
                      </a:r>
                      <a:r>
                        <a:rPr lang="en-US" sz="1400" kern="1200" dirty="0" smtClean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1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Скорректированная взаимная информация</a:t>
                      </a:r>
                      <a:endParaRPr lang="ru-RU" sz="11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77.57%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77.09%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73.67%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24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785885"/>
                  </a:ext>
                </a:extLst>
              </a:tr>
              <a:tr h="405710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A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djusted_rand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3%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71.76%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60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86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64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96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7281296"/>
                  </a:ext>
                </a:extLst>
              </a:tr>
              <a:tr h="405710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Fowlkes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-M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allows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29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72.34%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61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29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66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27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5840174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E7CAF0-DEA2-4764-996D-2716EA84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107826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FCD0A23-543B-4AE6-B550-F7C02A212DA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49074" y="1449286"/>
            <a:ext cx="6210935" cy="4687570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6C2FD80-3AA4-4392-8D20-D1FFC80022B7}"/>
              </a:ext>
            </a:extLst>
          </p:cNvPr>
          <p:cNvSpPr txBox="1">
            <a:spLocks/>
          </p:cNvSpPr>
          <p:nvPr/>
        </p:nvSpPr>
        <p:spPr>
          <a:xfrm>
            <a:off x="7660009" y="1628774"/>
            <a:ext cx="2169791" cy="4229101"/>
          </a:xfrm>
          <a:prstGeom prst="rect">
            <a:avLst/>
          </a:prstGeom>
        </p:spPr>
        <p:txBody>
          <a:bodyPr vert="horz" lIns="82945" tIns="41473" rIns="82945" bIns="41473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rgbClr val="92D050"/>
                </a:solidFill>
              </a:rPr>
              <a:t>Светло-зеленым цветом </a:t>
            </a:r>
            <a:r>
              <a:rPr lang="en-US" sz="1600" dirty="0">
                <a:solidFill>
                  <a:srgbClr val="92D050"/>
                </a:solidFill>
              </a:rPr>
              <a:t>-</a:t>
            </a:r>
            <a:r>
              <a:rPr lang="ru-RU" sz="1600" dirty="0">
                <a:solidFill>
                  <a:srgbClr val="92D05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новости раздела финансы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chemeClr val="accent4">
                    <a:lumMod val="75000"/>
                  </a:schemeClr>
                </a:solidFill>
              </a:rPr>
              <a:t>Темно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ru-RU" sz="1600" dirty="0">
                <a:solidFill>
                  <a:schemeClr val="accent4">
                    <a:lumMod val="75000"/>
                  </a:schemeClr>
                </a:solidFill>
              </a:rPr>
              <a:t>зеленым </a:t>
            </a:r>
            <a:r>
              <a:rPr lang="ru-RU" sz="1600" dirty="0">
                <a:solidFill>
                  <a:srgbClr val="002060"/>
                </a:solidFill>
              </a:rPr>
              <a:t>– спорт (футбол)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70C0"/>
                </a:solidFill>
              </a:rPr>
              <a:t>синие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- </a:t>
            </a:r>
            <a:r>
              <a:rPr lang="ru-RU" sz="1600" dirty="0">
                <a:solidFill>
                  <a:srgbClr val="002060"/>
                </a:solidFill>
              </a:rPr>
              <a:t>происшествия 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оранжевые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- </a:t>
            </a:r>
            <a:r>
              <a:rPr lang="ru-RU" sz="1600" dirty="0">
                <a:solidFill>
                  <a:srgbClr val="002060"/>
                </a:solidFill>
              </a:rPr>
              <a:t>политика 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темно-коричневые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- </a:t>
            </a:r>
            <a:r>
              <a:rPr lang="ru-RU" sz="1600" dirty="0">
                <a:solidFill>
                  <a:srgbClr val="002060"/>
                </a:solidFill>
              </a:rPr>
              <a:t>уникальные новости -это новости спорта (кроме футбола) и новости культуры и военного дела.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:a16="http://schemas.microsoft.com/office/drawing/2014/main" id="{FD5CE362-CEB2-4C4D-A0B2-7D9043DD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5131D7A-B325-4148-8E71-F697A94E2169}"/>
              </a:ext>
            </a:extLst>
          </p:cNvPr>
          <p:cNvSpPr txBox="1">
            <a:spLocks/>
          </p:cNvSpPr>
          <p:nvPr/>
        </p:nvSpPr>
        <p:spPr>
          <a:xfrm>
            <a:off x="1449074" y="177199"/>
            <a:ext cx="9293851" cy="652483"/>
          </a:xfrm>
          <a:prstGeom prst="rect">
            <a:avLst/>
          </a:prstGeom>
        </p:spPr>
        <p:txBody>
          <a:bodyPr vert="horz" lIns="82945" tIns="41473" rIns="82945" bIns="41473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7200"/>
            <a:r>
              <a:rPr lang="ru-RU" sz="3000" i="1" dirty="0">
                <a:solidFill>
                  <a:srgbClr val="002060"/>
                </a:solidFill>
                <a:latin typeface="PT Serif"/>
              </a:rPr>
              <a:t>Комбинированный подход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: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Мера </a:t>
            </a:r>
            <a:r>
              <a:rPr lang="ru-RU" sz="3000" i="1" dirty="0" err="1">
                <a:solidFill>
                  <a:srgbClr val="002060"/>
                </a:solidFill>
                <a:latin typeface="PT Serif"/>
              </a:rPr>
              <a:t>Жаккара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+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WMD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28F4642-5DAC-41ED-B532-704B41FC9AD5}"/>
              </a:ext>
            </a:extLst>
          </p:cNvPr>
          <p:cNvSpPr/>
          <p:nvPr/>
        </p:nvSpPr>
        <p:spPr>
          <a:xfrm>
            <a:off x="3384808" y="829682"/>
            <a:ext cx="5997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t</a:t>
            </a:r>
            <a:r>
              <a:rPr lang="ru-RU" sz="2000" dirty="0">
                <a:solidFill>
                  <a:srgbClr val="002060"/>
                </a:solidFill>
              </a:rPr>
              <a:t>-</a:t>
            </a:r>
            <a:r>
              <a:rPr lang="en-US" sz="2000" dirty="0">
                <a:solidFill>
                  <a:srgbClr val="002060"/>
                </a:solidFill>
              </a:rPr>
              <a:t>SNE</a:t>
            </a:r>
            <a:r>
              <a:rPr lang="ru-RU" sz="2000" dirty="0">
                <a:solidFill>
                  <a:srgbClr val="002060"/>
                </a:solidFill>
              </a:rPr>
              <a:t> (t-</a:t>
            </a:r>
            <a:r>
              <a:rPr lang="ru-RU" sz="2000" dirty="0" err="1">
                <a:solidFill>
                  <a:srgbClr val="002060"/>
                </a:solidFill>
              </a:rPr>
              <a:t>distributed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Stochastic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Neighbor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err="1">
                <a:solidFill>
                  <a:srgbClr val="002060"/>
                </a:solidFill>
              </a:rPr>
              <a:t>Embedding</a:t>
            </a:r>
            <a:r>
              <a:rPr lang="en-US" sz="2000" dirty="0">
                <a:solidFill>
                  <a:srgbClr val="002060"/>
                </a:solidFill>
              </a:rPr>
              <a:t>)</a:t>
            </a:r>
            <a:endParaRPr lang="x-none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107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64FC1-CA76-4C79-B653-EE58D1E0C009}"/>
              </a:ext>
            </a:extLst>
          </p:cNvPr>
          <p:cNvSpPr txBox="1">
            <a:spLocks/>
          </p:cNvSpPr>
          <p:nvPr/>
        </p:nvSpPr>
        <p:spPr>
          <a:xfrm>
            <a:off x="2602705" y="365422"/>
            <a:ext cx="6986590" cy="1063327"/>
          </a:xfrm>
          <a:prstGeom prst="rect">
            <a:avLst/>
          </a:prstGeom>
        </p:spPr>
        <p:txBody>
          <a:bodyPr lIns="82945" tIns="41473" rIns="82945" bIns="41473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</a:rPr>
              <a:t>Применимость разработанного </a:t>
            </a:r>
          </a:p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</a:rPr>
              <a:t>подхода к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“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большим данным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”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2FA9294-140F-4922-8B0B-4C2DDA6EA9CC}"/>
              </a:ext>
            </a:extLst>
          </p:cNvPr>
          <p:cNvSpPr/>
          <p:nvPr/>
        </p:nvSpPr>
        <p:spPr>
          <a:xfrm>
            <a:off x="823911" y="1708051"/>
            <a:ext cx="1054417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</a:rPr>
              <a:t>Время вычисления матрицы дистанций</a:t>
            </a:r>
            <a:r>
              <a:rPr lang="en-US" sz="2200" dirty="0">
                <a:solidFill>
                  <a:srgbClr val="002060"/>
                </a:solidFill>
              </a:rPr>
              <a:t> WMD</a:t>
            </a:r>
            <a:r>
              <a:rPr lang="ru-RU" sz="2200" dirty="0">
                <a:solidFill>
                  <a:srgbClr val="002060"/>
                </a:solidFill>
              </a:rPr>
              <a:t> 8</a:t>
            </a:r>
            <a:r>
              <a:rPr lang="en-US" sz="2200" dirty="0">
                <a:solidFill>
                  <a:srgbClr val="002060"/>
                </a:solidFill>
              </a:rPr>
              <a:t>2</a:t>
            </a:r>
            <a:r>
              <a:rPr lang="ru-RU" sz="2200" dirty="0">
                <a:solidFill>
                  <a:srgbClr val="002060"/>
                </a:solidFill>
              </a:rPr>
              <a:t>2 </a:t>
            </a:r>
            <a:r>
              <a:rPr lang="en-US" sz="2200" dirty="0">
                <a:solidFill>
                  <a:srgbClr val="002060"/>
                </a:solidFill>
              </a:rPr>
              <a:t>x</a:t>
            </a:r>
            <a:r>
              <a:rPr lang="ru-RU" sz="2200" dirty="0">
                <a:solidFill>
                  <a:srgbClr val="002060"/>
                </a:solidFill>
              </a:rPr>
              <a:t> 8</a:t>
            </a:r>
            <a:r>
              <a:rPr lang="en-US" sz="2200" dirty="0">
                <a:solidFill>
                  <a:srgbClr val="002060"/>
                </a:solidFill>
              </a:rPr>
              <a:t>2</a:t>
            </a:r>
            <a:r>
              <a:rPr lang="ru-RU" sz="2200" dirty="0">
                <a:solidFill>
                  <a:srgbClr val="002060"/>
                </a:solidFill>
              </a:rPr>
              <a:t>2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составило около </a:t>
            </a:r>
            <a:r>
              <a:rPr lang="en-US" sz="2200" b="1" dirty="0">
                <a:solidFill>
                  <a:srgbClr val="002060"/>
                </a:solidFill>
              </a:rPr>
              <a:t>1</a:t>
            </a:r>
            <a:r>
              <a:rPr lang="ru-RU" sz="2200" b="1" dirty="0">
                <a:solidFill>
                  <a:srgbClr val="002060"/>
                </a:solidFill>
              </a:rPr>
              <a:t>3</a:t>
            </a:r>
            <a:r>
              <a:rPr lang="en-US" sz="2200" b="1" dirty="0">
                <a:solidFill>
                  <a:srgbClr val="002060"/>
                </a:solidFill>
              </a:rPr>
              <a:t>0</a:t>
            </a:r>
            <a:r>
              <a:rPr lang="ru-RU" sz="2200" b="1" dirty="0">
                <a:solidFill>
                  <a:srgbClr val="002060"/>
                </a:solidFill>
              </a:rPr>
              <a:t> минут</a:t>
            </a:r>
            <a:r>
              <a:rPr lang="ru-RU" sz="2200" dirty="0">
                <a:solidFill>
                  <a:srgbClr val="002060"/>
                </a:solidFill>
              </a:rPr>
              <a:t> (16 процессов было задействовано)</a:t>
            </a:r>
            <a:r>
              <a:rPr lang="en-US" sz="2200" dirty="0">
                <a:solidFill>
                  <a:srgbClr val="002060"/>
                </a:solidFill>
              </a:rPr>
              <a:t>.</a:t>
            </a:r>
            <a:endParaRPr lang="kk-KZ" sz="2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</a:rPr>
              <a:t>Если корпус состоит из </a:t>
            </a:r>
            <a:r>
              <a:rPr lang="ru-RU" sz="2200" b="1" dirty="0">
                <a:solidFill>
                  <a:srgbClr val="002060"/>
                </a:solidFill>
              </a:rPr>
              <a:t>1 000 000 </a:t>
            </a:r>
            <a:r>
              <a:rPr lang="ru-RU" sz="2200" dirty="0">
                <a:solidFill>
                  <a:srgbClr val="002060"/>
                </a:solidFill>
              </a:rPr>
              <a:t>статей, то время вычисления матрицы дистанции </a:t>
            </a:r>
            <a:r>
              <a:rPr lang="en-US" sz="2200" dirty="0">
                <a:solidFill>
                  <a:srgbClr val="002060"/>
                </a:solidFill>
              </a:rPr>
              <a:t>WMD</a:t>
            </a:r>
            <a:r>
              <a:rPr lang="ru-RU" sz="2200" dirty="0">
                <a:solidFill>
                  <a:srgbClr val="002060"/>
                </a:solidFill>
              </a:rPr>
              <a:t> составит примерно 130*10</a:t>
            </a:r>
            <a:r>
              <a:rPr lang="en-US" sz="2200" dirty="0">
                <a:solidFill>
                  <a:srgbClr val="002060"/>
                </a:solidFill>
              </a:rPr>
              <a:t>^</a:t>
            </a:r>
            <a:r>
              <a:rPr lang="ru-RU" sz="2200" dirty="0">
                <a:solidFill>
                  <a:srgbClr val="002060"/>
                </a:solidFill>
              </a:rPr>
              <a:t>6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минут или 36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111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дней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ru-RU" sz="2200" dirty="0">
                <a:solidFill>
                  <a:srgbClr val="002060"/>
                </a:solidFill>
              </a:rPr>
              <a:t>или </a:t>
            </a:r>
            <a:r>
              <a:rPr lang="ru-RU" sz="2200" b="1" dirty="0">
                <a:solidFill>
                  <a:srgbClr val="002060"/>
                </a:solidFill>
              </a:rPr>
              <a:t>99 лет</a:t>
            </a:r>
            <a:r>
              <a:rPr lang="en-US" sz="2200" dirty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</a:rPr>
              <a:t>Таким образом, требуется модифицировать подход с целью применения к </a:t>
            </a:r>
            <a:r>
              <a:rPr lang="en-US" sz="2200" dirty="0">
                <a:solidFill>
                  <a:srgbClr val="002060"/>
                </a:solidFill>
              </a:rPr>
              <a:t>“</a:t>
            </a:r>
            <a:r>
              <a:rPr lang="ru-RU" sz="2200" dirty="0">
                <a:solidFill>
                  <a:srgbClr val="002060"/>
                </a:solidFill>
              </a:rPr>
              <a:t>большим данным</a:t>
            </a:r>
            <a:r>
              <a:rPr lang="en-US" sz="2200" dirty="0">
                <a:solidFill>
                  <a:srgbClr val="002060"/>
                </a:solidFill>
              </a:rPr>
              <a:t>”.</a:t>
            </a:r>
            <a:endParaRPr lang="ru-RU" sz="2200" dirty="0">
              <a:solidFill>
                <a:srgbClr val="002060"/>
              </a:solidFill>
            </a:endParaRPr>
          </a:p>
          <a:p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115B49DF-4E9A-4FA3-B508-18B94B970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188195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64FC1-CA76-4C79-B653-EE58D1E0C009}"/>
              </a:ext>
            </a:extLst>
          </p:cNvPr>
          <p:cNvSpPr txBox="1">
            <a:spLocks/>
          </p:cNvSpPr>
          <p:nvPr/>
        </p:nvSpPr>
        <p:spPr>
          <a:xfrm>
            <a:off x="2027548" y="289223"/>
            <a:ext cx="8136904" cy="644227"/>
          </a:xfrm>
          <a:prstGeom prst="rect">
            <a:avLst/>
          </a:prstGeom>
        </p:spPr>
        <p:txBody>
          <a:bodyPr lIns="82945" tIns="41473" rIns="82945" bIns="41473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</a:rPr>
              <a:t>Виды представления публикаций</a:t>
            </a:r>
            <a:endParaRPr lang="en-US" sz="3000" i="1" dirty="0">
              <a:solidFill>
                <a:srgbClr val="002060"/>
              </a:solidFill>
              <a:latin typeface="PT Serif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E4ADCE4-4B90-41D9-A40A-5AFAF4409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15385"/>
              </p:ext>
            </p:extLst>
          </p:nvPr>
        </p:nvGraphicFramePr>
        <p:xfrm>
          <a:off x="1171243" y="1413800"/>
          <a:ext cx="9582481" cy="433929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679683">
                  <a:extLst>
                    <a:ext uri="{9D8B030D-6E8A-4147-A177-3AD203B41FA5}">
                      <a16:colId xmlns:a16="http://schemas.microsoft.com/office/drawing/2014/main" val="3153623060"/>
                    </a:ext>
                  </a:extLst>
                </a:gridCol>
                <a:gridCol w="2300286">
                  <a:extLst>
                    <a:ext uri="{9D8B030D-6E8A-4147-A177-3AD203B41FA5}">
                      <a16:colId xmlns:a16="http://schemas.microsoft.com/office/drawing/2014/main" val="3106618941"/>
                    </a:ext>
                  </a:extLst>
                </a:gridCol>
                <a:gridCol w="2301256">
                  <a:extLst>
                    <a:ext uri="{9D8B030D-6E8A-4147-A177-3AD203B41FA5}">
                      <a16:colId xmlns:a16="http://schemas.microsoft.com/office/drawing/2014/main" val="665846986"/>
                    </a:ext>
                  </a:extLst>
                </a:gridCol>
                <a:gridCol w="2301256">
                  <a:extLst>
                    <a:ext uri="{9D8B030D-6E8A-4147-A177-3AD203B41FA5}">
                      <a16:colId xmlns:a16="http://schemas.microsoft.com/office/drawing/2014/main" val="1486491470"/>
                    </a:ext>
                  </a:extLst>
                </a:gridCol>
              </a:tblGrid>
              <a:tr h="932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Во всех случаях за исключением </a:t>
                      </a:r>
                      <a:r>
                        <a:rPr lang="en-US" sz="1800" dirty="0" err="1">
                          <a:solidFill>
                            <a:srgbClr val="FFFFFF"/>
                          </a:solidFill>
                          <a:effectLst/>
                        </a:rPr>
                        <a:t>stopwords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NOUNS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NOUNS + VERBS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ALL WORDS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5213925"/>
                  </a:ext>
                </a:extLst>
              </a:tr>
              <a:tr h="8626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effectLst/>
                        </a:rPr>
                        <a:t>wmd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_45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минут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wmd 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_85 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</a:rPr>
                        <a:t>минут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effectLst/>
                        </a:rPr>
                        <a:t>wmd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_130_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минут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277953"/>
                  </a:ext>
                </a:extLst>
              </a:tr>
              <a:tr h="4204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Число кластеров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106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104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108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5650211"/>
                  </a:ext>
                </a:extLst>
              </a:tr>
              <a:tr h="4204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V</a:t>
                      </a: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-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measure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0.8929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0.8927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0.8920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9125174"/>
                  </a:ext>
                </a:extLst>
              </a:tr>
              <a:tr h="8626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Adjusted</a:t>
                      </a: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mutual</a:t>
                      </a: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info</a:t>
                      </a:r>
                      <a:r>
                        <a:rPr lang="en-US" sz="1800" dirty="0" err="1">
                          <a:solidFill>
                            <a:srgbClr val="FFFFFF"/>
                          </a:solidFill>
                          <a:effectLst/>
                        </a:rPr>
                        <a:t>rmation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0.7403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0.7376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0.7394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080388"/>
                  </a:ext>
                </a:extLst>
              </a:tr>
              <a:tr h="4204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A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djusted_rand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0.6044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0.6082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0.6028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1825295"/>
                  </a:ext>
                </a:extLst>
              </a:tr>
              <a:tr h="4204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Fowlkes</a:t>
                      </a: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-M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allows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0.6086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0.6123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0.6071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4295940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174E9A-A974-4C1C-90DD-774858AF6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490794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64FC1-CA76-4C79-B653-EE58D1E0C009}"/>
              </a:ext>
            </a:extLst>
          </p:cNvPr>
          <p:cNvSpPr txBox="1">
            <a:spLocks/>
          </p:cNvSpPr>
          <p:nvPr/>
        </p:nvSpPr>
        <p:spPr>
          <a:xfrm>
            <a:off x="1599561" y="317798"/>
            <a:ext cx="8992877" cy="568027"/>
          </a:xfrm>
          <a:prstGeom prst="rect">
            <a:avLst/>
          </a:prstGeom>
        </p:spPr>
        <p:txBody>
          <a:bodyPr lIns="82945" tIns="41473" rIns="82945" bIns="41473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</a:rPr>
              <a:t>Первые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k 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предложения новостной публикации</a:t>
            </a:r>
            <a:endParaRPr lang="en-US" sz="3000" i="1" dirty="0">
              <a:solidFill>
                <a:srgbClr val="002060"/>
              </a:solidFill>
              <a:latin typeface="PT Serif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11D5974-20C3-4FE8-B900-3F9C87CA57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27376"/>
              </p:ext>
            </p:extLst>
          </p:nvPr>
        </p:nvGraphicFramePr>
        <p:xfrm>
          <a:off x="1247774" y="983010"/>
          <a:ext cx="9696449" cy="526076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153759">
                  <a:extLst>
                    <a:ext uri="{9D8B030D-6E8A-4147-A177-3AD203B41FA5}">
                      <a16:colId xmlns:a16="http://schemas.microsoft.com/office/drawing/2014/main" val="3770296854"/>
                    </a:ext>
                  </a:extLst>
                </a:gridCol>
                <a:gridCol w="1244842">
                  <a:extLst>
                    <a:ext uri="{9D8B030D-6E8A-4147-A177-3AD203B41FA5}">
                      <a16:colId xmlns:a16="http://schemas.microsoft.com/office/drawing/2014/main" val="3448281473"/>
                    </a:ext>
                  </a:extLst>
                </a:gridCol>
                <a:gridCol w="1286202">
                  <a:extLst>
                    <a:ext uri="{9D8B030D-6E8A-4147-A177-3AD203B41FA5}">
                      <a16:colId xmlns:a16="http://schemas.microsoft.com/office/drawing/2014/main" val="3131316242"/>
                    </a:ext>
                  </a:extLst>
                </a:gridCol>
                <a:gridCol w="1287210">
                  <a:extLst>
                    <a:ext uri="{9D8B030D-6E8A-4147-A177-3AD203B41FA5}">
                      <a16:colId xmlns:a16="http://schemas.microsoft.com/office/drawing/2014/main" val="3631051408"/>
                    </a:ext>
                  </a:extLst>
                </a:gridCol>
                <a:gridCol w="1287210">
                  <a:extLst>
                    <a:ext uri="{9D8B030D-6E8A-4147-A177-3AD203B41FA5}">
                      <a16:colId xmlns:a16="http://schemas.microsoft.com/office/drawing/2014/main" val="716947149"/>
                    </a:ext>
                  </a:extLst>
                </a:gridCol>
                <a:gridCol w="1287210">
                  <a:extLst>
                    <a:ext uri="{9D8B030D-6E8A-4147-A177-3AD203B41FA5}">
                      <a16:colId xmlns:a16="http://schemas.microsoft.com/office/drawing/2014/main" val="501803696"/>
                    </a:ext>
                  </a:extLst>
                </a:gridCol>
                <a:gridCol w="1150016">
                  <a:extLst>
                    <a:ext uri="{9D8B030D-6E8A-4147-A177-3AD203B41FA5}">
                      <a16:colId xmlns:a16="http://schemas.microsoft.com/office/drawing/2014/main" val="833246773"/>
                    </a:ext>
                  </a:extLst>
                </a:gridCol>
              </a:tblGrid>
              <a:tr h="1094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Во всех случаях за исключением </a:t>
                      </a:r>
                      <a:r>
                        <a:rPr lang="en-US" sz="1800" dirty="0" err="1">
                          <a:solidFill>
                            <a:srgbClr val="FFFFFF"/>
                          </a:solidFill>
                          <a:effectLst/>
                        </a:rPr>
                        <a:t>stopwords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K=6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K=5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K=4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K=3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K=2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K=1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0045298"/>
                  </a:ext>
                </a:extLst>
              </a:tr>
              <a:tr h="10946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effectLst/>
                        </a:rPr>
                        <a:t>wmd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53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минуты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effectLst/>
                        </a:rPr>
                        <a:t>wmd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43 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минуты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effectLst/>
                        </a:rPr>
                        <a:t>wmd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30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минут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wmd 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22 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</a:rPr>
                        <a:t>минут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wmd 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16 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</a:rPr>
                        <a:t>минут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effectLst/>
                        </a:rPr>
                        <a:t>wmd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около 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12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минут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3793832"/>
                  </a:ext>
                </a:extLst>
              </a:tr>
              <a:tr h="352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Число кластеров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112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112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115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116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115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121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2432299"/>
                  </a:ext>
                </a:extLst>
              </a:tr>
              <a:tr h="352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V</a:t>
                      </a: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-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measure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0.8880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0.8951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0.8897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0.8808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0.8520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0.8128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5089688"/>
                  </a:ext>
                </a:extLst>
              </a:tr>
              <a:tr h="723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Adjusted</a:t>
                      </a: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mutual</a:t>
                      </a:r>
                      <a:r>
                        <a:rPr lang="ru-RU" sz="18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info</a:t>
                      </a:r>
                      <a:r>
                        <a:rPr lang="en-US" sz="1800" dirty="0" err="1">
                          <a:solidFill>
                            <a:srgbClr val="FFFFFF"/>
                          </a:solidFill>
                          <a:effectLst/>
                        </a:rPr>
                        <a:t>rmation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0.7352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0.7546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0.7402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0.7205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0.6527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0.5612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9341292"/>
                  </a:ext>
                </a:extLst>
              </a:tr>
              <a:tr h="352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A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djusted_rand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0.5898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0.6010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0.5908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0.5545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0.5020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0.3912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9490445"/>
                  </a:ext>
                </a:extLst>
              </a:tr>
              <a:tr h="352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Fowlkes</a:t>
                      </a:r>
                      <a:r>
                        <a:rPr lang="en-US" sz="1800" dirty="0">
                          <a:solidFill>
                            <a:srgbClr val="FFFFFF"/>
                          </a:solidFill>
                          <a:effectLst/>
                        </a:rPr>
                        <a:t>-M</a:t>
                      </a:r>
                      <a:r>
                        <a:rPr lang="ru-RU" sz="1800" dirty="0" err="1">
                          <a:solidFill>
                            <a:srgbClr val="FFFFFF"/>
                          </a:solidFill>
                          <a:effectLst/>
                        </a:rPr>
                        <a:t>allows</a:t>
                      </a:r>
                      <a:endParaRPr lang="ru-RU" sz="180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0.5952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0.6071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0.5972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0.5601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effectLst/>
                        </a:rPr>
                        <a:t>0.5078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0.3976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44428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07876E2-853E-4540-9388-D8A8B3BE7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2683791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280256" y="172810"/>
            <a:ext cx="11631488" cy="531896"/>
          </a:xfrm>
        </p:spPr>
        <p:txBody>
          <a:bodyPr vert="horz" lIns="82945" tIns="41473" rIns="82945" bIns="41473" rtlCol="0" anchor="b">
            <a:noAutofit/>
          </a:bodyPr>
          <a:lstStyle/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</a:rPr>
              <a:t>Комбинированный подход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: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Мера </a:t>
            </a:r>
            <a:r>
              <a:rPr lang="ru-RU" sz="3000" i="1" dirty="0" err="1">
                <a:solidFill>
                  <a:srgbClr val="002060"/>
                </a:solidFill>
                <a:latin typeface="PT Serif"/>
              </a:rPr>
              <a:t>Жаккара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+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Word’s Average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0C4C5F0-76B6-4239-B444-3F69BAE5C9A8}"/>
              </a:ext>
            </a:extLst>
          </p:cNvPr>
          <p:cNvSpPr/>
          <p:nvPr/>
        </p:nvSpPr>
        <p:spPr>
          <a:xfrm>
            <a:off x="690252" y="3693895"/>
            <a:ext cx="8496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Мера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Жаккара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 </a:t>
            </a:r>
            <a:r>
              <a:rPr lang="ru-RU" b="1" dirty="0">
                <a:solidFill>
                  <a:srgbClr val="002060"/>
                </a:solidFill>
                <a:latin typeface="Calibri" panose="020F0502020204030204"/>
              </a:rPr>
              <a:t>:</a:t>
            </a:r>
            <a:endParaRPr lang="ru-RU" dirty="0">
              <a:solidFill>
                <a:srgbClr val="002060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28392C1-3D73-4338-B6B0-3D2B620B3743}"/>
                  </a:ext>
                </a:extLst>
              </p:cNvPr>
              <p:cNvSpPr/>
              <p:nvPr/>
            </p:nvSpPr>
            <p:spPr>
              <a:xfrm>
                <a:off x="4938724" y="3623238"/>
                <a:ext cx="2109937" cy="664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𝑱</m:t>
                      </m:r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nary>
                            <m:naryPr>
                              <m:chr m:val="⋂"/>
                              <m:grow m:val="on"/>
                              <m:subHide m:val="on"/>
                              <m:supHide m:val="on"/>
                              <m:ctrlP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num>
                        <m:den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nary>
                            <m:naryPr>
                              <m:chr m:val="⋃"/>
                              <m:grow m:val="on"/>
                              <m:subHide m:val="on"/>
                              <m:supHide m:val="on"/>
                              <m:ctrlP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nary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</m:oMath>
                  </m:oMathPara>
                </a14:m>
                <a:endParaRPr lang="ru-RU" b="1" dirty="0">
                  <a:solidFill>
                    <a:srgbClr val="002060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028392C1-3D73-4338-B6B0-3D2B620B37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724" y="3623238"/>
                <a:ext cx="2109937" cy="6649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0C9F01B-7C9D-4C20-B528-77FADC3C11F7}"/>
              </a:ext>
            </a:extLst>
          </p:cNvPr>
          <p:cNvSpPr/>
          <p:nvPr/>
        </p:nvSpPr>
        <p:spPr>
          <a:xfrm>
            <a:off x="690252" y="4385215"/>
            <a:ext cx="8496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Мера, основанная на евклидовом расстоянии: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F93CAAE-7F4D-4B5D-8ED8-97E38FDF260B}"/>
                  </a:ext>
                </a:extLst>
              </p:cNvPr>
              <p:cNvSpPr/>
              <p:nvPr/>
            </p:nvSpPr>
            <p:spPr>
              <a:xfrm>
                <a:off x="2285280" y="4900208"/>
                <a:ext cx="7416824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d>
                        <m:dPr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ru-RU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,</m:t>
                          </m:r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⁡</m:t>
                      </m:r>
                      <m:func>
                        <m:funcPr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ru-RU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𝒎𝒂𝒙</m:t>
                          </m:r>
                        </m:fName>
                        <m:e>
                          <m:d>
                            <m:dPr>
                              <m:ctrlP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  <m:r>
                                        <a:rPr lang="ru-RU" b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𝑩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ru-RU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𝒎𝒆𝒅𝒊𝒂𝒏</m:t>
                                  </m:r>
                                  <m:r>
                                    <a:rPr lang="ru-RU" b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b>
                                    <m:sSub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𝒅</m:t>
                                      </m:r>
                                    </m:e>
                                    <m:sub>
                                      <m: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𝒘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ru-RU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u-RU" b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.,.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ru-RU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func>
                      <m:r>
                        <a:rPr lang="ru-RU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b="1" dirty="0">
                  <a:solidFill>
                    <a:srgbClr val="002060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EF93CAAE-7F4D-4B5D-8ED8-97E38FDF2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280" y="4900208"/>
                <a:ext cx="7416824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8949C6B-9312-4233-951D-F9AE54C63E1C}"/>
                  </a:ext>
                </a:extLst>
              </p:cNvPr>
              <p:cNvSpPr/>
              <p:nvPr/>
            </p:nvSpPr>
            <p:spPr>
              <a:xfrm>
                <a:off x="2501428" y="1243109"/>
                <a:ext cx="7020780" cy="1161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d>
                        <m:dPr>
                          <m:ctrlP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ru-RU" sz="22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ru-RU" sz="22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2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𝑱</m:t>
                              </m:r>
                              <m:d>
                                <m:dPr>
                                  <m:ctrlPr>
                                    <a:rPr lang="ru-RU" sz="22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  <m:r>
                                        <a:rPr lang="en-US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𝒊𝒕𝒍𝒆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ru-RU" sz="2200" b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 ,</m:t>
                                  </m:r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</m:t>
                                      </m:r>
                                      <m:r>
                                        <a:rPr lang="en-US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𝒊𝒕𝒍𝒆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2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  <m:d>
                                <m:dPr>
                                  <m:ctrlPr>
                                    <a:rPr lang="ru-RU" sz="22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𝑻𝒆𝒙𝒕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ru-RU" sz="2200" b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 ,</m:t>
                                  </m:r>
                                  <m:sSub>
                                    <m:sSubPr>
                                      <m:ctrlP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𝑻𝒆𝒙𝒕</m:t>
                                      </m:r>
                                    </m:e>
                                    <m:sub>
                                      <m:r>
                                        <a:rPr lang="ru-RU" sz="22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2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2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200" b="1" dirty="0">
                  <a:solidFill>
                    <a:srgbClr val="002060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A8949C6B-9312-4233-951D-F9AE54C63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428" y="1243109"/>
                <a:ext cx="7020780" cy="1161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D10A6DE-D6BB-4D14-9D05-9B1CEA629317}"/>
              </a:ext>
            </a:extLst>
          </p:cNvPr>
          <p:cNvSpPr/>
          <p:nvPr/>
        </p:nvSpPr>
        <p:spPr>
          <a:xfrm>
            <a:off x="604527" y="953036"/>
            <a:ext cx="84969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Ф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/>
              </a:rPr>
              <a:t>ункция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/>
              </a:rPr>
              <a:t> расстояния</a:t>
            </a:r>
            <a:r>
              <a:rPr lang="ru-RU" b="1" dirty="0">
                <a:solidFill>
                  <a:srgbClr val="002060"/>
                </a:solidFill>
                <a:latin typeface="Calibri" panose="020F0502020204030204"/>
              </a:rPr>
              <a:t>:</a:t>
            </a:r>
            <a:endParaRPr lang="ru-RU" dirty="0">
              <a:solidFill>
                <a:srgbClr val="002060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AC0A44DC-8D1D-4E56-A1C5-EF4E46C7D4BD}"/>
                  </a:ext>
                </a:extLst>
              </p:cNvPr>
              <p:cNvSpPr/>
              <p:nvPr/>
            </p:nvSpPr>
            <p:spPr>
              <a:xfrm>
                <a:off x="690252" y="2514978"/>
                <a:ext cx="7272808" cy="340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>
                  <a:defRPr/>
                </a:pPr>
                <a14:m>
                  <m:oMath xmlns:m="http://schemas.openxmlformats.org/officeDocument/2006/math">
                    <m:r>
                      <a:rPr lang="ru-RU" sz="1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𝑱</m:t>
                    </m:r>
                    <m:d>
                      <m:dPr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𝒊𝒕𝒍𝒆</m:t>
                            </m:r>
                          </m:e>
                          <m:sub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ru-RU" sz="1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,</m:t>
                        </m:r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𝒊𝒕𝒍𝒆</m:t>
                            </m:r>
                          </m:e>
                          <m:sub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sz="1400" b="1" dirty="0">
                    <a:solidFill>
                      <a:srgbClr val="002060"/>
                    </a:solidFill>
                    <a:latin typeface="Calibri" panose="020F0502020204030204"/>
                  </a:rPr>
                  <a:t> </a:t>
                </a:r>
                <a:r>
                  <a:rPr lang="ru-RU" sz="1400" dirty="0">
                    <a:solidFill>
                      <a:srgbClr val="002060"/>
                    </a:solidFill>
                    <a:latin typeface="Calibri" panose="020F0502020204030204"/>
                  </a:rPr>
                  <a:t>- </a:t>
                </a:r>
                <a:r>
                  <a:rPr lang="ru-RU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близость </a:t>
                </a:r>
                <a:r>
                  <a:rPr lang="ru-RU" sz="1400" dirty="0" err="1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Жаккара</a:t>
                </a:r>
                <a:r>
                  <a:rPr lang="ru-RU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 между заголовками двух статей</a:t>
                </a: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AC0A44DC-8D1D-4E56-A1C5-EF4E46C7D4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52" y="2514978"/>
                <a:ext cx="7272808" cy="340478"/>
              </a:xfrm>
              <a:prstGeom prst="rect">
                <a:avLst/>
              </a:prstGeom>
              <a:blipFill>
                <a:blip r:embed="rId6"/>
                <a:stretch>
                  <a:fillRect b="-1454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D3C9B3A-AE6C-4C26-B2FD-8A45AC0D26E5}"/>
                  </a:ext>
                </a:extLst>
              </p:cNvPr>
              <p:cNvSpPr/>
              <p:nvPr/>
            </p:nvSpPr>
            <p:spPr>
              <a:xfrm>
                <a:off x="690252" y="3005053"/>
                <a:ext cx="6120680" cy="340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>
                  <a:defRPr/>
                </a:pP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𝑾</m:t>
                    </m:r>
                    <m:d>
                      <m:dPr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𝑻𝒆𝒙𝒕</m:t>
                            </m:r>
                          </m:e>
                          <m:sub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,</m:t>
                        </m:r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𝑻𝒆𝒙𝒕</m:t>
                            </m:r>
                          </m:e>
                          <m:sub>
                            <m:r>
                              <a:rPr lang="en-US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𝒋</m:t>
                            </m:r>
                          </m:sub>
                        </m:sSub>
                      </m:e>
                    </m:d>
                    <m:r>
                      <a:rPr lang="en-US" sz="14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ru-RU" sz="140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1400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близость между текстами статьи согласно формуле ниже</a:t>
                </a: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D3C9B3A-AE6C-4C26-B2FD-8A45AC0D26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52" y="3005053"/>
                <a:ext cx="6120680" cy="340478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Нижний колонтитул 3">
            <a:extLst>
              <a:ext uri="{FF2B5EF4-FFF2-40B4-BE49-F238E27FC236}">
                <a16:creationId xmlns:a16="http://schemas.microsoft.com/office/drawing/2014/main" id="{8BAD8072-1876-4496-B950-D2E508C3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1769223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C3A2B1A-0745-4CBD-BE02-D8F4BFAD2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04395"/>
              </p:ext>
            </p:extLst>
          </p:nvPr>
        </p:nvGraphicFramePr>
        <p:xfrm>
          <a:off x="885825" y="1398714"/>
          <a:ext cx="10420349" cy="373734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225346">
                  <a:extLst>
                    <a:ext uri="{9D8B030D-6E8A-4147-A177-3AD203B41FA5}">
                      <a16:colId xmlns:a16="http://schemas.microsoft.com/office/drawing/2014/main" val="3682686849"/>
                    </a:ext>
                  </a:extLst>
                </a:gridCol>
                <a:gridCol w="2108881">
                  <a:extLst>
                    <a:ext uri="{9D8B030D-6E8A-4147-A177-3AD203B41FA5}">
                      <a16:colId xmlns:a16="http://schemas.microsoft.com/office/drawing/2014/main" val="3367250764"/>
                    </a:ext>
                  </a:extLst>
                </a:gridCol>
                <a:gridCol w="2543061">
                  <a:extLst>
                    <a:ext uri="{9D8B030D-6E8A-4147-A177-3AD203B41FA5}">
                      <a16:colId xmlns:a16="http://schemas.microsoft.com/office/drawing/2014/main" val="2282446760"/>
                    </a:ext>
                  </a:extLst>
                </a:gridCol>
                <a:gridCol w="2543061">
                  <a:extLst>
                    <a:ext uri="{9D8B030D-6E8A-4147-A177-3AD203B41FA5}">
                      <a16:colId xmlns:a16="http://schemas.microsoft.com/office/drawing/2014/main" val="217499999"/>
                    </a:ext>
                  </a:extLst>
                </a:gridCol>
              </a:tblGrid>
              <a:tr h="1268460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Функция расстояния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Мера 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Жаккара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 + 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WMD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Мера 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Жаккара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 + 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Word’s Average Texts 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Word’s Average Titles 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+ 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Word’s Average Texts 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346253"/>
                  </a:ext>
                </a:extLst>
              </a:tr>
              <a:tr h="387321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Параметры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rgbClr val="002060"/>
                          </a:solidFill>
                          <a:effectLst/>
                        </a:rPr>
                        <a:t>по</a:t>
                      </a:r>
                      <a:r>
                        <a:rPr lang="en-US" sz="1400" b="1" kern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rgbClr val="002060"/>
                          </a:solidFill>
                          <a:effectLst/>
                        </a:rPr>
                        <a:t>умолчанию</a:t>
                      </a:r>
                      <a:endParaRPr lang="ru-RU" sz="14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</a:rPr>
                        <a:t>по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</a:rPr>
                        <a:t>умолчанию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</a:rPr>
                        <a:t>по</a:t>
                      </a:r>
                      <a:r>
                        <a:rPr lang="en-US" sz="14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2060"/>
                          </a:solidFill>
                          <a:effectLst/>
                        </a:rPr>
                        <a:t>умолчанию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152517"/>
                  </a:ext>
                </a:extLst>
              </a:tr>
              <a:tr h="387321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Число кластеров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88 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86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86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6526182"/>
                  </a:ext>
                </a:extLst>
              </a:tr>
              <a:tr h="387321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V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-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measure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91.79%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91.67%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88.77%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932592"/>
                  </a:ext>
                </a:extLst>
              </a:tr>
              <a:tr h="387321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Adjusted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mutual</a:t>
                      </a:r>
                      <a:r>
                        <a:rPr lang="ru-RU" sz="1800" kern="1200" dirty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info</a:t>
                      </a:r>
                      <a:r>
                        <a:rPr lang="en-US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rmation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77.57%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76.96%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70.74%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785885"/>
                  </a:ext>
                </a:extLst>
              </a:tr>
              <a:tr h="387321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A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djusted_rand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3%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3%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58.06%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7281296"/>
                  </a:ext>
                </a:extLst>
              </a:tr>
              <a:tr h="387321"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Fowlkes</a:t>
                      </a:r>
                      <a:r>
                        <a:rPr lang="en-US" sz="1800" kern="1200" dirty="0">
                          <a:solidFill>
                            <a:srgbClr val="FFFFFF"/>
                          </a:solidFill>
                          <a:effectLst/>
                        </a:rPr>
                        <a:t>-M</a:t>
                      </a:r>
                      <a:r>
                        <a:rPr lang="ru-RU" sz="1800" kern="1200" dirty="0" err="1">
                          <a:solidFill>
                            <a:srgbClr val="FFFFFF"/>
                          </a:solidFill>
                          <a:effectLst/>
                        </a:rPr>
                        <a:t>allows</a:t>
                      </a:r>
                      <a:endParaRPr lang="ru-RU" sz="1800" kern="1200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</a:rPr>
                        <a:t>29</a:t>
                      </a:r>
                      <a:r>
                        <a:rPr lang="en-US" sz="1800" b="1" kern="1200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.3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effectLst/>
                        </a:rPr>
                        <a:t>59.09%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5840174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DB1F0A6-2327-40CC-940A-BA5A15115326}"/>
              </a:ext>
            </a:extLst>
          </p:cNvPr>
          <p:cNvSpPr txBox="1">
            <a:spLocks/>
          </p:cNvSpPr>
          <p:nvPr/>
        </p:nvSpPr>
        <p:spPr>
          <a:xfrm>
            <a:off x="652462" y="170733"/>
            <a:ext cx="10887075" cy="591268"/>
          </a:xfrm>
          <a:prstGeom prst="rect">
            <a:avLst/>
          </a:prstGeom>
        </p:spPr>
        <p:txBody>
          <a:bodyPr vert="horz" lIns="82945" tIns="41473" rIns="82945" bIns="41473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i="1" dirty="0">
                <a:solidFill>
                  <a:srgbClr val="002060"/>
                </a:solidFill>
                <a:latin typeface="PT Serif"/>
              </a:rPr>
              <a:t>Комбинированный подход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: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Мера </a:t>
            </a:r>
            <a:r>
              <a:rPr lang="ru-RU" sz="3000" i="1" dirty="0" err="1">
                <a:solidFill>
                  <a:srgbClr val="002060"/>
                </a:solidFill>
                <a:latin typeface="PT Serif"/>
              </a:rPr>
              <a:t>Жаккара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+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Word’s Average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 </a:t>
            </a:r>
            <a:endParaRPr lang="en-US" sz="3000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98A9FA-8542-4E64-A221-6319AFC9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3703985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64FC1-CA76-4C79-B653-EE58D1E0C009}"/>
              </a:ext>
            </a:extLst>
          </p:cNvPr>
          <p:cNvSpPr txBox="1">
            <a:spLocks/>
          </p:cNvSpPr>
          <p:nvPr/>
        </p:nvSpPr>
        <p:spPr>
          <a:xfrm>
            <a:off x="2027548" y="260648"/>
            <a:ext cx="8136904" cy="1008112"/>
          </a:xfrm>
          <a:prstGeom prst="rect">
            <a:avLst/>
          </a:prstGeom>
        </p:spPr>
        <p:txBody>
          <a:bodyPr lIns="82945" tIns="41473" rIns="82945" bIns="41473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</a:rPr>
              <a:t>Применимость разработанного подхода к 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“</a:t>
            </a:r>
            <a:r>
              <a:rPr lang="ru-RU" sz="3000" i="1" dirty="0">
                <a:solidFill>
                  <a:srgbClr val="002060"/>
                </a:solidFill>
                <a:latin typeface="PT Serif"/>
              </a:rPr>
              <a:t>большим данным</a:t>
            </a:r>
            <a:r>
              <a:rPr lang="en-US" sz="3000" i="1" dirty="0">
                <a:solidFill>
                  <a:srgbClr val="002060"/>
                </a:solidFill>
                <a:latin typeface="PT Serif"/>
              </a:rPr>
              <a:t>”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2FA9294-140F-4922-8B0B-4C2DDA6EA9CC}"/>
              </a:ext>
            </a:extLst>
          </p:cNvPr>
          <p:cNvSpPr/>
          <p:nvPr/>
        </p:nvSpPr>
        <p:spPr>
          <a:xfrm>
            <a:off x="1200150" y="1477813"/>
            <a:ext cx="97917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</a:rPr>
              <a:t>Рассмотрен корпус из </a:t>
            </a:r>
            <a:r>
              <a:rPr lang="ru-RU" sz="2200" b="1" dirty="0">
                <a:solidFill>
                  <a:srgbClr val="002060"/>
                </a:solidFill>
              </a:rPr>
              <a:t>10 000 </a:t>
            </a:r>
            <a:r>
              <a:rPr lang="ru-RU" sz="2200" dirty="0">
                <a:solidFill>
                  <a:srgbClr val="002060"/>
                </a:solidFill>
              </a:rPr>
              <a:t>новостей. Время вычисления матрицы евклидова расстояния данного корпуса (1 процесс было задействован) составило </a:t>
            </a:r>
            <a:r>
              <a:rPr lang="ru-RU" sz="2200" b="1" dirty="0">
                <a:solidFill>
                  <a:srgbClr val="002060"/>
                </a:solidFill>
              </a:rPr>
              <a:t>72 минуты</a:t>
            </a:r>
            <a:r>
              <a:rPr lang="en-US" sz="2200" dirty="0">
                <a:solidFill>
                  <a:srgbClr val="002060"/>
                </a:solidFill>
              </a:rPr>
              <a:t>.</a:t>
            </a:r>
            <a:endParaRPr lang="kk-KZ" sz="2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</a:rPr>
              <a:t>Если корпус состоит из </a:t>
            </a:r>
            <a:r>
              <a:rPr lang="ru-RU" sz="2200" b="1" dirty="0">
                <a:solidFill>
                  <a:srgbClr val="002060"/>
                </a:solidFill>
              </a:rPr>
              <a:t>1 000 000</a:t>
            </a:r>
            <a:r>
              <a:rPr lang="ru-RU" sz="2200" dirty="0">
                <a:solidFill>
                  <a:srgbClr val="002060"/>
                </a:solidFill>
              </a:rPr>
              <a:t> статей, то время вычисления матрицы дистанции составит примерно 720 000 минут или </a:t>
            </a:r>
            <a:r>
              <a:rPr lang="ru-RU" sz="2200" b="1" dirty="0">
                <a:solidFill>
                  <a:srgbClr val="002060"/>
                </a:solidFill>
              </a:rPr>
              <a:t>200 дней</a:t>
            </a:r>
            <a:r>
              <a:rPr lang="en-US" sz="2200" dirty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621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D2D9B-7E12-4B0A-92DB-391518EF8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Технологии создания декларативных средств для кластеризации документов СМИ (на основе методов семантического анализа текстов)</a:t>
            </a:r>
            <a:endParaRPr lang="x-none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BD151A-B5BA-4DCC-9980-CC949F536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690688"/>
            <a:ext cx="10829925" cy="4486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</a:p>
          <a:p>
            <a:pPr marL="0" indent="361950">
              <a:buFont typeface="+mj-lt"/>
              <a:buAutoNum type="arabicPeriod"/>
              <a:tabLst>
                <a:tab pos="714375" algn="l"/>
              </a:tabLst>
            </a:pPr>
            <a:r>
              <a:rPr lang="ru-RU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Разработать новые методы, алгоритмы и технологии решения задачи создания декларативных средств для автоматической кластеризации текстовых документов СМИ. </a:t>
            </a:r>
          </a:p>
          <a:p>
            <a:pPr marL="0" indent="361950">
              <a:buFont typeface="+mj-lt"/>
              <a:buAutoNum type="arabicPeriod"/>
              <a:tabLst>
                <a:tab pos="714375" algn="l"/>
              </a:tabLst>
            </a:pPr>
            <a:r>
              <a:rPr lang="ru-RU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Исследовать и разработать методы и алгоритмы выделения из текстов сущностей (значимых понятий) для задачи кластеризации. </a:t>
            </a:r>
          </a:p>
          <a:p>
            <a:pPr marL="0" indent="361950">
              <a:buFont typeface="+mj-lt"/>
              <a:buAutoNum type="arabicPeriod"/>
              <a:tabLst>
                <a:tab pos="714375" algn="l"/>
              </a:tabLst>
            </a:pPr>
            <a:r>
              <a:rPr lang="ru-RU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Исследовать и разработать алгоритмы формирования частотных словарей слов и словосочетаний и представить их в табличном виде.</a:t>
            </a:r>
          </a:p>
          <a:p>
            <a:pPr marL="0" indent="361950">
              <a:buFont typeface="+mj-lt"/>
              <a:buAutoNum type="arabicPeriod"/>
              <a:tabLst>
                <a:tab pos="714375" algn="l"/>
              </a:tabLst>
            </a:pPr>
            <a:r>
              <a:rPr lang="ru-RU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Исследовать и разработать технологии и процедуры  назначение элементам формализованного представления документа весовых коэффициентов их смысловой значимости.</a:t>
            </a:r>
          </a:p>
          <a:p>
            <a:pPr marL="0" indent="361950">
              <a:buFont typeface="+mj-lt"/>
              <a:buAutoNum type="arabicPeriod"/>
              <a:tabLst>
                <a:tab pos="714375" algn="l"/>
              </a:tabLst>
            </a:pPr>
            <a:r>
              <a:rPr lang="ru-RU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Выполнить   анализ полученных результатов при различных исходных данных.</a:t>
            </a:r>
          </a:p>
          <a:p>
            <a:pPr marL="0" indent="361950">
              <a:buFont typeface="+mj-lt"/>
              <a:buAutoNum type="arabicPeriod"/>
              <a:tabLst>
                <a:tab pos="714375" algn="l"/>
              </a:tabLst>
            </a:pPr>
            <a:r>
              <a:rPr lang="ru-RU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Разработать общую технологическую схему процесса создания декларативных средств для автоматической кластеризации текстовых документов СМИ.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1E6F65-1049-4508-BF0D-D99309687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3025344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5716F-B2EB-4904-96F9-0E3AA0B19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063"/>
            <a:ext cx="10515600" cy="62061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Группы проекта</a:t>
            </a:r>
            <a:endParaRPr lang="x-none" b="1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26C220-4612-4613-87BB-28E89323F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b="1" dirty="0">
                <a:solidFill>
                  <a:srgbClr val="002060"/>
                </a:solidFill>
              </a:rPr>
              <a:t>Мусабаев Р.Р.</a:t>
            </a:r>
            <a:r>
              <a:rPr lang="ru-RU" dirty="0">
                <a:solidFill>
                  <a:srgbClr val="002060"/>
                </a:solidFill>
              </a:rPr>
              <a:t>: </a:t>
            </a:r>
            <a:r>
              <a:rPr lang="ru-RU" dirty="0" err="1">
                <a:solidFill>
                  <a:srgbClr val="002060"/>
                </a:solidFill>
              </a:rPr>
              <a:t>Уалиева</a:t>
            </a:r>
            <a:r>
              <a:rPr lang="ru-RU" dirty="0">
                <a:solidFill>
                  <a:srgbClr val="002060"/>
                </a:solidFill>
              </a:rPr>
              <a:t> И.М., </a:t>
            </a:r>
            <a:r>
              <a:rPr lang="ru-RU" dirty="0" err="1">
                <a:solidFill>
                  <a:srgbClr val="002060"/>
                </a:solidFill>
              </a:rPr>
              <a:t>Красовицкий</a:t>
            </a:r>
            <a:r>
              <a:rPr lang="ru-RU" dirty="0">
                <a:solidFill>
                  <a:srgbClr val="002060"/>
                </a:solidFill>
              </a:rPr>
              <a:t> А.М., </a:t>
            </a:r>
            <a:r>
              <a:rPr lang="ru-RU" dirty="0" err="1">
                <a:solidFill>
                  <a:srgbClr val="002060"/>
                </a:solidFill>
              </a:rPr>
              <a:t>Мейрамбеккызы</a:t>
            </a:r>
            <a:r>
              <a:rPr lang="ru-RU" dirty="0">
                <a:solidFill>
                  <a:srgbClr val="002060"/>
                </a:solidFill>
              </a:rPr>
              <a:t> Ж., </a:t>
            </a:r>
            <a:r>
              <a:rPr lang="ru-RU" dirty="0" err="1">
                <a:solidFill>
                  <a:srgbClr val="002060"/>
                </a:solidFill>
              </a:rPr>
              <a:t>Аманбай</a:t>
            </a:r>
            <a:r>
              <a:rPr lang="ru-RU" dirty="0">
                <a:solidFill>
                  <a:srgbClr val="002060"/>
                </a:solidFill>
              </a:rPr>
              <a:t> А., </a:t>
            </a:r>
            <a:r>
              <a:rPr lang="ru-RU" dirty="0" err="1">
                <a:solidFill>
                  <a:srgbClr val="002060"/>
                </a:solidFill>
              </a:rPr>
              <a:t>Козбагаров</a:t>
            </a:r>
            <a:r>
              <a:rPr lang="ru-RU" dirty="0">
                <a:solidFill>
                  <a:srgbClr val="002060"/>
                </a:solidFill>
              </a:rPr>
              <a:t> О.Б., </a:t>
            </a:r>
            <a:r>
              <a:rPr lang="ru-RU" dirty="0" err="1">
                <a:solidFill>
                  <a:srgbClr val="002060"/>
                </a:solidFill>
              </a:rPr>
              <a:t>Төлеу</a:t>
            </a:r>
            <a:r>
              <a:rPr lang="ru-RU" dirty="0">
                <a:solidFill>
                  <a:srgbClr val="002060"/>
                </a:solidFill>
              </a:rPr>
              <a:t> А., </a:t>
            </a:r>
            <a:r>
              <a:rPr lang="ru-RU" dirty="0" err="1">
                <a:solidFill>
                  <a:srgbClr val="002060"/>
                </a:solidFill>
              </a:rPr>
              <a:t>Төлеген</a:t>
            </a:r>
            <a:r>
              <a:rPr lang="ru-RU" dirty="0">
                <a:solidFill>
                  <a:srgbClr val="002060"/>
                </a:solidFill>
              </a:rPr>
              <a:t> Г., </a:t>
            </a:r>
            <a:r>
              <a:rPr lang="ru-RU" dirty="0" err="1">
                <a:solidFill>
                  <a:srgbClr val="002060"/>
                </a:solidFill>
              </a:rPr>
              <a:t>Сейтқали</a:t>
            </a:r>
            <a:r>
              <a:rPr lang="ru-RU" dirty="0">
                <a:solidFill>
                  <a:srgbClr val="002060"/>
                </a:solidFill>
              </a:rPr>
              <a:t> Д., </a:t>
            </a:r>
            <a:r>
              <a:rPr lang="ru-RU" dirty="0" err="1">
                <a:solidFill>
                  <a:srgbClr val="002060"/>
                </a:solidFill>
              </a:rPr>
              <a:t>Нурзакова</a:t>
            </a:r>
            <a:r>
              <a:rPr lang="ru-RU" dirty="0">
                <a:solidFill>
                  <a:srgbClr val="002060"/>
                </a:solidFill>
              </a:rPr>
              <a:t> Ж.</a:t>
            </a:r>
          </a:p>
          <a:p>
            <a:pPr marL="571500" indent="-571500">
              <a:buFont typeface="+mj-lt"/>
              <a:buAutoNum type="romanUcPeriod"/>
            </a:pPr>
            <a:r>
              <a:rPr lang="ru-RU" b="1" dirty="0" err="1">
                <a:solidFill>
                  <a:srgbClr val="002060"/>
                </a:solidFill>
              </a:rPr>
              <a:t>Мухамедиев</a:t>
            </a:r>
            <a:r>
              <a:rPr lang="ru-RU" b="1" dirty="0">
                <a:solidFill>
                  <a:srgbClr val="002060"/>
                </a:solidFill>
              </a:rPr>
              <a:t> Р.И.</a:t>
            </a:r>
            <a:r>
              <a:rPr lang="ru-RU" dirty="0">
                <a:solidFill>
                  <a:srgbClr val="002060"/>
                </a:solidFill>
              </a:rPr>
              <a:t>: Якунин К.О., Кучин Я.И., </a:t>
            </a:r>
            <a:r>
              <a:rPr lang="ru-RU" dirty="0" err="1">
                <a:solidFill>
                  <a:srgbClr val="002060"/>
                </a:solidFill>
              </a:rPr>
              <a:t>Сымагулов</a:t>
            </a:r>
            <a:r>
              <a:rPr lang="ru-RU" dirty="0">
                <a:solidFill>
                  <a:srgbClr val="002060"/>
                </a:solidFill>
              </a:rPr>
              <a:t> А., </a:t>
            </a:r>
            <a:r>
              <a:rPr lang="ru-RU" dirty="0" err="1">
                <a:solidFill>
                  <a:srgbClr val="002060"/>
                </a:solidFill>
              </a:rPr>
              <a:t>Мурзахметов</a:t>
            </a:r>
            <a:r>
              <a:rPr lang="ru-RU" dirty="0">
                <a:solidFill>
                  <a:srgbClr val="002060"/>
                </a:solidFill>
              </a:rPr>
              <a:t> С.Б., </a:t>
            </a:r>
            <a:r>
              <a:rPr lang="ru-RU" dirty="0" err="1">
                <a:solidFill>
                  <a:srgbClr val="002060"/>
                </a:solidFill>
              </a:rPr>
              <a:t>Мустакаев</a:t>
            </a:r>
            <a:r>
              <a:rPr lang="ru-RU" dirty="0">
                <a:solidFill>
                  <a:srgbClr val="002060"/>
                </a:solidFill>
              </a:rPr>
              <a:t> Р.Р., Шал</a:t>
            </a:r>
            <a:r>
              <a:rPr lang="kk-KZ" dirty="0">
                <a:solidFill>
                  <a:srgbClr val="002060"/>
                </a:solidFill>
              </a:rPr>
              <a:t>қарбайұлы </a:t>
            </a:r>
            <a:r>
              <a:rPr lang="ru-RU" dirty="0">
                <a:solidFill>
                  <a:srgbClr val="002060"/>
                </a:solidFill>
              </a:rPr>
              <a:t>А.</a:t>
            </a:r>
          </a:p>
          <a:p>
            <a:pPr marL="571500" indent="-571500">
              <a:buFont typeface="+mj-lt"/>
              <a:buAutoNum type="romanUcPeriod"/>
            </a:pPr>
            <a:r>
              <a:rPr lang="ru-RU" b="1" dirty="0">
                <a:solidFill>
                  <a:srgbClr val="002060"/>
                </a:solidFill>
              </a:rPr>
              <a:t>Техническая</a:t>
            </a:r>
            <a:r>
              <a:rPr lang="ru-RU" dirty="0">
                <a:solidFill>
                  <a:srgbClr val="002060"/>
                </a:solidFill>
              </a:rPr>
              <a:t>: Касымжанов Б.К., Ибраева В.М., Мукашев А.Ш., </a:t>
            </a:r>
            <a:r>
              <a:rPr lang="ru-RU" dirty="0" err="1">
                <a:solidFill>
                  <a:srgbClr val="002060"/>
                </a:solidFill>
              </a:rPr>
              <a:t>Меркебаев</a:t>
            </a:r>
            <a:r>
              <a:rPr lang="ru-RU" dirty="0">
                <a:solidFill>
                  <a:srgbClr val="002060"/>
                </a:solidFill>
              </a:rPr>
              <a:t> А.Г., </a:t>
            </a:r>
            <a:r>
              <a:rPr lang="ru-RU" dirty="0" err="1">
                <a:solidFill>
                  <a:srgbClr val="002060"/>
                </a:solidFill>
              </a:rPr>
              <a:t>Шахмаев</a:t>
            </a:r>
            <a:r>
              <a:rPr lang="ru-RU" dirty="0">
                <a:solidFill>
                  <a:srgbClr val="002060"/>
                </a:solidFill>
              </a:rPr>
              <a:t> Р.А., </a:t>
            </a:r>
            <a:r>
              <a:rPr lang="ru-RU" dirty="0" err="1">
                <a:solidFill>
                  <a:srgbClr val="002060"/>
                </a:solidFill>
              </a:rPr>
              <a:t>Кулемзин</a:t>
            </a:r>
            <a:r>
              <a:rPr lang="ru-RU" dirty="0">
                <a:solidFill>
                  <a:srgbClr val="002060"/>
                </a:solidFill>
              </a:rPr>
              <a:t> А.А., </a:t>
            </a:r>
            <a:r>
              <a:rPr lang="ru-RU" dirty="0" err="1">
                <a:solidFill>
                  <a:srgbClr val="002060"/>
                </a:solidFill>
              </a:rPr>
              <a:t>Айтмухамбетова</a:t>
            </a:r>
            <a:r>
              <a:rPr lang="ru-RU" dirty="0">
                <a:solidFill>
                  <a:srgbClr val="002060"/>
                </a:solidFill>
              </a:rPr>
              <a:t> Г.А.</a:t>
            </a:r>
          </a:p>
          <a:p>
            <a:pPr marL="571500" indent="-571500">
              <a:buFont typeface="+mj-lt"/>
              <a:buAutoNum type="romanUcPeriod"/>
            </a:pPr>
            <a:r>
              <a:rPr lang="ru-RU" b="1" dirty="0">
                <a:solidFill>
                  <a:srgbClr val="002060"/>
                </a:solidFill>
              </a:rPr>
              <a:t>АО «ИАЦ»</a:t>
            </a:r>
            <a:r>
              <a:rPr lang="ru-RU" dirty="0">
                <a:solidFill>
                  <a:srgbClr val="002060"/>
                </a:solidFill>
              </a:rPr>
              <a:t>: Булдыбаев Т. – руководитель проекта соисполнителя</a:t>
            </a:r>
          </a:p>
          <a:p>
            <a:pPr marL="571500" indent="-571500">
              <a:buFont typeface="+mj-lt"/>
              <a:buAutoNum type="romanUcPeriod"/>
            </a:pPr>
            <a:r>
              <a:rPr lang="ru-RU" b="1" dirty="0">
                <a:solidFill>
                  <a:srgbClr val="002060"/>
                </a:solidFill>
              </a:rPr>
              <a:t>Иностранные ученые: </a:t>
            </a:r>
            <a:r>
              <a:rPr lang="ru-RU" dirty="0">
                <a:solidFill>
                  <a:srgbClr val="002060"/>
                </a:solidFill>
              </a:rPr>
              <a:t>Барахнин В.Б., Кожемякина О.Ю., Хорошилов А.А., </a:t>
            </a:r>
            <a:r>
              <a:rPr lang="ru-RU" dirty="0" err="1">
                <a:solidFill>
                  <a:srgbClr val="002060"/>
                </a:solidFill>
              </a:rPr>
              <a:t>Младенович</a:t>
            </a:r>
            <a:r>
              <a:rPr lang="ru-RU" dirty="0">
                <a:solidFill>
                  <a:srgbClr val="002060"/>
                </a:solidFill>
              </a:rPr>
              <a:t> Н.</a:t>
            </a:r>
          </a:p>
          <a:p>
            <a:pPr marL="571500" indent="-571500">
              <a:buFont typeface="+mj-lt"/>
              <a:buAutoNum type="romanUcPeriod"/>
            </a:pPr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AA2CC7-B83C-4767-86B5-639D79DB0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3400604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8675" y="1481138"/>
            <a:ext cx="10753725" cy="4525962"/>
          </a:xfrm>
        </p:spPr>
        <p:txBody>
          <a:bodyPr>
            <a:noAutofit/>
          </a:bodyPr>
          <a:lstStyle/>
          <a:p>
            <a:pPr marL="109537" indent="0">
              <a:buNone/>
            </a:pPr>
            <a:r>
              <a:rPr lang="ru-RU" sz="18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Основной  идеей этой концепции </a:t>
            </a:r>
            <a:r>
              <a:rPr lang="ru-RU" sz="18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является обоснование использования в качестве основных единиц смысла устойчивых фразеологических и терминологических словосочетаний, обозначающих понятия и отношения между понятиями, представленные в предметной области. </a:t>
            </a:r>
          </a:p>
          <a:p>
            <a:pPr marL="109537" indent="0">
              <a:buNone/>
            </a:pPr>
            <a:r>
              <a:rPr lang="ru-RU" sz="18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Иерархия единицы смысла:</a:t>
            </a:r>
          </a:p>
          <a:p>
            <a:pPr lvl="1">
              <a:buFont typeface="Wingdings" pitchFamily="2" charset="2"/>
              <a:buChar char="§"/>
            </a:pPr>
            <a:r>
              <a:rPr lang="ru-RU" sz="18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Наименование понятия (сущность) – выражено словом или словосочетанием</a:t>
            </a:r>
          </a:p>
          <a:p>
            <a:pPr lvl="1">
              <a:buFont typeface="Wingdings" pitchFamily="2" charset="2"/>
              <a:buChar char="§"/>
            </a:pPr>
            <a:r>
              <a:rPr lang="ru-RU" sz="18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Предложение – его смысловой структурой является </a:t>
            </a:r>
            <a:r>
              <a:rPr lang="ru-RU" sz="1800" i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предикатно</a:t>
            </a:r>
            <a:r>
              <a:rPr lang="ru-RU" sz="18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-актантная структура</a:t>
            </a:r>
          </a:p>
          <a:p>
            <a:pPr lvl="1">
              <a:buFont typeface="Wingdings" pitchFamily="2" charset="2"/>
              <a:buChar char="§"/>
            </a:pPr>
            <a:r>
              <a:rPr lang="ru-RU" sz="18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Сверхфразовое единство –фрагмент текста, объединенный общей темой</a:t>
            </a:r>
          </a:p>
          <a:p>
            <a:pPr marL="109537" indent="0">
              <a:buNone/>
            </a:pPr>
            <a:r>
              <a:rPr lang="ru-RU" sz="18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Смысловое представление содержания текста </a:t>
            </a:r>
            <a:r>
              <a:rPr lang="ru-RU" sz="18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- концептуальный образ документа (КОД) - совокупность взаимосвязанных наименований понятий текста, расположенных в нем строго определенном порядке) </a:t>
            </a:r>
          </a:p>
          <a:p>
            <a:pPr marL="109537" indent="0">
              <a:buNone/>
            </a:pPr>
            <a:r>
              <a:rPr lang="ru-RU" sz="18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Семантическая карта документа </a:t>
            </a:r>
            <a:r>
              <a:rPr lang="ru-RU" sz="18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– концептуальный граф, в котором вершины – нормализованные наименования понятий, дуги – унифицированные смысловые отношения между понятиями</a:t>
            </a:r>
          </a:p>
          <a:p>
            <a:pPr>
              <a:buFont typeface="Wingdings" pitchFamily="2" charset="2"/>
              <a:buChar char="§"/>
            </a:pPr>
            <a:endParaRPr lang="ru-RU" sz="21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1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776" y="163513"/>
            <a:ext cx="8604448" cy="11430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  <a:ea typeface="+mj-ea"/>
                <a:cs typeface="+mj-cs"/>
              </a:rPr>
              <a:t>Теоретическая концепция фразеологического концептуального анализа текстов</a:t>
            </a: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3919C9CD-FF95-4B84-96F2-A7CA93E7A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3409814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2207" y="223587"/>
            <a:ext cx="9627586" cy="844157"/>
          </a:xfrm>
        </p:spPr>
        <p:txBody>
          <a:bodyPr>
            <a:noAutofit/>
          </a:bodyPr>
          <a:lstStyle/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</a:rPr>
              <a:t>Гибридный алгоритм №5 выявления наименований понятий в текстах документов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279575" y="1196752"/>
          <a:ext cx="8410204" cy="576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05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5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0"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75" y="1226904"/>
            <a:ext cx="9911417" cy="50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id="{24BEA6C2-DE7B-4A45-89CD-8E9989CC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1148734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8211" y="1331640"/>
            <a:ext cx="10865223" cy="4675460"/>
          </a:xfrm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Кол. Документов в массиве = 3 004 документов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Всего слов в массиве документов= 523 810 слов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Разных слов (на уровне словоизменения) =  88 925  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Среднее число слов в документе = 174.4 слов</a:t>
            </a:r>
            <a:r>
              <a:rPr lang="en-US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док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Среднее число разных  слов в документе = 29.5 слов</a:t>
            </a:r>
            <a:r>
              <a:rPr lang="en-US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док</a:t>
            </a:r>
          </a:p>
          <a:p>
            <a:endParaRPr lang="ru-RU" sz="2400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Всего словосочетаний в массиве (по словарю ЭКС)= 1 106 355 </a:t>
            </a:r>
            <a:r>
              <a:rPr lang="ru-RU" sz="2400" i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словосоч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Разных словосочетаний (на уровне словоизменения слов) =  67 571 </a:t>
            </a:r>
            <a:r>
              <a:rPr lang="ru-RU" sz="2400" i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словосоч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Кол. разных главных  слов (на уровне словоизменения слов) =  5 577слов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Среднее число словосочетаний в документе = 368.3 </a:t>
            </a:r>
            <a:r>
              <a:rPr lang="ru-RU" sz="2400" i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словосоч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n-US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док</a:t>
            </a:r>
          </a:p>
          <a:p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Среднее число разных словосочетаний в документе = 22.5 </a:t>
            </a:r>
            <a:r>
              <a:rPr lang="ru-RU" sz="2400" i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словосоч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en-US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ru-RU" sz="24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док</a:t>
            </a:r>
          </a:p>
          <a:p>
            <a:endParaRPr lang="ru-RU" sz="2400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endParaRPr lang="ru-RU" sz="18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endParaRPr lang="ru-RU" sz="18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5600" y="188640"/>
            <a:ext cx="7343800" cy="11430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000" i="1" dirty="0">
                <a:solidFill>
                  <a:srgbClr val="002060"/>
                </a:solidFill>
                <a:latin typeface="PT Serif"/>
                <a:ea typeface="+mj-ea"/>
                <a:cs typeface="+mj-cs"/>
              </a:rPr>
              <a:t>Исходные статистические данные по </a:t>
            </a:r>
            <a:br>
              <a:rPr lang="ru-RU" sz="3000" i="1" dirty="0">
                <a:solidFill>
                  <a:srgbClr val="002060"/>
                </a:solidFill>
                <a:latin typeface="PT Serif"/>
                <a:ea typeface="+mj-ea"/>
                <a:cs typeface="+mj-cs"/>
              </a:rPr>
            </a:br>
            <a:r>
              <a:rPr lang="ru-RU" sz="3000" i="1" dirty="0">
                <a:solidFill>
                  <a:srgbClr val="002060"/>
                </a:solidFill>
                <a:latin typeface="PT Serif"/>
                <a:ea typeface="+mj-ea"/>
                <a:cs typeface="+mj-cs"/>
              </a:rPr>
              <a:t>массиву сообщений СМИ</a:t>
            </a: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E57920E7-394E-41C8-B9B0-2EA3265F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1371286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1999" y="1283914"/>
            <a:ext cx="10972800" cy="4032155"/>
          </a:xfrm>
        </p:spPr>
        <p:txBody>
          <a:bodyPr>
            <a:noAutofit/>
          </a:bodyPr>
          <a:lstStyle/>
          <a:p>
            <a: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Разработаны новые методы, алгоритмы и технологии решения задачи создания декларативных средств для автоматической кластеризации текстовых документов СМИ. </a:t>
            </a:r>
          </a:p>
          <a:p>
            <a: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Исследованы и разработаны методы и алгоритмы выделения из текстов сущностей (значимых понятий) для задачи кластеризации. </a:t>
            </a:r>
          </a:p>
          <a:p>
            <a: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Разработаны алгоритмы формирования частотных словарей слов и словосочетаний и представления их в табличном виде.</a:t>
            </a:r>
          </a:p>
          <a:p>
            <a: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Разработан алгоритм формирования смыслового представления документов.</a:t>
            </a:r>
          </a:p>
          <a:p>
            <a: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Разработаны  технологии и процедуры  назначение элементам формализованного представления документа весовых коэффициентов их </a:t>
            </a:r>
            <a:b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смысловой значимости.</a:t>
            </a:r>
          </a:p>
          <a:p>
            <a:r>
              <a:rPr lang="ru-RU" sz="2000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Выполнен предварительный   анализ полученных результатов при различных исходных данных.</a:t>
            </a:r>
          </a:p>
          <a:p>
            <a:endParaRPr lang="ru-RU" sz="2000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109537" indent="0">
              <a:buNone/>
            </a:pPr>
            <a:endParaRPr lang="ru-RU" sz="2000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b="1" i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552" y="274639"/>
            <a:ext cx="8208912" cy="747338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ts val="0"/>
              </a:spcBef>
              <a:buSzPts val="2000"/>
            </a:pPr>
            <a:r>
              <a:rPr lang="ru-RU" sz="3000" i="1" dirty="0">
                <a:solidFill>
                  <a:srgbClr val="002060"/>
                </a:solidFill>
                <a:latin typeface="PT Serif"/>
                <a:ea typeface="+mj-ea"/>
                <a:cs typeface="+mj-cs"/>
              </a:rPr>
              <a:t>Результаты выполненных исследований</a:t>
            </a: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FF5C4659-FECF-408A-8AF4-B5B60098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417858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E63A78-EF99-4EB8-9C92-CCE5E07A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08267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Автоматическое формирование тематических словарей социально-значимых понятий</a:t>
            </a:r>
            <a:endParaRPr lang="x-none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63586F-A8F1-4B69-A5B3-CDF16F796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280317"/>
            <a:ext cx="10515600" cy="463391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</a:rPr>
              <a:t>Распознавание социально значимых тем во множестве </a:t>
            </a:r>
            <a:r>
              <a:rPr lang="ru-RU" sz="2000" dirty="0" err="1">
                <a:solidFill>
                  <a:srgbClr val="002060"/>
                </a:solidFill>
              </a:rPr>
              <a:t>разнотематических</a:t>
            </a:r>
            <a:r>
              <a:rPr lang="ru-RU" sz="2000" dirty="0">
                <a:solidFill>
                  <a:srgbClr val="002060"/>
                </a:solidFill>
              </a:rPr>
              <a:t> новостных данных.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</a:rPr>
              <a:t>Какие темы можно отнести к социально значимым?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748FC6A-59F5-4207-888B-4F987A3B4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pic>
        <p:nvPicPr>
          <p:cNvPr id="5" name="Объект 3">
            <a:extLst>
              <a:ext uri="{FF2B5EF4-FFF2-40B4-BE49-F238E27FC236}">
                <a16:creationId xmlns:a16="http://schemas.microsoft.com/office/drawing/2014/main" id="{F5B777CE-F6F5-4921-831F-6A00BFE0CFCB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2281399"/>
            <a:ext cx="8782050" cy="394160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846D7AA-4FC5-49C3-AD21-4D7F70493956}"/>
              </a:ext>
            </a:extLst>
          </p:cNvPr>
          <p:cNvSpPr txBox="1">
            <a:spLocks/>
          </p:cNvSpPr>
          <p:nvPr/>
        </p:nvSpPr>
        <p:spPr>
          <a:xfrm>
            <a:off x="9382125" y="5361790"/>
            <a:ext cx="2250100" cy="994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>
                <a:solidFill>
                  <a:srgbClr val="002060"/>
                </a:solidFill>
              </a:rPr>
              <a:t/>
            </a:r>
            <a:br>
              <a:rPr lang="ru-RU" sz="1400" b="1" dirty="0">
                <a:solidFill>
                  <a:srgbClr val="002060"/>
                </a:solidFill>
              </a:rPr>
            </a:br>
            <a:r>
              <a:rPr lang="ru-RU" sz="1400" b="1" dirty="0">
                <a:solidFill>
                  <a:srgbClr val="002060"/>
                </a:solidFill>
              </a:rPr>
              <a:t>ТАБЛИЦА 1. Статистика по данным социологических исследований ЦСПИ «Стратегия»</a:t>
            </a:r>
            <a:r>
              <a:rPr lang="ru-RU" sz="1400" dirty="0">
                <a:solidFill>
                  <a:srgbClr val="002060"/>
                </a:solidFill>
              </a:rPr>
              <a:t/>
            </a:r>
            <a:br>
              <a:rPr lang="ru-RU" sz="1400" dirty="0">
                <a:solidFill>
                  <a:srgbClr val="002060"/>
                </a:solidFill>
              </a:rPr>
            </a:br>
            <a:endParaRPr lang="x-none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56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2C5419-43E7-4500-8B23-40B244F12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>
            <a:normAutofit/>
          </a:bodyPr>
          <a:lstStyle/>
          <a:p>
            <a:r>
              <a:rPr lang="ru-RU" sz="3000" i="1" dirty="0">
                <a:solidFill>
                  <a:srgbClr val="002060"/>
                </a:solidFill>
                <a:latin typeface="PT Serif"/>
              </a:rPr>
              <a:t>Алгоритм выявления социально значимых новостей из кластеров новостных статей</a:t>
            </a:r>
            <a:endParaRPr lang="x-none" sz="3000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5A6BB8-8A6C-4FD4-9D34-F2801757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5" name="Стрелка: вниз 7">
            <a:extLst>
              <a:ext uri="{FF2B5EF4-FFF2-40B4-BE49-F238E27FC236}">
                <a16:creationId xmlns:a16="http://schemas.microsoft.com/office/drawing/2014/main" id="{81E10CA5-C459-4477-BCA8-A644F3FA3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710" y="3305175"/>
            <a:ext cx="622299" cy="685800"/>
          </a:xfrm>
          <a:prstGeom prst="downArrow">
            <a:avLst>
              <a:gd name="adj1" fmla="val 50000"/>
              <a:gd name="adj2" fmla="val 29056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x-none">
              <a:solidFill>
                <a:srgbClr val="FFFFFF"/>
              </a:solidFill>
            </a:endParaRPr>
          </a:p>
        </p:txBody>
      </p:sp>
      <p:sp>
        <p:nvSpPr>
          <p:cNvPr id="6" name="Прямоугольник 11">
            <a:extLst>
              <a:ext uri="{FF2B5EF4-FFF2-40B4-BE49-F238E27FC236}">
                <a16:creationId xmlns:a16="http://schemas.microsoft.com/office/drawing/2014/main" id="{16E73139-D59C-4E22-8FCC-1D72A0DC2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475" y="4145911"/>
            <a:ext cx="2190375" cy="150706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x-none" altLang="x-none" sz="1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Самые частотные темы (</a:t>
            </a:r>
            <a:r>
              <a:rPr lang="ru-RU" altLang="x-none" sz="1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 </a:t>
            </a:r>
            <a:r>
              <a:rPr lang="x-none" altLang="x-none" sz="1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</a:t>
            </a:r>
            <a:r>
              <a:rPr lang="ru-RU" altLang="x-none" sz="1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пропорционален резонансности)</a:t>
            </a:r>
            <a:endParaRPr lang="x-none" altLang="x-none" sz="16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7" name="Стрелка: вниз 16">
            <a:extLst>
              <a:ext uri="{FF2B5EF4-FFF2-40B4-BE49-F238E27FC236}">
                <a16:creationId xmlns:a16="http://schemas.microsoft.com/office/drawing/2014/main" id="{EBAE9854-1DDD-4FC8-9EF2-B120BE5AB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7540" y="3305175"/>
            <a:ext cx="622300" cy="685800"/>
          </a:xfrm>
          <a:prstGeom prst="downArrow">
            <a:avLst>
              <a:gd name="adj1" fmla="val 50000"/>
              <a:gd name="adj2" fmla="val 22079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x-none">
              <a:solidFill>
                <a:srgbClr val="FFFFFF"/>
              </a:solidFill>
            </a:endParaRPr>
          </a:p>
        </p:txBody>
      </p:sp>
      <p:sp>
        <p:nvSpPr>
          <p:cNvPr id="8" name="Стрелка: вниз 17">
            <a:extLst>
              <a:ext uri="{FF2B5EF4-FFF2-40B4-BE49-F238E27FC236}">
                <a16:creationId xmlns:a16="http://schemas.microsoft.com/office/drawing/2014/main" id="{A9B363CB-8FED-4C10-8FF3-3E2462279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867" y="3305175"/>
            <a:ext cx="622300" cy="685800"/>
          </a:xfrm>
          <a:prstGeom prst="downArrow">
            <a:avLst>
              <a:gd name="adj1" fmla="val 50000"/>
              <a:gd name="adj2" fmla="val 29407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x-none">
              <a:solidFill>
                <a:srgbClr val="FFFFFF"/>
              </a:solidFill>
            </a:endParaRPr>
          </a:p>
        </p:txBody>
      </p:sp>
      <p:sp>
        <p:nvSpPr>
          <p:cNvPr id="9" name="Прямоугольник 19">
            <a:extLst>
              <a:ext uri="{FF2B5EF4-FFF2-40B4-BE49-F238E27FC236}">
                <a16:creationId xmlns:a16="http://schemas.microsoft.com/office/drawing/2014/main" id="{99BAF574-DB72-42FD-8503-EF8B5C01C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6283" y="4145910"/>
            <a:ext cx="2419433" cy="150706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1.Словарь именованных сущностей (например, самые популярные имена из шоу-бизнеса) 2. Словарь именованных сущностей из социально значимых тем</a:t>
            </a:r>
            <a:endParaRPr kumimoji="0" lang="x-none" altLang="x-none" sz="1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Прямоугольник 20">
            <a:extLst>
              <a:ext uri="{FF2B5EF4-FFF2-40B4-BE49-F238E27FC236}">
                <a16:creationId xmlns:a16="http://schemas.microsoft.com/office/drawing/2014/main" id="{EF040832-1B0C-4724-A79A-4D428B83B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0148" y="4145910"/>
            <a:ext cx="2273585" cy="150706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Словарь статических тем</a:t>
            </a:r>
            <a:endParaRPr kumimoji="0" lang="x-none" altLang="x-none" sz="14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Овал 8">
            <a:extLst>
              <a:ext uri="{FF2B5EF4-FFF2-40B4-BE49-F238E27FC236}">
                <a16:creationId xmlns:a16="http://schemas.microsoft.com/office/drawing/2014/main" id="{20670164-2D1B-4D85-B563-5D0EEE28E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728" y="1701486"/>
            <a:ext cx="2396264" cy="14833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ru-RU" altLang="x-none" sz="1600" b="1" dirty="0">
                <a:solidFill>
                  <a:srgbClr val="FFFFFF"/>
                </a:solidFill>
                <a:latin typeface="Calibri" panose="020F0502020204030204" pitchFamily="34" charset="0"/>
              </a:rPr>
              <a:t>1</a:t>
            </a:r>
            <a:r>
              <a:rPr kumimoji="0" lang="ru-RU" altLang="x-none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.Резонансные</a:t>
            </a:r>
          </a:p>
        </p:txBody>
      </p:sp>
      <p:sp>
        <p:nvSpPr>
          <p:cNvPr id="12" name="Овал 12">
            <a:extLst>
              <a:ext uri="{FF2B5EF4-FFF2-40B4-BE49-F238E27FC236}">
                <a16:creationId xmlns:a16="http://schemas.microsoft.com/office/drawing/2014/main" id="{67262B08-C35A-409C-993D-669B6408E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8974" y="1701485"/>
            <a:ext cx="2419433" cy="14833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x-none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2. Скандально-событийные (шоу-бизнес)</a:t>
            </a:r>
            <a:endParaRPr kumimoji="0" lang="x-none" altLang="x-none" sz="16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Овал 13">
            <a:extLst>
              <a:ext uri="{FF2B5EF4-FFF2-40B4-BE49-F238E27FC236}">
                <a16:creationId xmlns:a16="http://schemas.microsoft.com/office/drawing/2014/main" id="{7BB87663-BEBD-488C-AD6A-BC83A8E4B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4301" y="1701485"/>
            <a:ext cx="2419433" cy="14833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x-none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3. Социально значимые</a:t>
            </a:r>
            <a:endParaRPr kumimoji="0" lang="x-none" altLang="x-none" sz="16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Стрелка: вправо 21">
            <a:extLst>
              <a:ext uri="{FF2B5EF4-FFF2-40B4-BE49-F238E27FC236}">
                <a16:creationId xmlns:a16="http://schemas.microsoft.com/office/drawing/2014/main" id="{D67461BF-09FF-400A-8188-959027F70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6651" y="2171700"/>
            <a:ext cx="833720" cy="514350"/>
          </a:xfrm>
          <a:prstGeom prst="rightArrow">
            <a:avLst>
              <a:gd name="adj1" fmla="val 50000"/>
              <a:gd name="adj2" fmla="val 50002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x-none">
              <a:solidFill>
                <a:srgbClr val="FFFFFF"/>
              </a:solidFill>
            </a:endParaRPr>
          </a:p>
        </p:txBody>
      </p:sp>
      <p:sp>
        <p:nvSpPr>
          <p:cNvPr id="15" name="Стрелка: вправо 21">
            <a:extLst>
              <a:ext uri="{FF2B5EF4-FFF2-40B4-BE49-F238E27FC236}">
                <a16:creationId xmlns:a16="http://schemas.microsoft.com/office/drawing/2014/main" id="{CE57B975-E422-48B6-B6A8-DDDE06033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010" y="2171700"/>
            <a:ext cx="826415" cy="514350"/>
          </a:xfrm>
          <a:prstGeom prst="rightArrow">
            <a:avLst>
              <a:gd name="adj1" fmla="val 50000"/>
              <a:gd name="adj2" fmla="val 50002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x-none">
              <a:solidFill>
                <a:srgbClr val="FFFFFF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A3E74B1-A5C5-45C3-9454-C768514BC5F2}"/>
              </a:ext>
            </a:extLst>
          </p:cNvPr>
          <p:cNvSpPr/>
          <p:nvPr/>
        </p:nvSpPr>
        <p:spPr>
          <a:xfrm>
            <a:off x="1181475" y="5860173"/>
            <a:ext cx="5919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x-none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x-none" altLang="x-none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относительно большого корпуса</a:t>
            </a:r>
            <a:r>
              <a:rPr lang="ru-RU" altLang="x-none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новостей</a:t>
            </a:r>
            <a:r>
              <a:rPr lang="x-none" altLang="x-none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2,3 млн статей</a:t>
            </a:r>
            <a:endParaRPr lang="x-none" altLang="x-non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884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55ACE9A-9498-479B-9704-B83DBE939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DD41E76-2BE5-4072-814B-CAAE4A28B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25583"/>
              </p:ext>
            </p:extLst>
          </p:nvPr>
        </p:nvGraphicFramePr>
        <p:xfrm>
          <a:off x="1194732" y="1428750"/>
          <a:ext cx="9568518" cy="105833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94771">
                  <a:extLst>
                    <a:ext uri="{9D8B030D-6E8A-4147-A177-3AD203B41FA5}">
                      <a16:colId xmlns:a16="http://schemas.microsoft.com/office/drawing/2014/main" val="2911855720"/>
                    </a:ext>
                  </a:extLst>
                </a:gridCol>
                <a:gridCol w="1010731">
                  <a:extLst>
                    <a:ext uri="{9D8B030D-6E8A-4147-A177-3AD203B41FA5}">
                      <a16:colId xmlns:a16="http://schemas.microsoft.com/office/drawing/2014/main" val="1567107459"/>
                    </a:ext>
                  </a:extLst>
                </a:gridCol>
                <a:gridCol w="910925">
                  <a:extLst>
                    <a:ext uri="{9D8B030D-6E8A-4147-A177-3AD203B41FA5}">
                      <a16:colId xmlns:a16="http://schemas.microsoft.com/office/drawing/2014/main" val="4293578917"/>
                    </a:ext>
                  </a:extLst>
                </a:gridCol>
                <a:gridCol w="1238510">
                  <a:extLst>
                    <a:ext uri="{9D8B030D-6E8A-4147-A177-3AD203B41FA5}">
                      <a16:colId xmlns:a16="http://schemas.microsoft.com/office/drawing/2014/main" val="2559443204"/>
                    </a:ext>
                  </a:extLst>
                </a:gridCol>
                <a:gridCol w="1095605">
                  <a:extLst>
                    <a:ext uri="{9D8B030D-6E8A-4147-A177-3AD203B41FA5}">
                      <a16:colId xmlns:a16="http://schemas.microsoft.com/office/drawing/2014/main" val="266632747"/>
                    </a:ext>
                  </a:extLst>
                </a:gridCol>
                <a:gridCol w="1214692">
                  <a:extLst>
                    <a:ext uri="{9D8B030D-6E8A-4147-A177-3AD203B41FA5}">
                      <a16:colId xmlns:a16="http://schemas.microsoft.com/office/drawing/2014/main" val="1590041166"/>
                    </a:ext>
                  </a:extLst>
                </a:gridCol>
                <a:gridCol w="1131331">
                  <a:extLst>
                    <a:ext uri="{9D8B030D-6E8A-4147-A177-3AD203B41FA5}">
                      <a16:colId xmlns:a16="http://schemas.microsoft.com/office/drawing/2014/main" val="405171545"/>
                    </a:ext>
                  </a:extLst>
                </a:gridCol>
                <a:gridCol w="1571953">
                  <a:extLst>
                    <a:ext uri="{9D8B030D-6E8A-4147-A177-3AD203B41FA5}">
                      <a16:colId xmlns:a16="http://schemas.microsoft.com/office/drawing/2014/main" val="1311674394"/>
                    </a:ext>
                  </a:extLst>
                </a:gridCol>
              </a:tblGrid>
              <a:tr h="5361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спорт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бокс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аэропорт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театр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Казахстан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Головкин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Геннадий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5397185"/>
                  </a:ext>
                </a:extLst>
              </a:tr>
              <a:tr h="2611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Головкин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8597885"/>
                  </a:ext>
                </a:extLst>
              </a:tr>
              <a:tr h="2611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dirty="0">
                          <a:solidFill>
                            <a:srgbClr val="FFFFFF"/>
                          </a:solidFill>
                          <a:effectLst/>
                        </a:rPr>
                        <a:t>бокс</a:t>
                      </a:r>
                      <a:endParaRPr lang="ru-RU" sz="11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1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28650" algn="l"/>
                        </a:tabLs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8477868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C2FCC29-4B68-4172-8BD5-FF72080D5014}"/>
              </a:ext>
            </a:extLst>
          </p:cNvPr>
          <p:cNvSpPr/>
          <p:nvPr/>
        </p:nvSpPr>
        <p:spPr>
          <a:xfrm>
            <a:off x="1204170" y="2487082"/>
            <a:ext cx="2834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Матрица смежности слов</a:t>
            </a:r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CA0E137-9859-411E-B3F8-141749F42AD8}"/>
              </a:ext>
            </a:extLst>
          </p:cNvPr>
          <p:cNvSpPr/>
          <p:nvPr/>
        </p:nvSpPr>
        <p:spPr>
          <a:xfrm>
            <a:off x="1190791" y="545641"/>
            <a:ext cx="98104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I ФОРМИРОВАНИЕ ТЕМАТИЧЕСКИХ СЛОВАРЕЙ НА ОСНОВЕ </a:t>
            </a:r>
            <a:r>
              <a:rPr lang="en-US" sz="2000" b="1" dirty="0">
                <a:solidFill>
                  <a:srgbClr val="FF0000"/>
                </a:solidFill>
              </a:rPr>
              <a:t>CO-OCCURRENCE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МАТРИЦЫ</a:t>
            </a:r>
            <a:endParaRPr lang="x-none" sz="2000" b="1" dirty="0">
              <a:solidFill>
                <a:srgbClr val="00206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633CA708-471C-4837-B587-5FDD418C6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170" y="3035557"/>
            <a:ext cx="8534400" cy="509857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II</a:t>
            </a:r>
            <a:r>
              <a:rPr lang="ru-RU" sz="2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ТЕМАТИЧЕСКИЕ СЛОВАРИ НА ОСНОВЕ </a:t>
            </a:r>
            <a:r>
              <a:rPr lang="en-US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WORD</a:t>
            </a:r>
            <a:r>
              <a:rPr lang="ru-RU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2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VEC</a:t>
            </a:r>
            <a:endParaRPr lang="x-none" sz="2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2" name="Объект 4">
            <a:extLst>
              <a:ext uri="{FF2B5EF4-FFF2-40B4-BE49-F238E27FC236}">
                <a16:creationId xmlns:a16="http://schemas.microsoft.com/office/drawing/2014/main" id="{3972385A-9FFC-4147-9CD7-BD2142542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6935" y="3545414"/>
            <a:ext cx="3818128" cy="27159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1644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F867C-1422-48E2-8617-AE1A78E1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900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Метод  декомпозиций в кластеризации</a:t>
            </a:r>
            <a:endParaRPr lang="x-none" sz="3200" b="1" dirty="0">
              <a:solidFill>
                <a:srgbClr val="0070C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473DB1-18E0-473E-AF87-D5C52812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4341CA24-EF97-49FC-A03A-4D131F57D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950"/>
            <a:ext cx="10515600" cy="505301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Мотивация</a:t>
            </a:r>
          </a:p>
          <a:p>
            <a:r>
              <a:rPr lang="ru-RU" dirty="0">
                <a:solidFill>
                  <a:srgbClr val="002060"/>
                </a:solidFill>
              </a:rPr>
              <a:t>Кластеризация на больших наборах данных. В задачах </a:t>
            </a:r>
            <a:r>
              <a:rPr lang="en-US" dirty="0">
                <a:solidFill>
                  <a:srgbClr val="002060"/>
                </a:solidFill>
              </a:rPr>
              <a:t>NLP </a:t>
            </a:r>
            <a:r>
              <a:rPr lang="ru-RU" dirty="0">
                <a:solidFill>
                  <a:srgbClr val="002060"/>
                </a:solidFill>
              </a:rPr>
              <a:t>актуальна для тематической кластеризации текстов, составления тематических словарей, других задачах с набором данных в метрическом пространстве </a:t>
            </a:r>
          </a:p>
          <a:p>
            <a:r>
              <a:rPr lang="ru-RU" dirty="0">
                <a:solidFill>
                  <a:srgbClr val="002060"/>
                </a:solidFill>
              </a:rPr>
              <a:t>Хорошее качество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кластеризации за разумное</a:t>
            </a:r>
            <a:r>
              <a:rPr lang="en-US" dirty="0">
                <a:solidFill>
                  <a:srgbClr val="002060"/>
                </a:solidFill>
              </a:rPr>
              <a:t>/</a:t>
            </a:r>
            <a:r>
              <a:rPr lang="ru-RU" dirty="0">
                <a:solidFill>
                  <a:srgbClr val="002060"/>
                </a:solidFill>
              </a:rPr>
              <a:t>приемлемое время</a:t>
            </a:r>
          </a:p>
          <a:p>
            <a:r>
              <a:rPr lang="en-US" dirty="0">
                <a:solidFill>
                  <a:srgbClr val="002060"/>
                </a:solidFill>
              </a:rPr>
              <a:t>‘</a:t>
            </a:r>
            <a:r>
              <a:rPr lang="ru-RU" dirty="0">
                <a:solidFill>
                  <a:srgbClr val="002060"/>
                </a:solidFill>
              </a:rPr>
              <a:t>Рейтинговые</a:t>
            </a:r>
            <a:r>
              <a:rPr lang="en-US" dirty="0">
                <a:solidFill>
                  <a:srgbClr val="002060"/>
                </a:solidFill>
              </a:rPr>
              <a:t>’</a:t>
            </a:r>
            <a:r>
              <a:rPr lang="ru-RU" dirty="0">
                <a:solidFill>
                  <a:srgbClr val="002060"/>
                </a:solidFill>
              </a:rPr>
              <a:t> соревнования на разных алгоритмах / и на разных наборах данных </a:t>
            </a:r>
            <a:r>
              <a:rPr lang="en-US" dirty="0">
                <a:solidFill>
                  <a:srgbClr val="002060"/>
                </a:solidFill>
              </a:rPr>
              <a:t>UCI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7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9F52E-3C56-468F-B99F-78A05168D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613"/>
            <a:ext cx="10515600" cy="577850"/>
          </a:xfrm>
        </p:spPr>
        <p:txBody>
          <a:bodyPr/>
          <a:lstStyle/>
          <a:p>
            <a:r>
              <a:rPr lang="ru-RU" sz="3000" b="1" i="1" dirty="0">
                <a:solidFill>
                  <a:srgbClr val="002060"/>
                </a:solidFill>
                <a:latin typeface="PT Serif"/>
              </a:rPr>
              <a:t>Оценки качества алгоритмов кластеризации</a:t>
            </a:r>
            <a:endParaRPr lang="x-none" sz="3000" b="1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7E4DB1-D959-4318-9BFF-DFBEB5D7C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5850"/>
            <a:ext cx="10515600" cy="5091113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Оценка на известных наборах данных</a:t>
            </a:r>
            <a:r>
              <a:rPr lang="en-US" dirty="0">
                <a:solidFill>
                  <a:srgbClr val="002060"/>
                </a:solidFill>
              </a:rPr>
              <a:t> c </a:t>
            </a:r>
            <a:r>
              <a:rPr lang="ru-RU" dirty="0">
                <a:solidFill>
                  <a:srgbClr val="002060"/>
                </a:solidFill>
              </a:rPr>
              <a:t>(частичной/полной) классификацией.  Если данные размечены, например получены из </a:t>
            </a:r>
            <a:r>
              <a:rPr lang="en-US" dirty="0">
                <a:solidFill>
                  <a:srgbClr val="002060"/>
                </a:solidFill>
              </a:rPr>
              <a:t>UCI</a:t>
            </a:r>
            <a:r>
              <a:rPr lang="ru-RU" dirty="0">
                <a:solidFill>
                  <a:srgbClr val="002060"/>
                </a:solidFill>
              </a:rPr>
              <a:t>, то можем использовать скорректированный Рэнд индекс </a:t>
            </a:r>
            <a:r>
              <a:rPr lang="en-US" dirty="0">
                <a:solidFill>
                  <a:srgbClr val="002060"/>
                </a:solidFill>
              </a:rPr>
              <a:t>(adjusted Rand index)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С помощью внутри- и меж- кластерных эвристик</a:t>
            </a:r>
          </a:p>
          <a:p>
            <a:r>
              <a:rPr lang="ru-RU" dirty="0">
                <a:solidFill>
                  <a:srgbClr val="002060"/>
                </a:solidFill>
              </a:rPr>
              <a:t>С помощью </a:t>
            </a:r>
            <a:r>
              <a:rPr lang="en-US" b="1" i="1" dirty="0">
                <a:solidFill>
                  <a:srgbClr val="002060"/>
                </a:solidFill>
              </a:rPr>
              <a:t>SSD</a:t>
            </a:r>
            <a:r>
              <a:rPr lang="en-US" dirty="0">
                <a:solidFill>
                  <a:srgbClr val="002060"/>
                </a:solidFill>
              </a:rPr>
              <a:t> (Sum of Square Distance) </a:t>
            </a:r>
            <a:r>
              <a:rPr lang="ru-RU" dirty="0">
                <a:solidFill>
                  <a:srgbClr val="002060"/>
                </a:solidFill>
              </a:rPr>
              <a:t>критерия</a:t>
            </a:r>
          </a:p>
          <a:p>
            <a:pPr lvl="1"/>
            <a:r>
              <a:rPr lang="ru-RU" dirty="0">
                <a:solidFill>
                  <a:srgbClr val="002060"/>
                </a:solidFill>
              </a:rPr>
              <a:t>Не требует размеченных данных</a:t>
            </a:r>
          </a:p>
          <a:p>
            <a:pPr lvl="1"/>
            <a:r>
              <a:rPr lang="ru-RU" dirty="0">
                <a:solidFill>
                  <a:srgbClr val="002060"/>
                </a:solidFill>
              </a:rPr>
              <a:t>Имеет статистический смысл</a:t>
            </a:r>
          </a:p>
          <a:p>
            <a:pPr lvl="1"/>
            <a:r>
              <a:rPr lang="ru-RU" dirty="0">
                <a:solidFill>
                  <a:srgbClr val="002060"/>
                </a:solidFill>
              </a:rPr>
              <a:t>Оценка вычислимая быстро</a:t>
            </a:r>
          </a:p>
          <a:p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D2D3AE-3BDA-4634-929F-D65D8C32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28070923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1CBDD-75C3-445A-B563-32988D2F2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050"/>
          </a:xfrm>
        </p:spPr>
        <p:txBody>
          <a:bodyPr/>
          <a:lstStyle/>
          <a:p>
            <a:r>
              <a:rPr lang="ru-RU" sz="3000" b="1" i="1" dirty="0">
                <a:solidFill>
                  <a:srgbClr val="002060"/>
                </a:solidFill>
                <a:latin typeface="PT Serif"/>
              </a:rPr>
              <a:t>Идея нашего метода</a:t>
            </a:r>
            <a:endParaRPr lang="x-none" sz="3000" b="1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A68653-5F65-4747-B76E-BF8A00EB6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125"/>
            <a:ext cx="10515600" cy="466248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Получать кластеризацию на сравнительно небольших подмножествах (выборках) исходных данных – окнах используя 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k-means++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Найденные </a:t>
            </a:r>
            <a:r>
              <a:rPr lang="ru-RU" dirty="0" err="1">
                <a:solidFill>
                  <a:srgbClr val="002060"/>
                </a:solidFill>
              </a:rPr>
              <a:t>центроиды</a:t>
            </a:r>
            <a:r>
              <a:rPr lang="ru-RU" dirty="0">
                <a:solidFill>
                  <a:srgbClr val="002060"/>
                </a:solidFill>
              </a:rPr>
              <a:t> и их соответствующие значения </a:t>
            </a:r>
            <a:r>
              <a:rPr lang="en-US" dirty="0">
                <a:solidFill>
                  <a:srgbClr val="002060"/>
                </a:solidFill>
              </a:rPr>
              <a:t>SSD </a:t>
            </a:r>
            <a:r>
              <a:rPr lang="ru-RU" dirty="0">
                <a:solidFill>
                  <a:srgbClr val="002060"/>
                </a:solidFill>
              </a:rPr>
              <a:t>использовать для поиска улучшенной инициализации</a:t>
            </a:r>
            <a:r>
              <a:rPr lang="en-US" dirty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Для этого используем взвешенную оценку.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Преимущества подхода</a:t>
            </a:r>
            <a:r>
              <a:rPr lang="en-US" dirty="0">
                <a:solidFill>
                  <a:srgbClr val="002060"/>
                </a:solidFill>
              </a:rPr>
              <a:t>:</a:t>
            </a:r>
            <a:endParaRPr lang="ru-RU" dirty="0">
              <a:solidFill>
                <a:srgbClr val="002060"/>
              </a:solidFill>
            </a:endParaRPr>
          </a:p>
          <a:p>
            <a:pPr lvl="1"/>
            <a:r>
              <a:rPr lang="ru-RU" dirty="0">
                <a:solidFill>
                  <a:srgbClr val="002060"/>
                </a:solidFill>
              </a:rPr>
              <a:t>За счет сокращения числа вычислений с большей вероятностью находим оптимальную кластеризацию</a:t>
            </a:r>
          </a:p>
          <a:p>
            <a:pPr lvl="1"/>
            <a:r>
              <a:rPr lang="ru-RU" dirty="0">
                <a:solidFill>
                  <a:srgbClr val="002060"/>
                </a:solidFill>
              </a:rPr>
              <a:t>Менее чувствителен к шумовым выбросам</a:t>
            </a:r>
            <a:endParaRPr lang="x-none" dirty="0">
              <a:solidFill>
                <a:srgbClr val="002060"/>
              </a:solidFill>
            </a:endParaRPr>
          </a:p>
          <a:p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7D8AA54-3624-4285-8474-4582FF4F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404779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34403" cy="714167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Цель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7601" y="1274164"/>
            <a:ext cx="10515600" cy="22635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2060"/>
                </a:solidFill>
              </a:rPr>
              <a:t>Разработка методических и технологических основ применения информационной системы социального доверия с целью стимулирования устойчивого развития личности с использованием технологий «Больших данных».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Лаборатория «Анализа и моделирования информационных процессов»</a:t>
            </a:r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728" y="3411934"/>
            <a:ext cx="4333875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1552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C8E55-65F3-4007-9A33-DEDA42868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403" y="354011"/>
            <a:ext cx="4295775" cy="1244600"/>
          </a:xfrm>
        </p:spPr>
        <p:txBody>
          <a:bodyPr>
            <a:normAutofit fontScale="90000"/>
          </a:bodyPr>
          <a:lstStyle/>
          <a:p>
            <a:r>
              <a:rPr lang="ru-RU" sz="3000" b="1" i="1" dirty="0">
                <a:solidFill>
                  <a:srgbClr val="002060"/>
                </a:solidFill>
                <a:latin typeface="PT Serif"/>
              </a:rPr>
              <a:t>Параллельная </a:t>
            </a:r>
            <a:br>
              <a:rPr lang="ru-RU" sz="3000" b="1" i="1" dirty="0">
                <a:solidFill>
                  <a:srgbClr val="002060"/>
                </a:solidFill>
                <a:latin typeface="PT Serif"/>
              </a:rPr>
            </a:br>
            <a:r>
              <a:rPr lang="ru-RU" sz="3000" b="1" i="1" dirty="0">
                <a:solidFill>
                  <a:srgbClr val="002060"/>
                </a:solidFill>
                <a:latin typeface="PT Serif"/>
              </a:rPr>
              <a:t>декомпозиция</a:t>
            </a:r>
            <a:br>
              <a:rPr lang="ru-RU" sz="3000" b="1" i="1" dirty="0">
                <a:solidFill>
                  <a:srgbClr val="002060"/>
                </a:solidFill>
                <a:latin typeface="PT Serif"/>
              </a:rPr>
            </a:br>
            <a:r>
              <a:rPr lang="en-US" sz="3000" b="1" i="1" dirty="0">
                <a:solidFill>
                  <a:srgbClr val="002060"/>
                </a:solidFill>
                <a:latin typeface="PT Serif"/>
              </a:rPr>
              <a:t>Phase 1</a:t>
            </a:r>
            <a:endParaRPr lang="x-none" sz="3000" b="1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F2A13-9969-4BD7-8B99-21CAAB489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403" y="1876424"/>
            <a:ext cx="3019425" cy="357981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Win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1,…,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win n </a:t>
            </a:r>
            <a:r>
              <a:rPr lang="ru-RU" sz="2400" dirty="0">
                <a:solidFill>
                  <a:srgbClr val="002060"/>
                </a:solidFill>
              </a:rPr>
              <a:t>независимые выборки(окна) из полного набора данных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SSD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1,…,SSD n </a:t>
            </a:r>
            <a:r>
              <a:rPr lang="ru-RU" sz="2400" dirty="0">
                <a:solidFill>
                  <a:srgbClr val="002060"/>
                </a:solidFill>
              </a:rPr>
              <a:t>соответствующие оценки</a:t>
            </a:r>
          </a:p>
          <a:p>
            <a:endParaRPr lang="x-none" sz="2400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EC5882-47C4-4352-B770-28C3775BA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pic>
        <p:nvPicPr>
          <p:cNvPr id="5" name="Объект 3">
            <a:extLst>
              <a:ext uri="{FF2B5EF4-FFF2-40B4-BE49-F238E27FC236}">
                <a16:creationId xmlns:a16="http://schemas.microsoft.com/office/drawing/2014/main" id="{84823C2C-DC4E-48B2-A9EE-C14F13301A8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805" y="136525"/>
            <a:ext cx="5681530" cy="6078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577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1F5D5-F958-49D8-81EE-16DD6E128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346075"/>
            <a:ext cx="4257675" cy="1325563"/>
          </a:xfrm>
        </p:spPr>
        <p:txBody>
          <a:bodyPr/>
          <a:lstStyle/>
          <a:p>
            <a:r>
              <a:rPr lang="ru-RU" sz="2700" b="1" i="1" dirty="0">
                <a:solidFill>
                  <a:srgbClr val="002060"/>
                </a:solidFill>
                <a:latin typeface="PT Serif"/>
              </a:rPr>
              <a:t>Последовательная </a:t>
            </a:r>
            <a:br>
              <a:rPr lang="ru-RU" sz="2700" b="1" i="1" dirty="0">
                <a:solidFill>
                  <a:srgbClr val="002060"/>
                </a:solidFill>
                <a:latin typeface="PT Serif"/>
              </a:rPr>
            </a:br>
            <a:r>
              <a:rPr lang="ru-RU" sz="2700" b="1" i="1" dirty="0">
                <a:solidFill>
                  <a:srgbClr val="002060"/>
                </a:solidFill>
                <a:latin typeface="PT Serif"/>
              </a:rPr>
              <a:t>декомпозиция</a:t>
            </a:r>
            <a:r>
              <a:rPr lang="en-US" sz="2700" b="1" i="1" dirty="0">
                <a:solidFill>
                  <a:srgbClr val="002060"/>
                </a:solidFill>
                <a:latin typeface="PT Serif"/>
              </a:rPr>
              <a:t/>
            </a:r>
            <a:br>
              <a:rPr lang="en-US" sz="2700" b="1" i="1" dirty="0">
                <a:solidFill>
                  <a:srgbClr val="002060"/>
                </a:solidFill>
                <a:latin typeface="PT Serif"/>
              </a:rPr>
            </a:br>
            <a:r>
              <a:rPr lang="en-US" sz="2700" b="1" i="1" dirty="0">
                <a:solidFill>
                  <a:srgbClr val="002060"/>
                </a:solidFill>
                <a:latin typeface="PT Serif"/>
              </a:rPr>
              <a:t>Phase 2</a:t>
            </a:r>
            <a:endParaRPr lang="x-none" sz="2700" b="1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155B0C-C1DB-444A-9055-2557C97FB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9" y="2108215"/>
            <a:ext cx="4257675" cy="4129088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Используется предыдущий алгоритм для инициализации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Добавление следующего окна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i="1" dirty="0">
                <a:solidFill>
                  <a:srgbClr val="002060"/>
                </a:solidFill>
              </a:rPr>
              <a:t>win </a:t>
            </a:r>
            <a:r>
              <a:rPr lang="en-US" sz="2400" i="1" dirty="0" err="1">
                <a:solidFill>
                  <a:srgbClr val="002060"/>
                </a:solidFill>
              </a:rPr>
              <a:t>n+l</a:t>
            </a:r>
            <a:r>
              <a:rPr lang="ru-RU" sz="2400" dirty="0">
                <a:solidFill>
                  <a:srgbClr val="002060"/>
                </a:solidFill>
              </a:rPr>
              <a:t> вносит вклад в общее расположение начальных центроидов в соответствии с полученным </a:t>
            </a:r>
            <a:r>
              <a:rPr lang="en-US" sz="2400" dirty="0">
                <a:solidFill>
                  <a:srgbClr val="002060"/>
                </a:solidFill>
              </a:rPr>
              <a:t>SSD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en-US" sz="2400" i="1" dirty="0" err="1">
                <a:solidFill>
                  <a:srgbClr val="002060"/>
                </a:solidFill>
              </a:rPr>
              <a:t>n+l</a:t>
            </a:r>
            <a:endParaRPr lang="ru-RU" sz="2400" i="1" dirty="0">
              <a:solidFill>
                <a:srgbClr val="002060"/>
              </a:solidFill>
            </a:endParaRPr>
          </a:p>
          <a:p>
            <a:endParaRPr lang="ru-RU" sz="2400" i="1" dirty="0">
              <a:solidFill>
                <a:srgbClr val="002060"/>
              </a:solidFill>
            </a:endParaRPr>
          </a:p>
          <a:p>
            <a:r>
              <a:rPr lang="ru-RU" sz="2400" dirty="0">
                <a:solidFill>
                  <a:srgbClr val="002060"/>
                </a:solidFill>
              </a:rPr>
              <a:t>Останов по заданному времени</a:t>
            </a:r>
            <a:r>
              <a:rPr lang="en-US" sz="2400" dirty="0">
                <a:solidFill>
                  <a:srgbClr val="002060"/>
                </a:solidFill>
              </a:rPr>
              <a:t>/</a:t>
            </a:r>
            <a:r>
              <a:rPr lang="ru-RU" sz="2400" dirty="0">
                <a:solidFill>
                  <a:srgbClr val="002060"/>
                </a:solidFill>
              </a:rPr>
              <a:t>числу итераций</a:t>
            </a:r>
            <a:endParaRPr lang="x-none" sz="2400" dirty="0">
              <a:solidFill>
                <a:srgbClr val="002060"/>
              </a:solidFill>
            </a:endParaRPr>
          </a:p>
          <a:p>
            <a:endParaRPr lang="x-none" sz="2400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E066772-56D9-4919-919B-413EA370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3631276-CF5C-42C1-A3D5-4FD01381E6F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291" y="220692"/>
            <a:ext cx="4745810" cy="60166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3365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17AC7-F537-41DA-82CD-AE07BA938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>
            <a:norm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PT Serif"/>
              </a:rPr>
              <a:t>Результаты экспериментов на синтетических наборах данных и данных </a:t>
            </a:r>
            <a:r>
              <a:rPr lang="en-US" sz="2700" b="1" i="1" dirty="0">
                <a:solidFill>
                  <a:srgbClr val="002060"/>
                </a:solidFill>
                <a:latin typeface="PT Serif"/>
              </a:rPr>
              <a:t>UCI</a:t>
            </a:r>
            <a:r>
              <a:rPr lang="ru-RU" sz="2700" b="1" i="1" dirty="0">
                <a:solidFill>
                  <a:srgbClr val="002060"/>
                </a:solidFill>
                <a:latin typeface="PT Serif"/>
              </a:rPr>
              <a:t>** </a:t>
            </a:r>
            <a:endParaRPr lang="x-none" sz="2700" b="1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78FB46-FD8C-4031-92C9-282C3553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Объект 3">
                <a:extLst>
                  <a:ext uri="{FF2B5EF4-FFF2-40B4-BE49-F238E27FC236}">
                    <a16:creationId xmlns:a16="http://schemas.microsoft.com/office/drawing/2014/main" id="{55C4A7E6-6AA0-4A41-81C3-AE5DD1463C2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37772724"/>
                  </p:ext>
                </p:extLst>
              </p:nvPr>
            </p:nvGraphicFramePr>
            <p:xfrm>
              <a:off x="838200" y="1625600"/>
              <a:ext cx="10310070" cy="4320332"/>
            </p:xfrm>
            <a:graphic>
              <a:graphicData uri="http://schemas.openxmlformats.org/drawingml/2006/table">
                <a:tbl>
                  <a:tblPr>
                    <a:tableStyleId>{0505E3EF-67EA-436B-97B2-0124C06EBD24}</a:tableStyleId>
                  </a:tblPr>
                  <a:tblGrid>
                    <a:gridCol w="1553239">
                      <a:extLst>
                        <a:ext uri="{9D8B030D-6E8A-4147-A177-3AD203B41FA5}">
                          <a16:colId xmlns:a16="http://schemas.microsoft.com/office/drawing/2014/main" val="4203073404"/>
                        </a:ext>
                      </a:extLst>
                    </a:gridCol>
                    <a:gridCol w="1407623">
                      <a:extLst>
                        <a:ext uri="{9D8B030D-6E8A-4147-A177-3AD203B41FA5}">
                          <a16:colId xmlns:a16="http://schemas.microsoft.com/office/drawing/2014/main" val="597254144"/>
                        </a:ext>
                      </a:extLst>
                    </a:gridCol>
                    <a:gridCol w="2003327">
                      <a:extLst>
                        <a:ext uri="{9D8B030D-6E8A-4147-A177-3AD203B41FA5}">
                          <a16:colId xmlns:a16="http://schemas.microsoft.com/office/drawing/2014/main" val="1851714871"/>
                        </a:ext>
                      </a:extLst>
                    </a:gridCol>
                    <a:gridCol w="1760633">
                      <a:extLst>
                        <a:ext uri="{9D8B030D-6E8A-4147-A177-3AD203B41FA5}">
                          <a16:colId xmlns:a16="http://schemas.microsoft.com/office/drawing/2014/main" val="2080507694"/>
                        </a:ext>
                      </a:extLst>
                    </a:gridCol>
                    <a:gridCol w="1395489">
                      <a:extLst>
                        <a:ext uri="{9D8B030D-6E8A-4147-A177-3AD203B41FA5}">
                          <a16:colId xmlns:a16="http://schemas.microsoft.com/office/drawing/2014/main" val="3143739871"/>
                        </a:ext>
                      </a:extLst>
                    </a:gridCol>
                    <a:gridCol w="2189759">
                      <a:extLst>
                        <a:ext uri="{9D8B030D-6E8A-4147-A177-3AD203B41FA5}">
                          <a16:colId xmlns:a16="http://schemas.microsoft.com/office/drawing/2014/main" val="2671631683"/>
                        </a:ext>
                      </a:extLst>
                    </a:gridCol>
                  </a:tblGrid>
                  <a:tr h="9852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dataset</a:t>
                          </a:r>
                          <a:endParaRPr lang="x-none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size</a:t>
                          </a:r>
                          <a:endParaRPr lang="x-none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num. of</a:t>
                          </a:r>
                          <a:endParaRPr lang="x-none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experiments</a:t>
                          </a:r>
                          <a:endParaRPr lang="x-none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improves</a:t>
                          </a:r>
                          <a:endParaRPr lang="x-none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k-means++</a:t>
                          </a:r>
                          <a:endParaRPr lang="x-none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x-none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𝑆𝑆𝐷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𝑘𝑚𝑒𝑎𝑛𝑠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++)</m:t>
                                    </m:r>
                                  </m:num>
                                  <m:den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𝑆𝑆𝐷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𝑜𝑢𝑟𝑠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x-none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num. of</a:t>
                          </a:r>
                          <a:endParaRPr lang="x-none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overtime</a:t>
                          </a:r>
                          <a:endParaRPr lang="x-none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x-none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𝑡𝑖𝑚𝑒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𝑜𝑢𝑟𝑠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𝑡𝑖𝑚𝑒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𝑘𝑚𝑒𝑎𝑛𝑠</m:t>
                                    </m:r>
                                    <m:r>
                                      <a:rPr lang="en-US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++)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x-none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59549600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   1</a:t>
                          </a: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1590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33 (2.08%) </a:t>
                          </a:r>
                          <a:endParaRPr lang="x-none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0.964 </a:t>
                          </a:r>
                          <a:endParaRPr lang="x-none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0.330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536238939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1×1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1186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35 (2.95%)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0.989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17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0.433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3764827199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1×1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312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14 (4.49%) </a:t>
                          </a:r>
                          <a:endParaRPr lang="x-none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0.992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15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0.051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3399789073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1×1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1140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345 (30.26%)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0.386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152296054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1×1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300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160 (53.33%)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12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0.394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745878354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1×1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82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40 (48.78%) </a:t>
                          </a:r>
                          <a:endParaRPr lang="x-none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0.996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41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0.971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1497798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1×1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 dirty="0">
                              <a:effectLst/>
                            </a:rPr>
                            <a:t>    </a:t>
                          </a:r>
                          <a:endParaRPr lang="x-none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26 (86.67%)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1.650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70173492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pPr algn="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14:m>
                            <m:oMath xmlns:m="http://schemas.openxmlformats.org/officeDocument/2006/math">
                              <m:r>
                                <a:rPr lang="en-US" sz="1600">
                                  <a:effectLst/>
                                  <a:latin typeface="Cambria Math" panose="02040503050406030204" pitchFamily="18" charset="0"/>
                                </a:rPr>
                                <m:t>5×1</m:t>
                              </m:r>
                              <m:sSup>
                                <m:sSupPr>
                                  <m:ctrlPr>
                                    <a:rPr lang="x-none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a:rPr lang="en-US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600">
                              <a:effectLst/>
                            </a:rPr>
                            <a:t>**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260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165 (63.46%) </a:t>
                          </a:r>
                          <a:endParaRPr lang="x-none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 </a:t>
                          </a:r>
                          <a:endParaRPr lang="x-none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0.160 </a:t>
                          </a:r>
                          <a:endParaRPr lang="x-none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8515777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Объект 3">
                <a:extLst>
                  <a:ext uri="{FF2B5EF4-FFF2-40B4-BE49-F238E27FC236}">
                    <a16:creationId xmlns:a16="http://schemas.microsoft.com/office/drawing/2014/main" id="{55C4A7E6-6AA0-4A41-81C3-AE5DD1463C2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37772724"/>
                  </p:ext>
                </p:extLst>
              </p:nvPr>
            </p:nvGraphicFramePr>
            <p:xfrm>
              <a:off x="838200" y="1625600"/>
              <a:ext cx="10310070" cy="4320332"/>
            </p:xfrm>
            <a:graphic>
              <a:graphicData uri="http://schemas.openxmlformats.org/drawingml/2006/table">
                <a:tbl>
                  <a:tblPr>
                    <a:tableStyleId>{0505E3EF-67EA-436B-97B2-0124C06EBD24}</a:tableStyleId>
                  </a:tblPr>
                  <a:tblGrid>
                    <a:gridCol w="1553239">
                      <a:extLst>
                        <a:ext uri="{9D8B030D-6E8A-4147-A177-3AD203B41FA5}">
                          <a16:colId xmlns:a16="http://schemas.microsoft.com/office/drawing/2014/main" val="4203073404"/>
                        </a:ext>
                      </a:extLst>
                    </a:gridCol>
                    <a:gridCol w="1407623">
                      <a:extLst>
                        <a:ext uri="{9D8B030D-6E8A-4147-A177-3AD203B41FA5}">
                          <a16:colId xmlns:a16="http://schemas.microsoft.com/office/drawing/2014/main" val="597254144"/>
                        </a:ext>
                      </a:extLst>
                    </a:gridCol>
                    <a:gridCol w="2003327">
                      <a:extLst>
                        <a:ext uri="{9D8B030D-6E8A-4147-A177-3AD203B41FA5}">
                          <a16:colId xmlns:a16="http://schemas.microsoft.com/office/drawing/2014/main" val="1851714871"/>
                        </a:ext>
                      </a:extLst>
                    </a:gridCol>
                    <a:gridCol w="1760633">
                      <a:extLst>
                        <a:ext uri="{9D8B030D-6E8A-4147-A177-3AD203B41FA5}">
                          <a16:colId xmlns:a16="http://schemas.microsoft.com/office/drawing/2014/main" val="2080507694"/>
                        </a:ext>
                      </a:extLst>
                    </a:gridCol>
                    <a:gridCol w="1395489">
                      <a:extLst>
                        <a:ext uri="{9D8B030D-6E8A-4147-A177-3AD203B41FA5}">
                          <a16:colId xmlns:a16="http://schemas.microsoft.com/office/drawing/2014/main" val="3143739871"/>
                        </a:ext>
                      </a:extLst>
                    </a:gridCol>
                    <a:gridCol w="2189759">
                      <a:extLst>
                        <a:ext uri="{9D8B030D-6E8A-4147-A177-3AD203B41FA5}">
                          <a16:colId xmlns:a16="http://schemas.microsoft.com/office/drawing/2014/main" val="2671631683"/>
                        </a:ext>
                      </a:extLst>
                    </a:gridCol>
                  </a:tblGrid>
                  <a:tr h="9852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dataset</a:t>
                          </a:r>
                          <a:endParaRPr lang="ru-KZ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size</a:t>
                          </a:r>
                          <a:endParaRPr lang="ru-KZ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num. of</a:t>
                          </a:r>
                          <a:endParaRPr lang="ru-KZ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experiments</a:t>
                          </a:r>
                          <a:endParaRPr lang="ru-KZ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improves</a:t>
                          </a:r>
                          <a:endParaRPr lang="ru-KZ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k-means++</a:t>
                          </a:r>
                          <a:endParaRPr lang="ru-KZ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282353" t="-8025" r="-204152" b="-3395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num. of</a:t>
                          </a:r>
                          <a:endParaRPr lang="ru-KZ" sz="24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2000" dirty="0">
                              <a:effectLst/>
                            </a:rPr>
                            <a:t>overtime</a:t>
                          </a:r>
                          <a:endParaRPr lang="ru-KZ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71588" t="-8025" r="-557" b="-3395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549600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257353" r="-564314" b="-70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1590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33 (2.08%) </a:t>
                          </a:r>
                          <a:endParaRPr lang="ru-KZ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0.964 </a:t>
                          </a:r>
                          <a:endParaRPr lang="ru-KZ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0.330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536238939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352174" r="-564314" b="-5985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1186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35 (2.95%)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0.989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17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0.433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3764827199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458824" r="-564314" b="-507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312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14 (4.49%) </a:t>
                          </a:r>
                          <a:endParaRPr lang="ru-KZ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0.992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15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0.051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3399789073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550725" r="-564314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1140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345 (30.26%)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0.386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152296054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660294" r="-564314" b="-3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300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160 (53.33%)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12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0.394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745878354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749275" r="-564314" b="-20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82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40 (48.78%) </a:t>
                          </a:r>
                          <a:endParaRPr lang="ru-KZ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0.996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41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0.971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21497798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861765" r="-564314" b="-104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26 (86.67%)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30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1.650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570173492"/>
                      </a:ext>
                    </a:extLst>
                  </a:tr>
                  <a:tr h="41688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0" marR="0" marT="0" marB="0">
                        <a:blipFill>
                          <a:blip r:embed="rId2"/>
                          <a:stretch>
                            <a:fillRect l="-392" t="-947826" r="-564314" b="-28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260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165 (63.46%) </a:t>
                          </a:r>
                          <a:endParaRPr lang="ru-KZ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1.000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>
                              <a:effectLst/>
                            </a:rPr>
                            <a:t> 0 </a:t>
                          </a:r>
                          <a:endParaRPr lang="ru-KZ" sz="180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3048000" algn="ctr"/>
                              <a:tab pos="6032500" algn="r"/>
                            </a:tabLst>
                          </a:pPr>
                          <a:r>
                            <a:rPr lang="en-US" sz="1600" dirty="0">
                              <a:effectLst/>
                            </a:rPr>
                            <a:t> 0.160 </a:t>
                          </a:r>
                          <a:endParaRPr lang="ru-KZ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18515777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43541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BCEC23-DBDD-4797-8054-CCF47F1D4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400"/>
          </a:xfrm>
        </p:spPr>
        <p:txBody>
          <a:bodyPr>
            <a:normAutofit fontScale="90000"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PT Serif"/>
              </a:rPr>
              <a:t>Обобщение метода декомпозиций на другие алгоритмы кластеризации</a:t>
            </a:r>
            <a:endParaRPr lang="x-none" sz="2700" b="1" i="1" dirty="0">
              <a:solidFill>
                <a:srgbClr val="002060"/>
              </a:solidFill>
              <a:latin typeface="PT Serif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AEA1EA-FE94-410C-A716-B796996DC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 fontScale="92500" lnSpcReduction="20000"/>
          </a:bodyPr>
          <a:lstStyle/>
          <a:p>
            <a:r>
              <a:rPr lang="ru-RU" sz="3400" dirty="0">
                <a:solidFill>
                  <a:srgbClr val="002060"/>
                </a:solidFill>
              </a:rPr>
              <a:t>Заменить</a:t>
            </a:r>
            <a:r>
              <a:rPr lang="en-US" sz="3400" i="1" dirty="0">
                <a:solidFill>
                  <a:srgbClr val="002060"/>
                </a:solidFill>
              </a:rPr>
              <a:t> k-means</a:t>
            </a:r>
            <a:r>
              <a:rPr lang="ru-RU" sz="3400" i="1" dirty="0">
                <a:solidFill>
                  <a:srgbClr val="002060"/>
                </a:solidFill>
              </a:rPr>
              <a:t>++</a:t>
            </a:r>
            <a:r>
              <a:rPr lang="en-US" sz="3400" i="1" dirty="0">
                <a:solidFill>
                  <a:srgbClr val="002060"/>
                </a:solidFill>
              </a:rPr>
              <a:t> </a:t>
            </a:r>
            <a:r>
              <a:rPr lang="ru-RU" sz="3400" dirty="0">
                <a:solidFill>
                  <a:srgbClr val="002060"/>
                </a:solidFill>
              </a:rPr>
              <a:t>любым кластерным алгоритмом для которого критерий </a:t>
            </a:r>
            <a:r>
              <a:rPr lang="en-US" sz="3400" dirty="0">
                <a:solidFill>
                  <a:srgbClr val="002060"/>
                </a:solidFill>
              </a:rPr>
              <a:t>SSD </a:t>
            </a:r>
            <a:r>
              <a:rPr lang="ru-RU" sz="3400" dirty="0">
                <a:solidFill>
                  <a:srgbClr val="002060"/>
                </a:solidFill>
              </a:rPr>
              <a:t>имеет смысл</a:t>
            </a:r>
            <a:r>
              <a:rPr lang="en-US" sz="3400" dirty="0">
                <a:solidFill>
                  <a:srgbClr val="002060"/>
                </a:solidFill>
              </a:rPr>
              <a:t>, </a:t>
            </a:r>
            <a:r>
              <a:rPr lang="ru-RU" sz="3400" dirty="0">
                <a:solidFill>
                  <a:srgbClr val="002060"/>
                </a:solidFill>
              </a:rPr>
              <a:t>как например для</a:t>
            </a:r>
            <a:br>
              <a:rPr lang="ru-RU" sz="3400" dirty="0">
                <a:solidFill>
                  <a:srgbClr val="002060"/>
                </a:solidFill>
              </a:rPr>
            </a:br>
            <a:endParaRPr lang="ru-RU" sz="3400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Mini batch k-means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J-means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H-means</a:t>
            </a:r>
            <a:endParaRPr lang="ru-RU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Hybrid algorithms</a:t>
            </a:r>
          </a:p>
          <a:p>
            <a:pPr lvl="1"/>
            <a:r>
              <a:rPr lang="en-US" dirty="0" err="1">
                <a:solidFill>
                  <a:srgbClr val="002060"/>
                </a:solidFill>
              </a:rPr>
              <a:t>etc</a:t>
            </a:r>
            <a:r>
              <a:rPr lang="ru-RU" dirty="0">
                <a:solidFill>
                  <a:srgbClr val="002060"/>
                </a:solidFill>
              </a:rPr>
              <a:t> . . 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Все остальные шаги алгоритма поиска центроидов остаются неизменными</a:t>
            </a:r>
          </a:p>
          <a:p>
            <a:r>
              <a:rPr lang="ru-RU" dirty="0">
                <a:solidFill>
                  <a:srgbClr val="002060"/>
                </a:solidFill>
              </a:rPr>
              <a:t>Таким образом предлагаем обобщенную мета-эвристику для ускорения кластеризации на больших наборах данных</a:t>
            </a:r>
          </a:p>
          <a:p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ED2A689-B08E-47FE-A1D4-758161C6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36090032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26FF89-4806-46B8-B1D0-A83FFFEFA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48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400" b="1" dirty="0">
                <a:solidFill>
                  <a:srgbClr val="002060"/>
                </a:solidFill>
              </a:rPr>
              <a:t>Благодарю за внимание</a:t>
            </a:r>
            <a:endParaRPr lang="ru-KZ" sz="4400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6E5560C-5F88-4DB0-BAAE-81516A324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3976653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DBA7D-CEDE-4651-953F-E8120D4EC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39" y="320675"/>
            <a:ext cx="10919604" cy="1415002"/>
          </a:xfrm>
        </p:spPr>
        <p:txBody>
          <a:bodyPr>
            <a:noAutofit/>
          </a:bodyPr>
          <a:lstStyle/>
          <a:p>
            <a:pPr algn="just"/>
            <a:r>
              <a:rPr lang="kk-KZ" sz="2800" b="1" dirty="0">
                <a:solidFill>
                  <a:srgbClr val="0070C0"/>
                </a:solidFill>
              </a:rPr>
              <a:t>Задача</a:t>
            </a:r>
            <a:r>
              <a:rPr lang="ru-RU" sz="2800" b="1" dirty="0"/>
              <a:t>.</a:t>
            </a:r>
            <a:r>
              <a:rPr lang="ru-RU" sz="2800" dirty="0"/>
              <a:t> </a:t>
            </a:r>
            <a:r>
              <a:rPr lang="ru-RU" sz="2800" b="1" dirty="0">
                <a:solidFill>
                  <a:srgbClr val="0070C0"/>
                </a:solidFill>
              </a:rPr>
              <a:t>Создание необходимых технических и экспертно-аналитических условий для разработки информационной системы оценки влияния открытых текстовых информационных источников на социум </a:t>
            </a:r>
            <a:endParaRPr lang="x-none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FD9242-EC30-458D-8B83-7DC08D25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539" y="1915064"/>
            <a:ext cx="10919604" cy="42618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Внедрение документов на основе вариационного </a:t>
            </a:r>
            <a:r>
              <a:rPr lang="ru-RU" dirty="0" err="1">
                <a:solidFill>
                  <a:srgbClr val="002060"/>
                </a:solidFill>
              </a:rPr>
              <a:t>автоэнкодера</a:t>
            </a:r>
            <a:r>
              <a:rPr lang="ru-RU" dirty="0">
                <a:solidFill>
                  <a:srgbClr val="002060"/>
                </a:solidFill>
              </a:rPr>
              <a:t> с рекуррентной нейронной сетью 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Реферирование текстового документа с помощью </a:t>
            </a:r>
            <a:r>
              <a:rPr lang="ru-RU" dirty="0" err="1">
                <a:solidFill>
                  <a:srgbClr val="002060"/>
                </a:solidFill>
              </a:rPr>
              <a:t>Word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Mover’s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Distance</a:t>
            </a:r>
            <a:r>
              <a:rPr lang="ru-RU" dirty="0">
                <a:solidFill>
                  <a:srgbClr val="002060"/>
                </a:solidFill>
              </a:rPr>
              <a:t> и извлеченных ключевых слов документа 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Группировка новостных публикаций по инфоповодам с помощью методов кластеризации </a:t>
            </a:r>
            <a:endParaRPr lang="ru-RU" dirty="0">
              <a:solidFill>
                <a:srgbClr val="00B050"/>
              </a:solidFill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технологии создания декларативных средств для кластеризации документов СМИ (на основе методов семантического анализа текстов) 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Разработаны методики для автоматического формирования тематических словарей социально-значимых понятий 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метод  декомпозиций в кластеризации 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AA364A-D598-4D2B-8F68-BC281B08E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1306050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A7A73-5617-400B-8EE7-D7CA81E60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41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Using Centroid Keywords and WMD for Single Document Extractive Summarization </a:t>
            </a:r>
            <a:r>
              <a:rPr lang="ru-RU" sz="3200" b="1" dirty="0">
                <a:solidFill>
                  <a:srgbClr val="0070C0"/>
                </a:solidFill>
              </a:rPr>
              <a:t>- </a:t>
            </a:r>
            <a:r>
              <a:rPr lang="ru-RU" sz="2700" b="1" dirty="0">
                <a:solidFill>
                  <a:srgbClr val="0070C0"/>
                </a:solidFill>
              </a:rPr>
              <a:t>Использование центроидных ключевых слов и </a:t>
            </a:r>
            <a:r>
              <a:rPr lang="en-US" sz="2800" b="1" dirty="0">
                <a:solidFill>
                  <a:srgbClr val="0070C0"/>
                </a:solidFill>
              </a:rPr>
              <a:t>WMD </a:t>
            </a:r>
            <a:r>
              <a:rPr lang="ru-RU" sz="2700" b="1" dirty="0">
                <a:solidFill>
                  <a:srgbClr val="0070C0"/>
                </a:solidFill>
              </a:rPr>
              <a:t>для обобщения извлечения одного документа</a:t>
            </a:r>
            <a:endParaRPr lang="x-none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56ED43-C7CB-48D7-A7B7-994DAC811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614863"/>
          </a:xfrm>
        </p:spPr>
        <p:txBody>
          <a:bodyPr/>
          <a:lstStyle/>
          <a:p>
            <a:pPr marL="285750" indent="-285750"/>
            <a:r>
              <a:rPr lang="en-US" b="1" dirty="0">
                <a:solidFill>
                  <a:srgbClr val="002060"/>
                </a:solidFill>
              </a:rPr>
              <a:t>Extractive</a:t>
            </a:r>
            <a:r>
              <a:rPr lang="en-US" dirty="0">
                <a:solidFill>
                  <a:srgbClr val="002060"/>
                </a:solidFill>
              </a:rPr>
              <a:t> – </a:t>
            </a:r>
            <a:r>
              <a:rPr lang="ru-RU" dirty="0">
                <a:solidFill>
                  <a:srgbClr val="002060"/>
                </a:solidFill>
              </a:rPr>
              <a:t>формируются из имеющихся предложений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в тексте</a:t>
            </a:r>
            <a:endParaRPr lang="en-US" dirty="0">
              <a:solidFill>
                <a:srgbClr val="002060"/>
              </a:solidFill>
            </a:endParaRPr>
          </a:p>
          <a:p>
            <a:pPr marL="285750" indent="-285750"/>
            <a:r>
              <a:rPr lang="en-US" b="1" dirty="0">
                <a:solidFill>
                  <a:srgbClr val="002060"/>
                </a:solidFill>
              </a:rPr>
              <a:t>Single Document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– используется информация только одного документа</a:t>
            </a:r>
            <a:endParaRPr lang="en-US" dirty="0">
              <a:solidFill>
                <a:srgbClr val="002060"/>
              </a:solidFill>
            </a:endParaRPr>
          </a:p>
          <a:p>
            <a:pPr marL="285750" indent="-285750"/>
            <a:r>
              <a:rPr lang="en-US" b="1" dirty="0">
                <a:solidFill>
                  <a:srgbClr val="002060"/>
                </a:solidFill>
              </a:rPr>
              <a:t>Dataset:</a:t>
            </a:r>
            <a:r>
              <a:rPr lang="en-US" dirty="0">
                <a:solidFill>
                  <a:srgbClr val="002060"/>
                </a:solidFill>
              </a:rPr>
              <a:t> DUC 2002 – 567 </a:t>
            </a:r>
            <a:r>
              <a:rPr lang="ru-RU" dirty="0">
                <a:solidFill>
                  <a:srgbClr val="002060"/>
                </a:solidFill>
              </a:rPr>
              <a:t>новостей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и их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суммаризации</a:t>
            </a:r>
            <a:endParaRPr lang="en-US" dirty="0">
              <a:solidFill>
                <a:srgbClr val="002060"/>
              </a:solidFill>
            </a:endParaRPr>
          </a:p>
          <a:p>
            <a:pPr marL="285750" indent="-285750"/>
            <a:r>
              <a:rPr lang="ru-RU" dirty="0">
                <a:solidFill>
                  <a:srgbClr val="002060"/>
                </a:solidFill>
              </a:rPr>
              <a:t>Метрика оценки качества </a:t>
            </a:r>
            <a:r>
              <a:rPr lang="en-US" b="1" dirty="0">
                <a:solidFill>
                  <a:srgbClr val="002060"/>
                </a:solidFill>
              </a:rPr>
              <a:t>ROUGE</a:t>
            </a:r>
            <a:endParaRPr lang="x-none" b="1" dirty="0">
              <a:solidFill>
                <a:srgbClr val="002060"/>
              </a:solidFill>
            </a:endParaRPr>
          </a:p>
          <a:p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FA29-1E93-43FB-8FFF-A02981556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B461688-10F0-42F9-8C3E-E2156B6192AE}"/>
              </a:ext>
            </a:extLst>
          </p:cNvPr>
          <p:cNvSpPr/>
          <p:nvPr/>
        </p:nvSpPr>
        <p:spPr>
          <a:xfrm>
            <a:off x="1778586" y="4647822"/>
            <a:ext cx="1440160" cy="80047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Document </a:t>
            </a:r>
            <a:endParaRPr lang="x-none" sz="1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FB55F45-683E-4621-8C58-677E1AAA8BA9}"/>
              </a:ext>
            </a:extLst>
          </p:cNvPr>
          <p:cNvSpPr/>
          <p:nvPr/>
        </p:nvSpPr>
        <p:spPr>
          <a:xfrm>
            <a:off x="3938826" y="4647822"/>
            <a:ext cx="1440160" cy="80047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Keyword Extraction</a:t>
            </a:r>
            <a:endParaRPr lang="x-none" sz="1400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07BC15E-F6BC-49AB-A1DF-E20EEF6CB2C7}"/>
              </a:ext>
            </a:extLst>
          </p:cNvPr>
          <p:cNvSpPr/>
          <p:nvPr/>
        </p:nvSpPr>
        <p:spPr>
          <a:xfrm>
            <a:off x="6096000" y="4647821"/>
            <a:ext cx="1514475" cy="80047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Sentence scoring with WMD</a:t>
            </a:r>
            <a:endParaRPr lang="x-none" sz="14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36F628B-87D5-4214-8EB6-B27FA1C95325}"/>
              </a:ext>
            </a:extLst>
          </p:cNvPr>
          <p:cNvSpPr/>
          <p:nvPr/>
        </p:nvSpPr>
        <p:spPr>
          <a:xfrm>
            <a:off x="8327489" y="4647822"/>
            <a:ext cx="1606327" cy="80047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Summary: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First 100 words</a:t>
            </a:r>
            <a:endParaRPr lang="ru-RU" sz="1400" dirty="0">
              <a:solidFill>
                <a:srgbClr val="FFFFFF"/>
              </a:solidFill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D7BDDBD-2D5F-4EA0-A83D-579462442AE8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3218746" y="5048061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DC8DA09F-DB0E-409A-A89B-9C8AF5FFDE02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5378986" y="5048060"/>
            <a:ext cx="71701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A305BB0E-84F8-4C06-802C-1252238D0437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7610475" y="5048060"/>
            <a:ext cx="7170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67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02648B-C625-4631-AF50-CEDD5388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Лаборатория «Анализа и моделирования информационных процессов»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AD4D98-45D8-449F-B3E6-197D1EFE7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084" y="1754986"/>
            <a:ext cx="2420632" cy="84049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A230FC4-080A-4088-8CA8-EE9C1809CF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466" y="1771124"/>
            <a:ext cx="2790657" cy="82435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1662B09-FC6F-4CB7-A4F6-5288BDCAE5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3384" y="2970531"/>
            <a:ext cx="3326500" cy="7954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F4653A-1302-43D4-8225-4112368CD981}"/>
              </a:ext>
            </a:extLst>
          </p:cNvPr>
          <p:cNvSpPr txBox="1"/>
          <p:nvPr/>
        </p:nvSpPr>
        <p:spPr>
          <a:xfrm>
            <a:off x="6096000" y="1328986"/>
            <a:ext cx="5623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2. Cosine distance to C: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Косинусное расстояние до С</a:t>
            </a:r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B2A213-5B78-49A2-84BE-5BFB2CF6BCAD}"/>
              </a:ext>
            </a:extLst>
          </p:cNvPr>
          <p:cNvSpPr txBox="1"/>
          <p:nvPr/>
        </p:nvSpPr>
        <p:spPr>
          <a:xfrm>
            <a:off x="1007604" y="1328986"/>
            <a:ext cx="3854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b="1" dirty="0">
                <a:solidFill>
                  <a:srgbClr val="002060"/>
                </a:solidFill>
              </a:rPr>
              <a:t>Centroid word embedding: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</a:p>
          <a:p>
            <a:r>
              <a:rPr lang="ru-RU" sz="1600" dirty="0">
                <a:solidFill>
                  <a:srgbClr val="002060"/>
                </a:solidFill>
              </a:rPr>
              <a:t>           Встраивание центроидного слова</a:t>
            </a:r>
            <a:endParaRPr lang="x-none" sz="1600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1FD205-CADF-4D2A-B36A-AF2E573AA7C8}"/>
              </a:ext>
            </a:extLst>
          </p:cNvPr>
          <p:cNvSpPr txBox="1"/>
          <p:nvPr/>
        </p:nvSpPr>
        <p:spPr>
          <a:xfrm>
            <a:off x="3854186" y="2569937"/>
            <a:ext cx="3797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3. </a:t>
            </a:r>
            <a:r>
              <a:rPr lang="en-US" sz="2000" b="1" dirty="0">
                <a:solidFill>
                  <a:srgbClr val="002060"/>
                </a:solidFill>
              </a:rPr>
              <a:t>Sentence scoring with WMD:</a:t>
            </a:r>
            <a:endParaRPr lang="x-none" sz="2000" b="1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6E717E-2825-4843-A3A3-03BA311D94BE}"/>
              </a:ext>
            </a:extLst>
          </p:cNvPr>
          <p:cNvSpPr txBox="1"/>
          <p:nvPr/>
        </p:nvSpPr>
        <p:spPr>
          <a:xfrm>
            <a:off x="3967124" y="453456"/>
            <a:ext cx="4114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>
                <a:solidFill>
                  <a:srgbClr val="002060"/>
                </a:solidFill>
                <a:latin typeface="PT Serif"/>
                <a:ea typeface="+mj-ea"/>
                <a:cs typeface="+mj-cs"/>
              </a:rPr>
              <a:t>Описание метода</a:t>
            </a:r>
            <a:endParaRPr lang="x-none" sz="3000" i="1" dirty="0">
              <a:solidFill>
                <a:srgbClr val="002060"/>
              </a:solidFill>
              <a:latin typeface="PT Serif"/>
              <a:ea typeface="+mj-ea"/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48B548-3AD9-4E78-83ED-39C0D3824C7D}"/>
              </a:ext>
            </a:extLst>
          </p:cNvPr>
          <p:cNvSpPr txBox="1"/>
          <p:nvPr/>
        </p:nvSpPr>
        <p:spPr>
          <a:xfrm>
            <a:off x="685800" y="3765999"/>
            <a:ext cx="1082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Что уже есть</a:t>
            </a:r>
            <a:r>
              <a:rPr lang="en-US" b="1" dirty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Есть методы где используются </a:t>
            </a:r>
            <a:r>
              <a:rPr lang="en-US" dirty="0">
                <a:solidFill>
                  <a:srgbClr val="002060"/>
                </a:solidFill>
              </a:rPr>
              <a:t>centroid embeddings </a:t>
            </a:r>
            <a:r>
              <a:rPr lang="ru-RU" dirty="0">
                <a:solidFill>
                  <a:srgbClr val="002060"/>
                </a:solidFill>
              </a:rPr>
              <a:t>предложений и документов.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Есть работы где берут </a:t>
            </a:r>
            <a:r>
              <a:rPr lang="en-US" dirty="0">
                <a:solidFill>
                  <a:srgbClr val="002060"/>
                </a:solidFill>
              </a:rPr>
              <a:t>WMD </a:t>
            </a:r>
            <a:r>
              <a:rPr lang="ru-RU" dirty="0">
                <a:solidFill>
                  <a:srgbClr val="002060"/>
                </a:solidFill>
              </a:rPr>
              <a:t>между предложениями в документе. 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В чем новизна?</a:t>
            </a: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C00000"/>
                </a:solidFill>
              </a:rPr>
              <a:t>В этой </a:t>
            </a:r>
            <a:r>
              <a:rPr lang="kk-KZ" dirty="0">
                <a:solidFill>
                  <a:srgbClr val="C00000"/>
                </a:solidFill>
              </a:rPr>
              <a:t>работе</a:t>
            </a:r>
            <a:r>
              <a:rPr lang="ru-RU" dirty="0">
                <a:solidFill>
                  <a:srgbClr val="C00000"/>
                </a:solidFill>
              </a:rPr>
              <a:t> предлагается использовать преимущества обеих методов в комбинации. 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x-non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0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555617-ED36-4755-B314-24D315E5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BEBE67-98D1-485C-A08F-01C83F287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968" y="1235648"/>
            <a:ext cx="3965432" cy="30690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AD124C-4504-4C2D-8264-5B45E6087850}"/>
              </a:ext>
            </a:extLst>
          </p:cNvPr>
          <p:cNvSpPr txBox="1"/>
          <p:nvPr/>
        </p:nvSpPr>
        <p:spPr>
          <a:xfrm>
            <a:off x="1223504" y="5162550"/>
            <a:ext cx="3881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Table 2: ROUGE-1 evaluation scores for our system, top 7 DUC02 systems, MEAD, </a:t>
            </a:r>
            <a:r>
              <a:rPr lang="en-US" sz="1200" dirty="0" err="1">
                <a:solidFill>
                  <a:srgbClr val="002060"/>
                </a:solidFill>
              </a:rPr>
              <a:t>TextRank</a:t>
            </a:r>
            <a:r>
              <a:rPr lang="en-US" sz="1200" dirty="0">
                <a:solidFill>
                  <a:srgbClr val="002060"/>
                </a:solidFill>
              </a:rPr>
              <a:t>, and the baseline.</a:t>
            </a:r>
            <a:endParaRPr lang="x-none" sz="12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7620B9-5059-4D62-B02B-103C7FB107D3}"/>
              </a:ext>
            </a:extLst>
          </p:cNvPr>
          <p:cNvSpPr txBox="1"/>
          <p:nvPr/>
        </p:nvSpPr>
        <p:spPr>
          <a:xfrm>
            <a:off x="3525236" y="447656"/>
            <a:ext cx="51415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>
                <a:solidFill>
                  <a:srgbClr val="002060"/>
                </a:solidFill>
                <a:latin typeface="PT Serif"/>
                <a:ea typeface="+mj-ea"/>
                <a:cs typeface="+mj-cs"/>
              </a:rPr>
              <a:t>Результаты и замечания </a:t>
            </a:r>
            <a:endParaRPr lang="x-none" sz="3000" i="1" dirty="0">
              <a:solidFill>
                <a:srgbClr val="002060"/>
              </a:solidFill>
              <a:latin typeface="PT Serif"/>
              <a:ea typeface="+mj-ea"/>
              <a:cs typeface="+mj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08FFB24-3F22-4A7E-BBA0-C51C4596B7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239393"/>
            <a:ext cx="4038600" cy="8934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58E2175-3114-4991-9108-F8A0003ACF4F}"/>
              </a:ext>
            </a:extLst>
          </p:cNvPr>
          <p:cNvSpPr txBox="1"/>
          <p:nvPr/>
        </p:nvSpPr>
        <p:spPr>
          <a:xfrm>
            <a:off x="5289425" y="1235648"/>
            <a:ext cx="616914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Выводы</a:t>
            </a:r>
            <a:r>
              <a:rPr lang="en-US" sz="2000" b="1" dirty="0">
                <a:solidFill>
                  <a:srgbClr val="002060"/>
                </a:solidFill>
              </a:rPr>
              <a:t>:</a:t>
            </a:r>
            <a:endParaRPr lang="ru-RU" sz="2000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По результатам </a:t>
            </a:r>
            <a:r>
              <a:rPr lang="en-US" sz="2000" dirty="0">
                <a:solidFill>
                  <a:srgbClr val="002060"/>
                </a:solidFill>
              </a:rPr>
              <a:t>ROUGE</a:t>
            </a:r>
            <a:r>
              <a:rPr lang="ru-RU" sz="2000" dirty="0">
                <a:solidFill>
                  <a:srgbClr val="002060"/>
                </a:solidFill>
              </a:rPr>
              <a:t> предложенный метод может конкурировать с </a:t>
            </a:r>
            <a:r>
              <a:rPr lang="en-US" sz="2000" dirty="0">
                <a:solidFill>
                  <a:srgbClr val="002060"/>
                </a:solidFill>
              </a:rPr>
              <a:t>state of the art </a:t>
            </a:r>
            <a:r>
              <a:rPr lang="ru-RU" sz="2000" dirty="0">
                <a:solidFill>
                  <a:srgbClr val="002060"/>
                </a:solidFill>
              </a:rPr>
              <a:t>системами </a:t>
            </a:r>
            <a:r>
              <a:rPr lang="ru-RU" sz="2000" dirty="0" err="1">
                <a:solidFill>
                  <a:srgbClr val="002060"/>
                </a:solidFill>
              </a:rPr>
              <a:t>суммаризаций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Максимально объективный </a:t>
            </a:r>
            <a:r>
              <a:rPr lang="en-US" sz="2000" dirty="0">
                <a:solidFill>
                  <a:srgbClr val="002060"/>
                </a:solidFill>
              </a:rPr>
              <a:t>score </a:t>
            </a:r>
            <a:r>
              <a:rPr lang="ru-RU" sz="2000" dirty="0">
                <a:solidFill>
                  <a:srgbClr val="002060"/>
                </a:solidFill>
              </a:rPr>
              <a:t>который может достигнуть системы это 50% </a:t>
            </a:r>
            <a:r>
              <a:rPr lang="en-US" sz="2000" dirty="0">
                <a:solidFill>
                  <a:srgbClr val="002060"/>
                </a:solidFill>
              </a:rPr>
              <a:t>F-</a:t>
            </a:r>
            <a:r>
              <a:rPr lang="ru-RU" sz="2000" dirty="0">
                <a:solidFill>
                  <a:srgbClr val="002060"/>
                </a:solidFill>
              </a:rPr>
              <a:t>меры, выше этой отметки можно считать </a:t>
            </a:r>
            <a:r>
              <a:rPr lang="en-US" sz="2000" dirty="0">
                <a:solidFill>
                  <a:srgbClr val="002060"/>
                </a:solidFill>
              </a:rPr>
              <a:t>overfitting</a:t>
            </a:r>
            <a:r>
              <a:rPr lang="ru-RU" sz="2000" dirty="0">
                <a:solidFill>
                  <a:srgbClr val="002060"/>
                </a:solidFill>
              </a:rPr>
              <a:t>-ом.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Замечания</a:t>
            </a:r>
            <a:r>
              <a:rPr lang="en-US" sz="2000" b="1" dirty="0">
                <a:solidFill>
                  <a:srgbClr val="002060"/>
                </a:solidFill>
              </a:rPr>
              <a:t>:</a:t>
            </a:r>
            <a:endParaRPr lang="ru-RU" sz="2000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Использовать </a:t>
            </a:r>
            <a:r>
              <a:rPr lang="en-US" sz="2000" dirty="0" err="1">
                <a:solidFill>
                  <a:srgbClr val="002060"/>
                </a:solidFill>
              </a:rPr>
              <a:t>tf-idf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</a:rPr>
              <a:t>Обосновать почему 25% ближайших слов к центру являются ключевыми словами.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x-none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154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992794" y="263620"/>
            <a:ext cx="8136904" cy="576064"/>
          </a:xfrm>
        </p:spPr>
        <p:txBody>
          <a:bodyPr vert="horz" lIns="82945" tIns="41473" rIns="82945" bIns="41473" rtlCol="0" anchor="b">
            <a:noAutofit/>
          </a:bodyPr>
          <a:lstStyle/>
          <a:p>
            <a:pPr algn="ctr" defTabSz="457200"/>
            <a:r>
              <a:rPr lang="en-US" sz="3000" i="1" dirty="0">
                <a:solidFill>
                  <a:srgbClr val="002060"/>
                </a:solidFill>
                <a:latin typeface="PT Serif"/>
              </a:rPr>
              <a:t>Word mover’s distance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1FB720B-33D1-481B-AA0B-3BC34B163E3A}"/>
              </a:ext>
            </a:extLst>
          </p:cNvPr>
          <p:cNvSpPr txBox="1">
            <a:spLocks/>
          </p:cNvSpPr>
          <p:nvPr/>
        </p:nvSpPr>
        <p:spPr>
          <a:xfrm>
            <a:off x="838201" y="3990908"/>
            <a:ext cx="8136904" cy="378847"/>
          </a:xfrm>
          <a:prstGeom prst="rect">
            <a:avLst/>
          </a:prstGeom>
        </p:spPr>
        <p:txBody>
          <a:bodyPr vert="horz" lIns="82945" tIns="41473" rIns="82945" bIns="41473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002060"/>
                </a:solidFill>
              </a:rPr>
              <a:t>Пример</a:t>
            </a:r>
            <a:r>
              <a:rPr lang="en-US" sz="2000" b="1" dirty="0">
                <a:solidFill>
                  <a:srgbClr val="002060"/>
                </a:solidFill>
              </a:rPr>
              <a:t>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EC8CEED-12FB-49DD-99B7-EA20E1FBF3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418199" y="3915321"/>
            <a:ext cx="2762885" cy="2179320"/>
          </a:xfrm>
          <a:prstGeom prst="rect">
            <a:avLst/>
          </a:prstGeom>
        </p:spPr>
      </p:pic>
      <p:pic>
        <p:nvPicPr>
          <p:cNvPr id="11" name="Рисунок 10" descr="https://vene.ro/images/wmd-obama.png">
            <a:extLst>
              <a:ext uri="{FF2B5EF4-FFF2-40B4-BE49-F238E27FC236}">
                <a16:creationId xmlns:a16="http://schemas.microsoft.com/office/drawing/2014/main" id="{186B5A27-4B2B-41A8-87DC-C239E4DE4BC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8" y="3823733"/>
            <a:ext cx="4182745" cy="240728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1EEFFF0-24C8-4C31-B9EB-2CF5475A16C9}"/>
                  </a:ext>
                </a:extLst>
              </p:cNvPr>
              <p:cNvSpPr/>
              <p:nvPr/>
            </p:nvSpPr>
            <p:spPr>
              <a:xfrm>
                <a:off x="2159293" y="3091020"/>
                <a:ext cx="2517811" cy="704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1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ru-RU" sz="1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ru-RU" sz="1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𝒊𝒋</m:t>
                              </m:r>
                            </m:sub>
                          </m:sSub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d>
                            <m:dPr>
                              <m:ctrlP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ru-RU" sz="14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e>
                          </m:d>
                          <m:r>
                            <a:rPr lang="ru-RU" sz="1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func>
                            <m:funcPr>
                              <m:ctrlP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ru-RU" sz="1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a:rPr lang="ru-RU" sz="1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𝒎𝒊𝒏</m:t>
                                  </m:r>
                                </m:e>
                                <m:lim>
                                  <m:r>
                                    <a:rPr lang="ru-RU" sz="1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  <m:r>
                                    <a:rPr lang="ru-RU" sz="1400" b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≥</m:t>
                                  </m:r>
                                  <m:r>
                                    <a:rPr lang="ru-RU" sz="1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lim>
                              </m:limLow>
                            </m:fName>
                            <m:e/>
                          </m:func>
                        </m:e>
                      </m:nary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1EEFFF0-24C8-4C31-B9EB-2CF5475A16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293" y="3091020"/>
                <a:ext cx="2517811" cy="7048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855B040-1490-47DD-8966-E0F006A77545}"/>
              </a:ext>
            </a:extLst>
          </p:cNvPr>
          <p:cNvSpPr txBox="1">
            <a:spLocks/>
          </p:cNvSpPr>
          <p:nvPr/>
        </p:nvSpPr>
        <p:spPr>
          <a:xfrm>
            <a:off x="838201" y="1553386"/>
            <a:ext cx="11249024" cy="2162750"/>
          </a:xfrm>
          <a:prstGeom prst="rect">
            <a:avLst/>
          </a:prstGeom>
        </p:spPr>
        <p:txBody>
          <a:bodyPr vert="horz" lIns="82945" tIns="41473" rIns="82945" bIns="41473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rgbClr val="002060"/>
                </a:solidFill>
              </a:rPr>
              <a:t>Идея: </a:t>
            </a:r>
            <a:r>
              <a:rPr lang="ru-RU" sz="1800" dirty="0">
                <a:solidFill>
                  <a:srgbClr val="002060"/>
                </a:solidFill>
              </a:rPr>
              <a:t>Расстояние между текстами, </a:t>
            </a:r>
            <a:r>
              <a:rPr lang="en-US" sz="1800" b="1" i="1" dirty="0">
                <a:solidFill>
                  <a:srgbClr val="002060"/>
                </a:solidFill>
              </a:rPr>
              <a:t>D</a:t>
            </a:r>
            <a:r>
              <a:rPr lang="en-US" sz="1800" i="1" dirty="0">
                <a:solidFill>
                  <a:srgbClr val="002060"/>
                </a:solidFill>
              </a:rPr>
              <a:t> – </a:t>
            </a:r>
            <a:r>
              <a:rPr lang="ru-RU" sz="1800" i="1" dirty="0">
                <a:solidFill>
                  <a:srgbClr val="002060"/>
                </a:solidFill>
              </a:rPr>
              <a:t>это минимальная</a:t>
            </a:r>
            <a:r>
              <a:rPr lang="en-US" sz="1800" i="1" dirty="0">
                <a:solidFill>
                  <a:srgbClr val="002060"/>
                </a:solidFill>
              </a:rPr>
              <a:t> </a:t>
            </a:r>
            <a:r>
              <a:rPr lang="ru-RU" sz="1800" i="1" dirty="0">
                <a:solidFill>
                  <a:srgbClr val="002060"/>
                </a:solidFill>
              </a:rPr>
              <a:t>потраченная работа для транспортировки одного текста в другую. Чем меньше затрачено работы тем больше  схожи два текста между собой. </a:t>
            </a:r>
            <a:endParaRPr lang="en-US" sz="1800" i="1" dirty="0">
              <a:solidFill>
                <a:srgbClr val="002060"/>
              </a:solidFill>
            </a:endParaRPr>
          </a:p>
          <a:p>
            <a:r>
              <a:rPr lang="ru-RU" sz="1800" i="1" dirty="0">
                <a:solidFill>
                  <a:srgbClr val="002060"/>
                </a:solidFill>
              </a:rPr>
              <a:t>			</a:t>
            </a:r>
            <a:endParaRPr lang="en-US" sz="1800" i="1" dirty="0">
              <a:solidFill>
                <a:srgbClr val="002060"/>
              </a:solidFill>
            </a:endParaRPr>
          </a:p>
          <a:p>
            <a:r>
              <a:rPr lang="en-US" sz="1800" b="1" i="1" dirty="0">
                <a:solidFill>
                  <a:srgbClr val="002060"/>
                </a:solidFill>
              </a:rPr>
              <a:t>			</a:t>
            </a:r>
            <a:r>
              <a:rPr lang="ru-RU" sz="1800" b="1" i="1" dirty="0">
                <a:solidFill>
                  <a:srgbClr val="002060"/>
                </a:solidFill>
              </a:rPr>
              <a:t>Работа = (вес слова) х (дистанция)</a:t>
            </a:r>
          </a:p>
          <a:p>
            <a:endParaRPr lang="en-US" sz="1800" b="1" i="1" dirty="0">
              <a:solidFill>
                <a:srgbClr val="002060"/>
              </a:solidFill>
            </a:endParaRPr>
          </a:p>
          <a:p>
            <a:endParaRPr lang="ru-RU" sz="1800" i="1" dirty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>
                <a:solidFill>
                  <a:srgbClr val="002060"/>
                </a:solidFill>
              </a:rPr>
              <a:t>Формула</a:t>
            </a:r>
            <a:r>
              <a:rPr lang="en-US" sz="1800" b="1" dirty="0">
                <a:solidFill>
                  <a:srgbClr val="002060"/>
                </a:solidFill>
              </a:rPr>
              <a:t>:</a:t>
            </a:r>
            <a:endParaRPr lang="kk-KZ" sz="1800" b="1" dirty="0">
              <a:solidFill>
                <a:srgbClr val="002060"/>
              </a:solidFill>
            </a:endParaRPr>
          </a:p>
          <a:p>
            <a:endParaRPr lang="kk-KZ" sz="1800" b="1" dirty="0">
              <a:solidFill>
                <a:srgbClr val="002060"/>
              </a:solidFill>
            </a:endParaRP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B422C677-C07F-459B-8CF6-3350F1851406}"/>
                  </a:ext>
                </a:extLst>
              </p:cNvPr>
              <p:cNvSpPr/>
              <p:nvPr/>
            </p:nvSpPr>
            <p:spPr>
              <a:xfrm>
                <a:off x="4728524" y="3236948"/>
                <a:ext cx="2811487" cy="3329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100" b="1" dirty="0">
                    <a:solidFill>
                      <a:srgbClr val="002060"/>
                    </a:solidFill>
                  </a:rPr>
                  <a:t>Где,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ru-RU" sz="1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𝒊𝒋</m:t>
                            </m:r>
                          </m:sub>
                        </m:sSub>
                        <m:r>
                          <a:rPr lang="ru-RU" sz="1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sSub>
                      <m:sSubPr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ru-RU" sz="14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 </m:t>
                    </m:r>
                    <m:nary>
                      <m:naryPr>
                        <m:chr m:val="∑"/>
                        <m:limLoc m:val="undOvr"/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ru-RU" sz="1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ru-RU" sz="1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𝒊𝒋</m:t>
                            </m:r>
                          </m:sub>
                        </m:sSub>
                        <m:r>
                          <a:rPr lang="ru-RU" sz="1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sSub>
                      <m:sSubPr>
                        <m:ctrlP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ru-RU" sz="1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ru-RU" sz="1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endParaRPr lang="ru-RU" sz="11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B422C677-C07F-459B-8CF6-3350F18514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524" y="3236948"/>
                <a:ext cx="2811487" cy="332912"/>
              </a:xfrm>
              <a:prstGeom prst="rect">
                <a:avLst/>
              </a:prstGeom>
              <a:blipFill>
                <a:blip r:embed="rId6"/>
                <a:stretch>
                  <a:fillRect t="-92727" b="-14000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D945F06-9E38-4CAA-B8F6-91200858F737}"/>
                  </a:ext>
                </a:extLst>
              </p:cNvPr>
              <p:cNvSpPr/>
              <p:nvPr/>
            </p:nvSpPr>
            <p:spPr>
              <a:xfrm>
                <a:off x="7642851" y="3153281"/>
                <a:ext cx="3854260" cy="6426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при,  </m:t>
                          </m:r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ru-RU" sz="14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ru-RU" sz="1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14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ru-RU" sz="14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ru-RU" sz="14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ru-RU" sz="1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14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b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ru-RU" sz="1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nary>
                      <m:r>
                        <a:rPr lang="ru-RU" sz="1400" b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r>
                                <a:rPr lang="ru-RU" sz="14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  <m:sub>
                              <m:r>
                                <a:rPr lang="ru-RU" sz="1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  <m:r>
                            <a:rPr lang="ru-RU" sz="14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u-RU" sz="1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nary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D945F06-9E38-4CAA-B8F6-91200858F7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851" y="3153281"/>
                <a:ext cx="3854260" cy="642612"/>
              </a:xfrm>
              <a:prstGeom prst="rect">
                <a:avLst/>
              </a:prstGeom>
              <a:blipFill>
                <a:blip r:embed="rId7"/>
                <a:stretch>
                  <a:fillRect t="-110377" r="-15506" b="-15377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BFFF3D9-6452-43B5-B83A-4145EE0F44C8}"/>
              </a:ext>
            </a:extLst>
          </p:cNvPr>
          <p:cNvSpPr/>
          <p:nvPr/>
        </p:nvSpPr>
        <p:spPr>
          <a:xfrm>
            <a:off x="3913314" y="2084451"/>
            <a:ext cx="1026431" cy="74767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TF-IDF</a:t>
            </a:r>
          </a:p>
          <a:p>
            <a:pPr algn="ctr"/>
            <a:r>
              <a:rPr lang="ru-RU" sz="1200" dirty="0">
                <a:solidFill>
                  <a:srgbClr val="FFFFFF"/>
                </a:solidFill>
              </a:rPr>
              <a:t>Машинное обучение</a:t>
            </a:r>
            <a:endParaRPr lang="x-none" sz="1200" dirty="0">
              <a:solidFill>
                <a:srgbClr val="FFFFFF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EF04747-0383-4BAB-9316-5973C986F39D}"/>
              </a:ext>
            </a:extLst>
          </p:cNvPr>
          <p:cNvSpPr/>
          <p:nvPr/>
        </p:nvSpPr>
        <p:spPr>
          <a:xfrm>
            <a:off x="5403272" y="2094738"/>
            <a:ext cx="1224776" cy="74767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Word2Vec:</a:t>
            </a:r>
          </a:p>
          <a:p>
            <a:pPr algn="ctr"/>
            <a:r>
              <a:rPr lang="ru-RU" sz="1200" dirty="0">
                <a:solidFill>
                  <a:srgbClr val="FFFFFF"/>
                </a:solidFill>
              </a:rPr>
              <a:t>Нейронные сети</a:t>
            </a:r>
            <a:endParaRPr lang="x-none" sz="1200" dirty="0">
              <a:solidFill>
                <a:srgbClr val="FFFFFF"/>
              </a:solidFill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6351BF8B-8434-4C47-8B1B-F1272F1BE815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4426530" y="1940437"/>
            <a:ext cx="115920" cy="1440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BF706484-C288-4E17-AA30-F2D896D98006}"/>
              </a:ext>
            </a:extLst>
          </p:cNvPr>
          <p:cNvCxnSpPr>
            <a:stCxn id="13" idx="0"/>
          </p:cNvCxnSpPr>
          <p:nvPr/>
        </p:nvCxnSpPr>
        <p:spPr>
          <a:xfrm flipH="1" flipV="1">
            <a:off x="5969496" y="1950724"/>
            <a:ext cx="46164" cy="1440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Нижний колонтитул 3">
            <a:extLst>
              <a:ext uri="{FF2B5EF4-FFF2-40B4-BE49-F238E27FC236}">
                <a16:creationId xmlns:a16="http://schemas.microsoft.com/office/drawing/2014/main" id="{B9892355-26F4-45E0-8B09-12477DEEA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3688586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C45815-191B-4FF8-82F0-23EF28C7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Группировка новостных публикаций по инфоповодам с помощью методов кластеризации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FF2752-CDFC-4F9D-B60B-03B128DF9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7577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Постановка задачи</a:t>
            </a:r>
            <a:r>
              <a:rPr lang="en-US" b="1" dirty="0">
                <a:solidFill>
                  <a:srgbClr val="002060"/>
                </a:solidFill>
              </a:rPr>
              <a:t>:</a:t>
            </a:r>
            <a:endParaRPr lang="kk-K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Разработать подходы к группировке текстовой информации по инфоповодам на основе их семантического содержания с помощью методов кластеризации 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2060"/>
                </a:solidFill>
              </a:rPr>
              <a:t>Область применения </a:t>
            </a:r>
            <a:r>
              <a:rPr lang="ru-RU" dirty="0">
                <a:solidFill>
                  <a:srgbClr val="002060"/>
                </a:solidFill>
              </a:rPr>
              <a:t>– разрабатываемая информационная система для анализа новостных статей, публикуемые в казахстанском сегменте средств массовой информации на русском языке. 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Инфоповод</a:t>
            </a:r>
            <a:r>
              <a:rPr lang="ru-RU" dirty="0">
                <a:solidFill>
                  <a:srgbClr val="002060"/>
                </a:solidFill>
              </a:rPr>
              <a:t> – это одно событие, происшествие или заявление, которое тиражируется в СМИ.</a:t>
            </a:r>
          </a:p>
          <a:p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E31310-413C-4547-BCBA-A6075F40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Лаборатория «Анализа и моделирования информационных процессов»</a:t>
            </a:r>
          </a:p>
        </p:txBody>
      </p:sp>
    </p:spTree>
    <p:extLst>
      <p:ext uri="{BB962C8B-B14F-4D97-AF65-F5344CB8AC3E}">
        <p14:creationId xmlns:p14="http://schemas.microsoft.com/office/powerpoint/2010/main" val="2662692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Другая 1">
      <a:dk1>
        <a:sysClr val="windowText" lastClr="000000"/>
      </a:dk1>
      <a:lt1>
        <a:srgbClr val="000000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атовое стекло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16110</TotalTime>
  <Words>2359</Words>
  <Application>Microsoft Office PowerPoint</Application>
  <PresentationFormat>Широкоэкранный</PresentationFormat>
  <Paragraphs>487</Paragraphs>
  <Slides>34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4" baseType="lpstr">
      <vt:lpstr>Arial</vt:lpstr>
      <vt:lpstr>Calibri</vt:lpstr>
      <vt:lpstr>Cambria</vt:lpstr>
      <vt:lpstr>Cambria Math</vt:lpstr>
      <vt:lpstr>Lucida Sans Unicode</vt:lpstr>
      <vt:lpstr>PT Serif</vt:lpstr>
      <vt:lpstr>Tahoma</vt:lpstr>
      <vt:lpstr>Times New Roman</vt:lpstr>
      <vt:lpstr>Wingdings</vt:lpstr>
      <vt:lpstr>Office Theme</vt:lpstr>
      <vt:lpstr>Разработка информационных технологий и систем для стимулирования устойчивого развития личности как одна из основ развития цифрового Казахстана</vt:lpstr>
      <vt:lpstr>Группы проекта</vt:lpstr>
      <vt:lpstr>Цель проекта</vt:lpstr>
      <vt:lpstr>Задача. Создание необходимых технических и экспертно-аналитических условий для разработки информационной системы оценки влияния открытых текстовых информационных источников на социум </vt:lpstr>
      <vt:lpstr>Using Centroid Keywords and WMD for Single Document Extractive Summarization - Использование центроидных ключевых слов и WMD для обобщения извлечения одного документа</vt:lpstr>
      <vt:lpstr>Презентация PowerPoint</vt:lpstr>
      <vt:lpstr>Презентация PowerPoint</vt:lpstr>
      <vt:lpstr>Word mover’s distance</vt:lpstr>
      <vt:lpstr>Группировка новостных публикаций по инфоповодам с помощью методов кластеризации</vt:lpstr>
      <vt:lpstr>Комбинированный подход: Мера Жаккара + WMD</vt:lpstr>
      <vt:lpstr>Комбинированный подход: Мера Жаккара + WMD</vt:lpstr>
      <vt:lpstr>Презентация PowerPoint</vt:lpstr>
      <vt:lpstr>Презентация PowerPoint</vt:lpstr>
      <vt:lpstr>Презентация PowerPoint</vt:lpstr>
      <vt:lpstr>Презентация PowerPoint</vt:lpstr>
      <vt:lpstr>Комбинированный подход: Мера Жаккара + Word’s Average</vt:lpstr>
      <vt:lpstr>Презентация PowerPoint</vt:lpstr>
      <vt:lpstr>Презентация PowerPoint</vt:lpstr>
      <vt:lpstr>Технологии создания декларативных средств для кластеризации документов СМИ (на основе методов семантического анализа текстов)</vt:lpstr>
      <vt:lpstr>Теоретическая концепция фразеологического концептуального анализа текстов</vt:lpstr>
      <vt:lpstr>Гибридный алгоритм №5 выявления наименований понятий в текстах документов</vt:lpstr>
      <vt:lpstr>Исходные статистические данные по  массиву сообщений СМИ</vt:lpstr>
      <vt:lpstr>Результаты выполненных исследований</vt:lpstr>
      <vt:lpstr>Автоматическое формирование тематических словарей социально-значимых понятий</vt:lpstr>
      <vt:lpstr>Алгоритм выявления социально значимых новостей из кластеров новостных статей</vt:lpstr>
      <vt:lpstr>II ТЕМАТИЧЕСКИЕ СЛОВАРИ НА ОСНОВЕ WORD2VEC</vt:lpstr>
      <vt:lpstr>Метод  декомпозиций в кластеризации</vt:lpstr>
      <vt:lpstr>Оценки качества алгоритмов кластеризации</vt:lpstr>
      <vt:lpstr>Идея нашего метода</vt:lpstr>
      <vt:lpstr>Параллельная  декомпозиция Phase 1</vt:lpstr>
      <vt:lpstr>Последовательная  декомпозиция Phase 2</vt:lpstr>
      <vt:lpstr>Результаты экспериментов на синтетических наборах данных и данных UCI** </vt:lpstr>
      <vt:lpstr>Обобщение метода декомпозиций на другие алгоритмы кластеризации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Золотая Долина</cp:lastModifiedBy>
  <cp:revision>193</cp:revision>
  <dcterms:created xsi:type="dcterms:W3CDTF">2018-05-21T06:00:36Z</dcterms:created>
  <dcterms:modified xsi:type="dcterms:W3CDTF">2019-08-28T14:17:54Z</dcterms:modified>
</cp:coreProperties>
</file>