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3" r:id="rId2"/>
    <p:sldId id="287" r:id="rId3"/>
    <p:sldId id="305" r:id="rId4"/>
    <p:sldId id="327" r:id="rId5"/>
    <p:sldId id="314" r:id="rId6"/>
    <p:sldId id="310" r:id="rId7"/>
    <p:sldId id="311" r:id="rId8"/>
    <p:sldId id="312" r:id="rId9"/>
    <p:sldId id="321" r:id="rId10"/>
    <p:sldId id="318" r:id="rId11"/>
    <p:sldId id="323" r:id="rId12"/>
    <p:sldId id="324" r:id="rId13"/>
    <p:sldId id="325" r:id="rId14"/>
    <p:sldId id="326" r:id="rId15"/>
    <p:sldId id="317" r:id="rId16"/>
    <p:sldId id="320" r:id="rId17"/>
    <p:sldId id="322" r:id="rId18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94671" autoAdjust="0"/>
  </p:normalViewPr>
  <p:slideViewPr>
    <p:cSldViewPr>
      <p:cViewPr varScale="1">
        <p:scale>
          <a:sx n="52" d="100"/>
          <a:sy n="52" d="100"/>
        </p:scale>
        <p:origin x="-1398" y="-9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76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73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526E-F8CB-4509-8B3D-5085AADA4CCB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1C25-1188-474C-AFF7-BBA239AA0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526E-F8CB-4509-8B3D-5085AADA4CCB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1C25-1188-474C-AFF7-BBA239AA0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9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526E-F8CB-4509-8B3D-5085AADA4CCB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1C25-1188-474C-AFF7-BBA239AA0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526E-F8CB-4509-8B3D-5085AADA4CCB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1C25-1188-474C-AFF7-BBA239AA0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24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526E-F8CB-4509-8B3D-5085AADA4CCB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1C25-1188-474C-AFF7-BBA239AA0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6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6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526E-F8CB-4509-8B3D-5085AADA4CCB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1C25-1188-474C-AFF7-BBA239AA0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3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73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526E-F8CB-4509-8B3D-5085AADA4CCB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1C25-1188-474C-AFF7-BBA239AA0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526E-F8CB-4509-8B3D-5085AADA4CCB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1C25-1188-474C-AFF7-BBA239AA0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526E-F8CB-4509-8B3D-5085AADA4CCB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1C25-1188-474C-AFF7-BBA239AA0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4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91" y="364073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4" y="1913473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526E-F8CB-4509-8B3D-5085AADA4CCB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1C25-1188-474C-AFF7-BBA239AA0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526E-F8CB-4509-8B3D-5085AADA4CCB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1C25-1188-474C-AFF7-BBA239AA0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6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40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3526E-F8CB-4509-8B3D-5085AADA4CCB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40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40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D1C25-1188-474C-AFF7-BBA239AA0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ideas.repec.org/b/zbw/esmono/62286.html" TargetMode="External"/><Relationship Id="rId2" Type="http://schemas.openxmlformats.org/officeDocument/2006/relationships/hyperlink" Target="mailto:aaharin@yandex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ideas.repec.org/b/zbw/esmono/62286.html" TargetMode="External"/><Relationship Id="rId2" Type="http://schemas.openxmlformats.org/officeDocument/2006/relationships/hyperlink" Target="mailto:aaharin@yandex.r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20688" y="323528"/>
            <a:ext cx="5616624" cy="828092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Sub-Interval Analysis. </a:t>
            </a:r>
            <a:r>
              <a:rPr lang="en-US" sz="13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3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3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3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First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Results </a:t>
            </a:r>
            <a:br>
              <a:rPr lang="en-US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3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3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3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3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Alexander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Harin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200" dirty="0" smtClean="0">
                <a:latin typeface="Times New Roman" pitchFamily="18" charset="0"/>
                <a:cs typeface="Times New Roman" pitchFamily="18" charset="0"/>
                <a:hlinkClick r:id="rId2"/>
              </a:rPr>
              <a:t>aaharin@yandex.ru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As the main source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see the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E-Book</a:t>
            </a:r>
            <a:br>
              <a:rPr lang="en-US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200" dirty="0">
                <a:latin typeface="Times New Roman"/>
                <a:ea typeface="Times New Roman"/>
              </a:rPr>
              <a:t>"</a:t>
            </a:r>
            <a:r>
              <a:rPr lang="en-US" sz="2200" b="1" dirty="0">
                <a:latin typeface="Times New Roman"/>
                <a:ea typeface="Times New Roman"/>
              </a:rPr>
              <a:t>Introduction to Sub-Interval Analysis </a:t>
            </a:r>
            <a:r>
              <a:rPr lang="en-US" sz="2200" b="1" dirty="0" smtClean="0">
                <a:latin typeface="Times New Roman"/>
                <a:ea typeface="Times New Roman"/>
              </a:rPr>
              <a:t/>
            </a:r>
            <a:br>
              <a:rPr lang="en-US" sz="2200" b="1" dirty="0" smtClean="0">
                <a:latin typeface="Times New Roman"/>
                <a:ea typeface="Times New Roman"/>
              </a:rPr>
            </a:br>
            <a:r>
              <a:rPr lang="en-US" sz="2200" b="1" dirty="0" smtClean="0">
                <a:latin typeface="Times New Roman"/>
                <a:ea typeface="Times New Roman"/>
              </a:rPr>
              <a:t>and </a:t>
            </a:r>
            <a:r>
              <a:rPr lang="en-US" sz="2200" b="1" dirty="0">
                <a:latin typeface="Times New Roman"/>
                <a:ea typeface="Times New Roman"/>
              </a:rPr>
              <a:t>its Applications</a:t>
            </a:r>
            <a:r>
              <a:rPr lang="en-US" sz="2200" dirty="0">
                <a:latin typeface="Times New Roman"/>
                <a:ea typeface="Times New Roman"/>
              </a:rPr>
              <a:t>"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in Open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Access at</a:t>
            </a:r>
            <a:br>
              <a:rPr lang="en-US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100" u="sng" dirty="0">
                <a:solidFill>
                  <a:srgbClr val="0000FF"/>
                </a:solidFill>
                <a:latin typeface="Times New Roman"/>
                <a:ea typeface="Times New Roman"/>
                <a:hlinkClick r:id="rId3"/>
              </a:rPr>
              <a:t>http://ideas.repec.org/b/zbw/esmono/62286.html</a:t>
            </a:r>
            <a:r>
              <a:rPr lang="en-US" sz="2400" u="sng" dirty="0">
                <a:solidFill>
                  <a:srgbClr val="0000FF"/>
                </a:solidFill>
                <a:latin typeface="Times New Roman"/>
                <a:ea typeface="Times New Roman"/>
              </a:rPr>
              <a:t/>
            </a:r>
            <a:br>
              <a:rPr lang="en-US" sz="2400" u="sng" dirty="0">
                <a:solidFill>
                  <a:srgbClr val="0000FF"/>
                </a:solidFill>
                <a:latin typeface="Times New Roman"/>
                <a:ea typeface="Times New Roman"/>
              </a:rPr>
            </a:br>
            <a:r>
              <a:rPr lang="en-US" sz="2400" u="sng" dirty="0" smtClean="0">
                <a:solidFill>
                  <a:srgbClr val="0000FF"/>
                </a:solidFill>
                <a:latin typeface="Times New Roman"/>
                <a:ea typeface="Times New Roman"/>
              </a:rPr>
              <a:t/>
            </a:r>
            <a:br>
              <a:rPr lang="en-US" sz="2400" u="sng" dirty="0" smtClean="0">
                <a:solidFill>
                  <a:srgbClr val="0000FF"/>
                </a:solidFill>
                <a:latin typeface="Times New Roman"/>
                <a:ea typeface="Times New Roman"/>
              </a:rPr>
            </a:br>
            <a:r>
              <a:rPr lang="en-US" sz="3600" b="1" dirty="0" smtClean="0">
                <a:latin typeface="Times New Roman"/>
                <a:ea typeface="Times New Roman"/>
              </a:rPr>
              <a:t>27 </a:t>
            </a:r>
            <a:r>
              <a:rPr lang="en-US" sz="3600" b="1" dirty="0">
                <a:latin typeface="Times New Roman"/>
                <a:ea typeface="Times New Roman"/>
              </a:rPr>
              <a:t>September, 19.30.  </a:t>
            </a:r>
            <a:r>
              <a:rPr lang="en-US" sz="3600" b="1" dirty="0" smtClean="0">
                <a:latin typeface="Times New Roman"/>
                <a:ea typeface="Times New Roman"/>
              </a:rPr>
              <a:t/>
            </a:r>
            <a:br>
              <a:rPr lang="en-US" sz="3600" b="1" dirty="0" smtClean="0">
                <a:latin typeface="Times New Roman"/>
                <a:ea typeface="Times New Roman"/>
              </a:rPr>
            </a:br>
            <a:r>
              <a:rPr lang="en-US" sz="3600" b="1" dirty="0">
                <a:latin typeface="Times New Roman"/>
                <a:ea typeface="Times New Roman"/>
              </a:rPr>
              <a:t>Auditorium </a:t>
            </a:r>
            <a:r>
              <a:rPr lang="en-US" sz="3600" b="1" dirty="0" smtClean="0">
                <a:latin typeface="Times New Roman"/>
                <a:ea typeface="Times New Roman"/>
              </a:rPr>
              <a:t>515.</a:t>
            </a:r>
            <a:br>
              <a:rPr lang="en-US" sz="3600" b="1" dirty="0" smtClean="0">
                <a:latin typeface="Times New Roman"/>
                <a:ea typeface="Times New Roman"/>
              </a:rPr>
            </a:b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Seminar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>
                <a:latin typeface="Times New Roman"/>
                <a:ea typeface="Times New Roman"/>
              </a:rPr>
              <a:t>Sub-Interval Analysis.  Detailed </a:t>
            </a:r>
            <a:r>
              <a:rPr lang="en-US" sz="2400" b="1" dirty="0" smtClean="0">
                <a:latin typeface="Times New Roman"/>
                <a:ea typeface="Times New Roman"/>
              </a:rPr>
              <a:t>introduction</a:t>
            </a:r>
            <a:endParaRPr lang="ru-RU" sz="27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8680" y="8748465"/>
            <a:ext cx="6120680" cy="219067"/>
          </a:xfrm>
        </p:spPr>
        <p:txBody>
          <a:bodyPr>
            <a:normAutofit fontScale="47500" lnSpcReduction="20000"/>
          </a:bodyPr>
          <a:lstStyle/>
          <a:p>
            <a:pPr marL="228600" marR="339725"/>
            <a:endParaRPr lang="ru-RU" sz="2200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0348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728" y="214284"/>
            <a:ext cx="6172200" cy="1909445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latin typeface="Times New Roman"/>
                <a:ea typeface="Times New Roman"/>
              </a:rPr>
              <a:t>Tools, Theorems </a:t>
            </a:r>
            <a:r>
              <a:rPr lang="en-US" sz="4000" b="1" dirty="0">
                <a:latin typeface="Times New Roman"/>
                <a:ea typeface="Times New Roman"/>
              </a:rPr>
              <a:t>and Hypotheses</a:t>
            </a:r>
            <a:r>
              <a:rPr lang="en-US" sz="4000" b="1" dirty="0" smtClean="0">
                <a:latin typeface="Times New Roman"/>
                <a:ea typeface="Times New Roman"/>
              </a:rPr>
              <a:t> of It</a:t>
            </a:r>
            <a:endParaRPr lang="ru-RU" sz="40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57166" y="2699795"/>
            <a:ext cx="6172200" cy="5832647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Sub-Interval Arithmetic</a:t>
            </a:r>
            <a:endParaRPr lang="en-US" dirty="0" smtClean="0">
              <a:latin typeface="Times New Roman"/>
              <a:ea typeface="Times New Roman"/>
            </a:endParaRPr>
          </a:p>
          <a:p>
            <a:pPr marL="0" indent="0" algn="just">
              <a:buNone/>
            </a:pPr>
            <a:r>
              <a:rPr lang="en-US" dirty="0" smtClean="0">
                <a:latin typeface="Times New Roman"/>
                <a:ea typeface="Times New Roman"/>
              </a:rPr>
              <a:t>	Incomplete </a:t>
            </a:r>
            <a:r>
              <a:rPr lang="en-US" dirty="0">
                <a:latin typeface="Times New Roman"/>
                <a:ea typeface="Times New Roman"/>
              </a:rPr>
              <a:t>Data Analysis </a:t>
            </a:r>
            <a:endParaRPr lang="en-US" dirty="0" smtClean="0">
              <a:latin typeface="Times New Roman"/>
              <a:ea typeface="Times New Roman"/>
            </a:endParaRPr>
          </a:p>
          <a:p>
            <a:pPr marL="0" indent="0" algn="just">
              <a:buNone/>
            </a:pPr>
            <a:r>
              <a:rPr lang="en-US" dirty="0">
                <a:latin typeface="Times New Roman"/>
                <a:ea typeface="Times New Roman"/>
              </a:rPr>
              <a:t>	</a:t>
            </a:r>
            <a:r>
              <a:rPr lang="en-US" dirty="0" smtClean="0">
                <a:latin typeface="Times New Roman"/>
                <a:ea typeface="Times New Roman"/>
              </a:rPr>
              <a:t>Sub-Interval </a:t>
            </a:r>
            <a:r>
              <a:rPr lang="en-US" dirty="0">
                <a:latin typeface="Times New Roman"/>
                <a:ea typeface="Times New Roman"/>
              </a:rPr>
              <a:t>Images </a:t>
            </a:r>
            <a:endParaRPr lang="en-US" dirty="0" smtClean="0">
              <a:latin typeface="Times New Roman"/>
              <a:ea typeface="Times New Roman"/>
            </a:endParaRPr>
          </a:p>
          <a:p>
            <a:pPr marL="514350" indent="-514350" algn="just">
              <a:buAutoNum type="arabicParenR" startAt="2"/>
            </a:pPr>
            <a:endParaRPr lang="en-US" dirty="0" smtClean="0">
              <a:latin typeface="Times New Roman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100" dirty="0" smtClean="0">
                <a:latin typeface="Times New Roman"/>
                <a:cs typeface="Times New Roman" pitchFamily="18" charset="0"/>
              </a:rPr>
              <a:t>2)     </a:t>
            </a:r>
            <a:r>
              <a:rPr lang="en-US" sz="2400" dirty="0" smtClean="0">
                <a:latin typeface="Times New Roman"/>
                <a:cs typeface="Times New Roman" pitchFamily="18" charset="0"/>
              </a:rPr>
              <a:t>	</a:t>
            </a:r>
            <a:r>
              <a:rPr lang="en-US" sz="3100" dirty="0" smtClean="0">
                <a:latin typeface="Times New Roman"/>
                <a:cs typeface="Times New Roman" pitchFamily="18" charset="0"/>
              </a:rPr>
              <a:t>Theorems of Precision Improvement </a:t>
            </a:r>
            <a:br>
              <a:rPr lang="en-US" sz="3100" dirty="0" smtClean="0">
                <a:latin typeface="Times New Roman"/>
                <a:cs typeface="Times New Roman" pitchFamily="18" charset="0"/>
              </a:rPr>
            </a:br>
            <a:r>
              <a:rPr lang="en-US" sz="3100" dirty="0" smtClean="0">
                <a:latin typeface="Times New Roman"/>
                <a:cs typeface="Times New Roman" pitchFamily="18" charset="0"/>
              </a:rPr>
              <a:t>	</a:t>
            </a:r>
            <a:r>
              <a:rPr lang="en-US" sz="31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Theorems </a:t>
            </a:r>
            <a:r>
              <a:rPr lang="en-US" sz="31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of Restrictions</a:t>
            </a:r>
            <a:r>
              <a:rPr lang="en-US" sz="3100" dirty="0" smtClean="0">
                <a:latin typeface="Times New Roman"/>
                <a:cs typeface="Times New Roman" pitchFamily="18" charset="0"/>
              </a:rPr>
              <a:t>    </a:t>
            </a:r>
            <a:br>
              <a:rPr lang="en-US" sz="3100" dirty="0" smtClean="0">
                <a:latin typeface="Times New Roman"/>
                <a:cs typeface="Times New Roman" pitchFamily="18" charset="0"/>
              </a:rPr>
            </a:br>
            <a:r>
              <a:rPr lang="en-US" sz="3100" dirty="0" smtClean="0">
                <a:latin typeface="Times New Roman"/>
                <a:cs typeface="Times New Roman" pitchFamily="18" charset="0"/>
              </a:rPr>
              <a:t>	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Theorems 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of Interval Character </a:t>
            </a:r>
            <a:endParaRPr lang="en-US" sz="31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	of 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Incomplete Knowledge</a:t>
            </a:r>
            <a:endParaRPr lang="en-US" sz="3100" dirty="0" smtClean="0">
              <a:latin typeface="Times New Roman"/>
              <a:cs typeface="Times New Roman" pitchFamily="18" charset="0"/>
            </a:endParaRPr>
          </a:p>
          <a:p>
            <a:pPr marL="0" indent="0">
              <a:buNone/>
            </a:pPr>
            <a:endParaRPr lang="en-US" sz="2400" dirty="0" smtClean="0">
              <a:latin typeface="Times New Roman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dirty="0" smtClean="0">
                <a:latin typeface="Times New Roman"/>
                <a:cs typeface="Times New Roman" pitchFamily="18" charset="0"/>
              </a:rPr>
              <a:t>3)  	</a:t>
            </a:r>
            <a:r>
              <a:rPr lang="en-US" sz="2800" dirty="0" smtClean="0">
                <a:latin typeface="Times New Roman"/>
                <a:ea typeface="Times New Roman"/>
              </a:rPr>
              <a:t>Hypothesis </a:t>
            </a:r>
            <a:r>
              <a:rPr lang="en-US" sz="2800" dirty="0">
                <a:latin typeface="Times New Roman"/>
                <a:ea typeface="Times New Roman"/>
              </a:rPr>
              <a:t>of </a:t>
            </a:r>
            <a:r>
              <a:rPr lang="en-US" sz="2800" dirty="0" smtClean="0">
                <a:latin typeface="Times New Roman"/>
                <a:ea typeface="Times New Roman"/>
              </a:rPr>
              <a:t>incompleteness      	</a:t>
            </a:r>
          </a:p>
          <a:p>
            <a:pPr marL="0" indent="0" algn="just">
              <a:buNone/>
            </a:pPr>
            <a:r>
              <a:rPr lang="en-US" sz="2800" dirty="0" smtClean="0">
                <a:latin typeface="Times New Roman"/>
                <a:ea typeface="Times New Roman"/>
              </a:rPr>
              <a:t>	for </a:t>
            </a:r>
            <a:r>
              <a:rPr lang="en-US" sz="2800" dirty="0">
                <a:latin typeface="Times New Roman"/>
                <a:ea typeface="Times New Roman"/>
              </a:rPr>
              <a:t>measurement interpretation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Hypotheses of Degrees of Cognition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None/>
            </a:pPr>
            <a:endParaRPr lang="en-US" sz="28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marL="0" lvl="0" indent="0" algn="just">
              <a:buNone/>
            </a:pPr>
            <a:r>
              <a:rPr lang="en-US" sz="28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endParaRPr lang="en-US" sz="28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0" indent="0" algn="just"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just">
              <a:buNone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08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728" y="214284"/>
            <a:ext cx="6172200" cy="1117357"/>
          </a:xfrm>
        </p:spPr>
        <p:txBody>
          <a:bodyPr>
            <a:noAutofit/>
          </a:bodyPr>
          <a:lstStyle/>
          <a:p>
            <a:pPr marL="0" indent="0"/>
            <a:r>
              <a:rPr lang="en-US" sz="4800" b="1" dirty="0">
                <a:latin typeface="Times New Roman"/>
                <a:ea typeface="Times New Roman"/>
              </a:rPr>
              <a:t>"Ring of formulas"</a:t>
            </a:r>
            <a:endParaRPr lang="ru-RU" sz="32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57166" y="1691685"/>
            <a:ext cx="6172200" cy="684075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710396"/>
              </p:ext>
            </p:extLst>
          </p:nvPr>
        </p:nvGraphicFramePr>
        <p:xfrm>
          <a:off x="581156" y="1907704"/>
          <a:ext cx="5800172" cy="50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Формула" r:id="rId3" imgW="2133360" imgH="1841400" progId="Equation.3">
                  <p:embed/>
                </p:oleObj>
              </mc:Choice>
              <mc:Fallback>
                <p:oleObj name="Формула" r:id="rId3" imgW="2133360" imgH="1841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156" y="1907704"/>
                        <a:ext cx="5800172" cy="504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1687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728" y="214284"/>
            <a:ext cx="6172200" cy="1117357"/>
          </a:xfrm>
        </p:spPr>
        <p:txBody>
          <a:bodyPr>
            <a:noAutofit/>
          </a:bodyPr>
          <a:lstStyle/>
          <a:p>
            <a:pPr marL="0" indent="0"/>
            <a:r>
              <a:rPr lang="en-US" sz="4800" b="1" dirty="0">
                <a:latin typeface="Times New Roman"/>
                <a:ea typeface="Times New Roman"/>
              </a:rPr>
              <a:t>What is It? </a:t>
            </a:r>
            <a:endParaRPr lang="ru-RU" sz="32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57166" y="1691685"/>
            <a:ext cx="6172200" cy="68407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>
                <a:latin typeface="Times New Roman"/>
                <a:ea typeface="Times New Roman"/>
              </a:rPr>
              <a:t>General tasks </a:t>
            </a:r>
            <a:r>
              <a:rPr lang="en-US" sz="4400" b="1" dirty="0" smtClean="0">
                <a:latin typeface="Times New Roman"/>
                <a:ea typeface="Times New Roman"/>
              </a:rPr>
              <a:t>of It</a:t>
            </a: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Alex\Documents\1 конфер и журн ч 2.24\12.09.17  гот к конфер\figures\Arch  fig\4, 5  120917 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68517" y="-469900"/>
            <a:ext cx="8020050" cy="1008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45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pPr algn="ctr"/>
            <a:endParaRPr lang="en-US" sz="2000" dirty="0"/>
          </a:p>
          <a:p>
            <a:endParaRPr lang="en-US" sz="2000" dirty="0" smtClean="0"/>
          </a:p>
          <a:p>
            <a:pPr algn="ctr"/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ru-RU" sz="2000" dirty="0"/>
          </a:p>
        </p:txBody>
      </p:sp>
      <p:pic>
        <p:nvPicPr>
          <p:cNvPr id="4" name="Picture 2" descr="C:\Users\Alex\Documents\1 конфер и журн ч 2.24\12.09.17  гот к конфер\figures\4, 5  120919 10 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694" y="2006920"/>
            <a:ext cx="5400000" cy="6789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925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pPr algn="ctr"/>
            <a:endParaRPr lang="en-US" sz="2000" dirty="0"/>
          </a:p>
          <a:p>
            <a:endParaRPr lang="en-US" sz="2000" dirty="0" smtClean="0"/>
          </a:p>
          <a:p>
            <a:pPr algn="ctr"/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ru-RU" sz="2000" dirty="0"/>
          </a:p>
        </p:txBody>
      </p:sp>
      <p:pic>
        <p:nvPicPr>
          <p:cNvPr id="4" name="Picture 2" descr="C:\Users\Alex\Documents\1 конфер и журн ч 2.24\12.09.17  гот к конфер\figures\4, 5  120919 10 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300" y="1979712"/>
            <a:ext cx="5400000" cy="6789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718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728" y="214284"/>
            <a:ext cx="6172200" cy="1477397"/>
          </a:xfrm>
        </p:spPr>
        <p:txBody>
          <a:bodyPr>
            <a:noAutofit/>
          </a:bodyPr>
          <a:lstStyle/>
          <a:p>
            <a:r>
              <a:rPr lang="en-US" sz="4800" b="1" dirty="0">
                <a:latin typeface="Times New Roman"/>
                <a:ea typeface="Times New Roman"/>
              </a:rPr>
              <a:t>Prerequisites of Applications </a:t>
            </a:r>
            <a:r>
              <a:rPr lang="en-US" sz="4800" b="1" dirty="0" smtClean="0">
                <a:latin typeface="Times New Roman"/>
                <a:ea typeface="Times New Roman"/>
              </a:rPr>
              <a:t>for It</a:t>
            </a:r>
            <a:endParaRPr lang="ru-RU" sz="32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57166" y="1691683"/>
            <a:ext cx="6172200" cy="684075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R="266065" lvl="1">
              <a:buFont typeface="+mj-lt"/>
              <a:buAutoNum type="arabicPeriod"/>
              <a:tabLst>
                <a:tab pos="810260" algn="l"/>
              </a:tabLst>
            </a:pPr>
            <a:r>
              <a:rPr lang="en-US" dirty="0">
                <a:latin typeface="Times New Roman"/>
                <a:ea typeface="Times New Roman"/>
              </a:rPr>
              <a:t>Simplicity and exactness</a:t>
            </a:r>
            <a:endParaRPr lang="ru-RU" dirty="0">
              <a:latin typeface="Times New Roman"/>
              <a:ea typeface="Times New Roman"/>
            </a:endParaRPr>
          </a:p>
          <a:p>
            <a:pPr marR="266065" lvl="1">
              <a:buFont typeface="+mj-lt"/>
              <a:buAutoNum type="arabicPeriod"/>
              <a:tabLst>
                <a:tab pos="810260" algn="l"/>
              </a:tabLst>
            </a:pPr>
            <a:r>
              <a:rPr lang="en-US" dirty="0">
                <a:latin typeface="Times New Roman"/>
                <a:ea typeface="Times New Roman"/>
              </a:rPr>
              <a:t>Advantages of mean versus total</a:t>
            </a:r>
            <a:endParaRPr lang="ru-RU" dirty="0">
              <a:latin typeface="Times New Roman"/>
              <a:ea typeface="Times New Roman"/>
            </a:endParaRPr>
          </a:p>
          <a:p>
            <a:pPr marR="266065" lvl="1">
              <a:buFont typeface="+mj-lt"/>
              <a:buAutoNum type="arabicPeriod"/>
              <a:tabLst>
                <a:tab pos="810260" algn="l"/>
              </a:tabLst>
            </a:pPr>
            <a:r>
              <a:rPr lang="en-US" dirty="0">
                <a:latin typeface="Times New Roman"/>
                <a:ea typeface="Times New Roman"/>
              </a:rPr>
              <a:t>Low volume, high speed, high capacity</a:t>
            </a:r>
            <a:endParaRPr lang="ru-RU" dirty="0">
              <a:latin typeface="Times New Roman"/>
              <a:ea typeface="Times New Roman"/>
            </a:endParaRPr>
          </a:p>
          <a:p>
            <a:pPr marR="266065" lvl="1">
              <a:buFont typeface="+mj-lt"/>
              <a:buAutoNum type="arabicPeriod"/>
              <a:tabLst>
                <a:tab pos="810260" algn="l"/>
              </a:tabLst>
            </a:pPr>
            <a:r>
              <a:rPr lang="en-US" dirty="0">
                <a:latin typeface="Times New Roman"/>
                <a:ea typeface="Times New Roman"/>
              </a:rPr>
              <a:t>Advantages of incomplete data analysis</a:t>
            </a:r>
            <a:endParaRPr lang="ru-RU" dirty="0">
              <a:latin typeface="Times New Roman"/>
              <a:ea typeface="Times New Roman"/>
            </a:endParaRPr>
          </a:p>
          <a:p>
            <a:pPr marR="266065" lvl="1">
              <a:buFont typeface="+mj-lt"/>
              <a:buAutoNum type="arabicPeriod"/>
              <a:tabLst>
                <a:tab pos="810260" algn="l"/>
              </a:tabLst>
            </a:pPr>
            <a:r>
              <a:rPr lang="en-US" dirty="0">
                <a:latin typeface="Times New Roman"/>
                <a:ea typeface="Times New Roman"/>
              </a:rPr>
              <a:t>Time sub-intervals</a:t>
            </a:r>
            <a:endParaRPr lang="ru-RU" dirty="0">
              <a:latin typeface="Times New Roman"/>
              <a:ea typeface="Times New Roman"/>
            </a:endParaRPr>
          </a:p>
          <a:p>
            <a:pPr marR="266065" lvl="1">
              <a:buFont typeface="+mj-lt"/>
              <a:buAutoNum type="arabicPeriod"/>
              <a:tabLst>
                <a:tab pos="810260" algn="l"/>
              </a:tabLst>
            </a:pPr>
            <a:r>
              <a:rPr lang="en-US" dirty="0">
                <a:latin typeface="Times New Roman"/>
                <a:ea typeface="Times New Roman"/>
              </a:rPr>
              <a:t>Space sub-intervals</a:t>
            </a:r>
            <a:endParaRPr lang="ru-RU" dirty="0">
              <a:latin typeface="Times New Roman"/>
              <a:ea typeface="Times New Roman"/>
            </a:endParaRPr>
          </a:p>
          <a:p>
            <a:pPr marR="266065" lvl="1">
              <a:buFont typeface="+mj-lt"/>
              <a:buAutoNum type="arabicPeriod"/>
              <a:tabLst>
                <a:tab pos="810260" algn="l"/>
              </a:tabLst>
            </a:pPr>
            <a:r>
              <a:rPr lang="en-US" dirty="0">
                <a:latin typeface="Times New Roman"/>
                <a:ea typeface="Times New Roman"/>
              </a:rPr>
              <a:t>Enumeration sub-intervals</a:t>
            </a:r>
            <a:endParaRPr lang="ru-RU" dirty="0">
              <a:latin typeface="Times New Roman"/>
              <a:ea typeface="Times New Roman"/>
            </a:endParaRPr>
          </a:p>
          <a:p>
            <a:pPr marR="266065" lvl="1">
              <a:buFont typeface="+mj-lt"/>
              <a:buAutoNum type="arabicPeriod"/>
              <a:tabLst>
                <a:tab pos="810260" algn="l"/>
              </a:tabLst>
            </a:pPr>
            <a:r>
              <a:rPr lang="en-US" dirty="0">
                <a:latin typeface="Times New Roman"/>
                <a:ea typeface="Times New Roman"/>
              </a:rPr>
              <a:t>Statistical sub-intervals</a:t>
            </a:r>
            <a:endParaRPr lang="ru-RU" dirty="0">
              <a:latin typeface="Times New Roman"/>
              <a:ea typeface="Times New Roman"/>
            </a:endParaRPr>
          </a:p>
          <a:p>
            <a:pPr marR="266065" lvl="1">
              <a:buFont typeface="+mj-lt"/>
              <a:buAutoNum type="arabicPeriod"/>
              <a:tabLst>
                <a:tab pos="810260" algn="l"/>
              </a:tabLst>
            </a:pPr>
            <a:r>
              <a:rPr lang="en-US" dirty="0">
                <a:latin typeface="Times New Roman"/>
                <a:ea typeface="Times New Roman"/>
              </a:rPr>
              <a:t>Fourier </a:t>
            </a:r>
            <a:r>
              <a:rPr lang="en-US" dirty="0" smtClean="0">
                <a:latin typeface="Times New Roman"/>
                <a:ea typeface="Times New Roman"/>
              </a:rPr>
              <a:t>sub-intervals</a:t>
            </a:r>
          </a:p>
          <a:p>
            <a:pPr marR="266065" lvl="1">
              <a:buFont typeface="+mj-lt"/>
              <a:buAutoNum type="arabicPeriod"/>
              <a:tabLst>
                <a:tab pos="810260" algn="l"/>
              </a:tabLst>
            </a:pPr>
            <a:r>
              <a:rPr lang="en-US" dirty="0" smtClean="0">
                <a:latin typeface="Times New Roman"/>
                <a:ea typeface="Times New Roman"/>
              </a:rPr>
              <a:t>Large databases</a:t>
            </a:r>
            <a:endParaRPr lang="ru-RU" dirty="0">
              <a:latin typeface="Times New Roman"/>
              <a:ea typeface="Times New Roman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2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728" y="214284"/>
            <a:ext cx="6172200" cy="1117357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Times New Roman"/>
                <a:ea typeface="Times New Roman"/>
              </a:rPr>
              <a:t>Particular Fields for It</a:t>
            </a:r>
            <a:endParaRPr lang="ru-RU" sz="32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57166" y="1691683"/>
            <a:ext cx="6172200" cy="6840759"/>
          </a:xfrm>
        </p:spPr>
        <p:txBody>
          <a:bodyPr>
            <a:normAutofit/>
          </a:bodyPr>
          <a:lstStyle/>
          <a:p>
            <a:pPr marL="514350" indent="-514350" algn="just">
              <a:buAutoNum type="arabicParenR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Economics </a:t>
            </a:r>
          </a:p>
          <a:p>
            <a:pPr marL="514350" indent="-514350" algn="just">
              <a:buAutoNum type="arabicParenR"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AutoNum type="arabicParenR"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Internet 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AutoNum type="arabicParenR"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AutoNum type="arabicParenR"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Military 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AutoNum type="arabicParenR"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AutoNum type="arabicParenR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Sociology</a:t>
            </a:r>
          </a:p>
          <a:p>
            <a:pPr marL="514350" indent="-514350" algn="just">
              <a:buAutoNum type="arabicParenR"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AutoNum type="arabicParenR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Technics</a:t>
            </a:r>
          </a:p>
          <a:p>
            <a:pPr marL="514350" indent="-514350" algn="just">
              <a:buAutoNum type="arabicParenR"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AutoNum type="arabicParenR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Statistics</a:t>
            </a:r>
          </a:p>
          <a:p>
            <a:pPr marL="514350" indent="-514350" algn="just">
              <a:buAutoNum type="arabicParenR"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AutoNum type="arabicParenR"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Fourier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Analysis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17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20688" y="323528"/>
            <a:ext cx="5616624" cy="828092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Sub-Interval Analysis. </a:t>
            </a:r>
            <a:r>
              <a:rPr lang="en-US" sz="13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3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3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3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3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3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3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3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Alexander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Harin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200" dirty="0" smtClean="0">
                <a:latin typeface="Times New Roman" pitchFamily="18" charset="0"/>
                <a:cs typeface="Times New Roman" pitchFamily="18" charset="0"/>
                <a:hlinkClick r:id="rId2"/>
              </a:rPr>
              <a:t>aaharin@yandex.ru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As the main source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see the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E-Book</a:t>
            </a:r>
            <a:br>
              <a:rPr lang="en-US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200" dirty="0">
                <a:latin typeface="Times New Roman"/>
                <a:ea typeface="Times New Roman"/>
              </a:rPr>
              <a:t>"</a:t>
            </a:r>
            <a:r>
              <a:rPr lang="en-US" sz="2200" b="1" dirty="0">
                <a:latin typeface="Times New Roman"/>
                <a:ea typeface="Times New Roman"/>
              </a:rPr>
              <a:t>Introduction to Sub-Interval Analysis </a:t>
            </a:r>
            <a:r>
              <a:rPr lang="en-US" sz="2200" b="1" dirty="0" smtClean="0">
                <a:latin typeface="Times New Roman"/>
                <a:ea typeface="Times New Roman"/>
              </a:rPr>
              <a:t/>
            </a:r>
            <a:br>
              <a:rPr lang="en-US" sz="2200" b="1" dirty="0" smtClean="0">
                <a:latin typeface="Times New Roman"/>
                <a:ea typeface="Times New Roman"/>
              </a:rPr>
            </a:br>
            <a:r>
              <a:rPr lang="en-US" sz="2200" b="1" dirty="0" smtClean="0">
                <a:latin typeface="Times New Roman"/>
                <a:ea typeface="Times New Roman"/>
              </a:rPr>
              <a:t>and </a:t>
            </a:r>
            <a:r>
              <a:rPr lang="en-US" sz="2200" b="1" dirty="0">
                <a:latin typeface="Times New Roman"/>
                <a:ea typeface="Times New Roman"/>
              </a:rPr>
              <a:t>its Applications</a:t>
            </a:r>
            <a:r>
              <a:rPr lang="en-US" sz="2200" dirty="0">
                <a:latin typeface="Times New Roman"/>
                <a:ea typeface="Times New Roman"/>
              </a:rPr>
              <a:t>"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in Open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Access at</a:t>
            </a:r>
            <a:br>
              <a:rPr lang="en-US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100" u="sng" dirty="0">
                <a:solidFill>
                  <a:srgbClr val="0000FF"/>
                </a:solidFill>
                <a:latin typeface="Times New Roman"/>
                <a:ea typeface="Times New Roman"/>
                <a:hlinkClick r:id="rId3"/>
              </a:rPr>
              <a:t>http://ideas.repec.org/b/zbw/esmono/62286.html</a:t>
            </a:r>
            <a:r>
              <a:rPr lang="en-US" sz="2400" u="sng" dirty="0">
                <a:solidFill>
                  <a:srgbClr val="0000FF"/>
                </a:solidFill>
                <a:latin typeface="Times New Roman"/>
                <a:ea typeface="Times New Roman"/>
              </a:rPr>
              <a:t/>
            </a:r>
            <a:br>
              <a:rPr lang="en-US" sz="2400" u="sng" dirty="0">
                <a:solidFill>
                  <a:srgbClr val="0000FF"/>
                </a:solidFill>
                <a:latin typeface="Times New Roman"/>
                <a:ea typeface="Times New Roman"/>
              </a:rPr>
            </a:br>
            <a:r>
              <a:rPr lang="en-US" sz="2400" u="sng" dirty="0" smtClean="0">
                <a:solidFill>
                  <a:srgbClr val="0000FF"/>
                </a:solidFill>
                <a:latin typeface="Times New Roman"/>
                <a:ea typeface="Times New Roman"/>
              </a:rPr>
              <a:t/>
            </a:r>
            <a:br>
              <a:rPr lang="en-US" sz="2400" u="sng" dirty="0" smtClean="0">
                <a:solidFill>
                  <a:srgbClr val="0000FF"/>
                </a:solidFill>
                <a:latin typeface="Times New Roman"/>
                <a:ea typeface="Times New Roman"/>
              </a:rPr>
            </a:br>
            <a:r>
              <a:rPr lang="en-US" sz="3600" b="1" dirty="0" smtClean="0">
                <a:latin typeface="Times New Roman"/>
                <a:ea typeface="Times New Roman"/>
              </a:rPr>
              <a:t>27 </a:t>
            </a:r>
            <a:r>
              <a:rPr lang="en-US" sz="3600" b="1" dirty="0">
                <a:latin typeface="Times New Roman"/>
                <a:ea typeface="Times New Roman"/>
              </a:rPr>
              <a:t>September, 19.30.  </a:t>
            </a:r>
            <a:r>
              <a:rPr lang="en-US" sz="3600" b="1" dirty="0" smtClean="0">
                <a:latin typeface="Times New Roman"/>
                <a:ea typeface="Times New Roman"/>
              </a:rPr>
              <a:t/>
            </a:r>
            <a:br>
              <a:rPr lang="en-US" sz="3600" b="1" dirty="0" smtClean="0">
                <a:latin typeface="Times New Roman"/>
                <a:ea typeface="Times New Roman"/>
              </a:rPr>
            </a:br>
            <a:r>
              <a:rPr lang="en-US" sz="3600" b="1" dirty="0">
                <a:latin typeface="Times New Roman"/>
                <a:ea typeface="Times New Roman"/>
              </a:rPr>
              <a:t>Auditorium </a:t>
            </a:r>
            <a:r>
              <a:rPr lang="en-US" sz="3600" b="1" dirty="0" smtClean="0">
                <a:latin typeface="Times New Roman"/>
                <a:ea typeface="Times New Roman"/>
              </a:rPr>
              <a:t>515.</a:t>
            </a:r>
            <a:br>
              <a:rPr lang="en-US" sz="3600" b="1" dirty="0" smtClean="0">
                <a:latin typeface="Times New Roman"/>
                <a:ea typeface="Times New Roman"/>
              </a:rPr>
            </a:b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Seminar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>
                <a:latin typeface="Times New Roman"/>
                <a:ea typeface="Times New Roman"/>
              </a:rPr>
              <a:t>Sub-Interval Analysis.  Detailed introduction.  General Picture</a:t>
            </a:r>
            <a:endParaRPr lang="ru-RU" sz="27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8680" y="8748465"/>
            <a:ext cx="6120680" cy="219067"/>
          </a:xfrm>
        </p:spPr>
        <p:txBody>
          <a:bodyPr>
            <a:normAutofit fontScale="47500" lnSpcReduction="20000"/>
          </a:bodyPr>
          <a:lstStyle/>
          <a:p>
            <a:pPr marL="228600" marR="339725"/>
            <a:endParaRPr lang="ru-RU" sz="2200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1453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728" y="214284"/>
            <a:ext cx="6172200" cy="1117357"/>
          </a:xfrm>
        </p:spPr>
        <p:txBody>
          <a:bodyPr>
            <a:noAutofit/>
          </a:bodyPr>
          <a:lstStyle/>
          <a:p>
            <a:pPr marL="0" indent="0"/>
            <a:r>
              <a:rPr lang="en-US" sz="4800" b="1" dirty="0">
                <a:latin typeface="Times New Roman"/>
                <a:ea typeface="Times New Roman"/>
              </a:rPr>
              <a:t>What is It? </a:t>
            </a:r>
            <a:endParaRPr lang="ru-RU" sz="32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57166" y="1403648"/>
            <a:ext cx="6172200" cy="7416824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sz="4300" b="1" dirty="0">
                <a:latin typeface="Times New Roman"/>
                <a:ea typeface="Times New Roman"/>
              </a:rPr>
              <a:t>What is a </a:t>
            </a:r>
            <a:r>
              <a:rPr lang="en-US" sz="4300" b="1" dirty="0" smtClean="0">
                <a:latin typeface="Times New Roman"/>
                <a:ea typeface="Times New Roman"/>
              </a:rPr>
              <a:t>Sub-Interval?</a:t>
            </a: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3500" dirty="0" smtClean="0">
                <a:latin typeface="Times New Roman"/>
                <a:ea typeface="Times New Roman"/>
              </a:rPr>
              <a:t>A </a:t>
            </a:r>
            <a:r>
              <a:rPr lang="en-US" sz="3500" dirty="0">
                <a:latin typeface="Times New Roman"/>
                <a:ea typeface="Times New Roman"/>
              </a:rPr>
              <a:t>sub-interval </a:t>
            </a:r>
            <a:r>
              <a:rPr lang="en-US" sz="3500" dirty="0" smtClean="0">
                <a:latin typeface="Times New Roman"/>
                <a:ea typeface="Times New Roman"/>
              </a:rPr>
              <a:t>is simply </a:t>
            </a:r>
          </a:p>
          <a:p>
            <a:pPr marL="0" indent="0" algn="ctr">
              <a:buNone/>
            </a:pPr>
            <a:r>
              <a:rPr lang="en-US" sz="3500" dirty="0" smtClean="0">
                <a:latin typeface="Times New Roman"/>
                <a:ea typeface="Times New Roman"/>
              </a:rPr>
              <a:t>a part of an interval.</a:t>
            </a: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b="1" dirty="0" smtClean="0">
                <a:latin typeface="Times New Roman"/>
                <a:ea typeface="Times New Roman"/>
              </a:rPr>
              <a:t>?</a:t>
            </a:r>
            <a:endParaRPr lang="en-US" b="1" dirty="0">
              <a:latin typeface="Times New Roman"/>
              <a:ea typeface="Times New Roman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800" dirty="0" smtClean="0">
              <a:latin typeface="Times New Roman"/>
              <a:ea typeface="Times New Roman"/>
            </a:endParaRPr>
          </a:p>
          <a:p>
            <a:pPr marL="0" indent="0" algn="just">
              <a:buNone/>
            </a:pPr>
            <a:endParaRPr lang="en-US" sz="2800" dirty="0">
              <a:latin typeface="Times New Roman"/>
              <a:ea typeface="Times New Roman"/>
            </a:endParaRPr>
          </a:p>
          <a:p>
            <a:pPr marL="0" indent="0" algn="just">
              <a:buNone/>
            </a:pPr>
            <a:endParaRPr lang="en-US" sz="2800" dirty="0" smtClean="0">
              <a:latin typeface="Times New Roman"/>
              <a:ea typeface="Times New Roman"/>
            </a:endParaRPr>
          </a:p>
          <a:p>
            <a:pPr marL="0" indent="0" algn="just">
              <a:buNone/>
            </a:pPr>
            <a:endParaRPr lang="en-US" sz="2800" dirty="0">
              <a:latin typeface="Times New Roman"/>
              <a:ea typeface="Times New Roman"/>
            </a:endParaRPr>
          </a:p>
          <a:p>
            <a:pPr marL="0" indent="0" algn="just">
              <a:buNone/>
            </a:pPr>
            <a:endParaRPr lang="en-US" sz="2800" dirty="0" smtClean="0">
              <a:latin typeface="Times New Roman"/>
              <a:ea typeface="Times New Roman"/>
            </a:endParaRPr>
          </a:p>
          <a:p>
            <a:pPr marL="0" indent="0" algn="ctr">
              <a:buNone/>
            </a:pPr>
            <a:r>
              <a:rPr lang="en-US" sz="2800" dirty="0" smtClean="0">
                <a:latin typeface="Times New Roman"/>
                <a:ea typeface="Times New Roman"/>
              </a:rPr>
              <a:t>You </a:t>
            </a:r>
            <a:r>
              <a:rPr lang="en-US" sz="2800" dirty="0">
                <a:latin typeface="Times New Roman"/>
                <a:ea typeface="Times New Roman"/>
              </a:rPr>
              <a:t>may see an example </a:t>
            </a:r>
            <a:endParaRPr lang="en-US" sz="2800" dirty="0" smtClean="0">
              <a:latin typeface="Times New Roman"/>
              <a:ea typeface="Times New Roman"/>
            </a:endParaRPr>
          </a:p>
          <a:p>
            <a:pPr marL="0" indent="0" algn="ctr">
              <a:buNone/>
            </a:pPr>
            <a:r>
              <a:rPr lang="en-US" sz="2800" dirty="0" smtClean="0">
                <a:latin typeface="Times New Roman"/>
                <a:ea typeface="Times New Roman"/>
              </a:rPr>
              <a:t>of </a:t>
            </a:r>
            <a:r>
              <a:rPr lang="en-US" sz="2800" dirty="0">
                <a:latin typeface="Times New Roman"/>
                <a:ea typeface="Times New Roman"/>
              </a:rPr>
              <a:t>an interval  </a:t>
            </a:r>
            <a:r>
              <a:rPr lang="en-US" sz="2800" b="1" i="1" dirty="0">
                <a:latin typeface="Times New Roman"/>
                <a:ea typeface="Times New Roman"/>
              </a:rPr>
              <a:t>X</a:t>
            </a:r>
            <a:r>
              <a:rPr lang="en-US" sz="2800" b="1" i="1" baseline="-25000" dirty="0">
                <a:latin typeface="Times New Roman"/>
                <a:ea typeface="Times New Roman"/>
              </a:rPr>
              <a:t>1..2</a:t>
            </a:r>
            <a:r>
              <a:rPr lang="en-US" sz="2800" dirty="0">
                <a:latin typeface="Times New Roman"/>
                <a:ea typeface="Times New Roman"/>
              </a:rPr>
              <a:t>  </a:t>
            </a:r>
            <a:r>
              <a:rPr lang="en-US" sz="2800" dirty="0" smtClean="0">
                <a:latin typeface="Times New Roman"/>
                <a:ea typeface="Times New Roman"/>
              </a:rPr>
              <a:t>and </a:t>
            </a:r>
            <a:r>
              <a:rPr lang="en-US" sz="2800" dirty="0">
                <a:latin typeface="Times New Roman"/>
                <a:ea typeface="Times New Roman"/>
              </a:rPr>
              <a:t>its sub-intervals  </a:t>
            </a:r>
            <a:r>
              <a:rPr lang="en-US" sz="2800" b="1" i="1" dirty="0">
                <a:latin typeface="Times New Roman"/>
                <a:ea typeface="Times New Roman"/>
              </a:rPr>
              <a:t>X</a:t>
            </a:r>
            <a:r>
              <a:rPr lang="en-US" sz="2800" b="1" i="1" baseline="-25000" dirty="0">
                <a:latin typeface="Times New Roman"/>
                <a:ea typeface="Times New Roman"/>
              </a:rPr>
              <a:t>1</a:t>
            </a:r>
            <a:r>
              <a:rPr lang="en-US" sz="2800" dirty="0">
                <a:latin typeface="Times New Roman"/>
                <a:ea typeface="Times New Roman"/>
              </a:rPr>
              <a:t>  and   </a:t>
            </a:r>
            <a:r>
              <a:rPr lang="en-US" sz="2800" b="1" i="1" dirty="0">
                <a:latin typeface="Times New Roman"/>
                <a:ea typeface="Times New Roman"/>
              </a:rPr>
              <a:t>X</a:t>
            </a:r>
            <a:r>
              <a:rPr lang="en-US" sz="2800" b="1" i="1" baseline="-25000" dirty="0">
                <a:latin typeface="Times New Roman"/>
                <a:ea typeface="Times New Roman"/>
              </a:rPr>
              <a:t>2</a:t>
            </a:r>
            <a:r>
              <a:rPr lang="en-US" sz="2800" dirty="0">
                <a:latin typeface="Times New Roman"/>
                <a:ea typeface="Times New Roman"/>
              </a:rPr>
              <a:t>  </a:t>
            </a:r>
            <a:endParaRPr lang="en-US" sz="2800" dirty="0" smtClean="0">
              <a:latin typeface="Times New Roman"/>
              <a:ea typeface="Times New Roman"/>
            </a:endParaRPr>
          </a:p>
          <a:p>
            <a:pPr marL="0" indent="0" algn="ctr">
              <a:buNone/>
            </a:pPr>
            <a:r>
              <a:rPr lang="en-US" sz="2800" dirty="0" smtClean="0">
                <a:latin typeface="Times New Roman"/>
                <a:ea typeface="Times New Roman"/>
              </a:rPr>
              <a:t>in </a:t>
            </a:r>
            <a:r>
              <a:rPr lang="en-US" sz="2800" dirty="0">
                <a:latin typeface="Times New Roman"/>
                <a:ea typeface="Times New Roman"/>
              </a:rPr>
              <a:t>the above Figure.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320" y="3487251"/>
            <a:ext cx="5400000" cy="3821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728" y="214284"/>
            <a:ext cx="6172200" cy="1117357"/>
          </a:xfrm>
        </p:spPr>
        <p:txBody>
          <a:bodyPr>
            <a:noAutofit/>
          </a:bodyPr>
          <a:lstStyle/>
          <a:p>
            <a:pPr marL="0" indent="0"/>
            <a:r>
              <a:rPr lang="en-US" sz="4800" b="1" dirty="0">
                <a:latin typeface="Times New Roman"/>
                <a:ea typeface="Times New Roman"/>
              </a:rPr>
              <a:t>What is It? </a:t>
            </a:r>
            <a:endParaRPr lang="ru-RU" sz="32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57166" y="1691683"/>
            <a:ext cx="6172200" cy="68407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300" b="1" dirty="0">
                <a:latin typeface="Times New Roman"/>
                <a:ea typeface="Times New Roman"/>
              </a:rPr>
              <a:t>What is </a:t>
            </a:r>
            <a:endParaRPr lang="en-US" sz="4300" b="1" dirty="0" smtClean="0">
              <a:latin typeface="Times New Roman"/>
              <a:ea typeface="Times New Roman"/>
            </a:endParaRPr>
          </a:p>
          <a:p>
            <a:pPr marL="0" indent="0" algn="ctr">
              <a:buNone/>
            </a:pPr>
            <a:r>
              <a:rPr lang="en-US" sz="4300" b="1" dirty="0" smtClean="0">
                <a:latin typeface="Times New Roman"/>
                <a:ea typeface="Times New Roman"/>
              </a:rPr>
              <a:t>a Sub-Interval</a:t>
            </a:r>
            <a:r>
              <a:rPr lang="en-US" sz="4400" b="1" dirty="0">
                <a:latin typeface="Times New Roman"/>
                <a:ea typeface="Times New Roman"/>
              </a:rPr>
              <a:t> Analysis</a:t>
            </a:r>
            <a:r>
              <a:rPr lang="en-US" sz="4300" b="1" dirty="0" smtClean="0">
                <a:latin typeface="Times New Roman"/>
                <a:ea typeface="Times New Roman"/>
              </a:rPr>
              <a:t>?</a:t>
            </a: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 smtClean="0">
                <a:latin typeface="Times New Roman"/>
                <a:ea typeface="Times New Roman"/>
              </a:rPr>
              <a:t>sub-interval analysis is based on a very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simple and clear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idea:  </a:t>
            </a: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3600" dirty="0" smtClean="0">
                <a:latin typeface="Times New Roman"/>
                <a:ea typeface="Times New Roman"/>
              </a:rPr>
              <a:t>The sub-interval </a:t>
            </a:r>
            <a:r>
              <a:rPr lang="en-US" sz="3600" dirty="0">
                <a:latin typeface="Times New Roman"/>
                <a:ea typeface="Times New Roman"/>
              </a:rPr>
              <a:t>analysis </a:t>
            </a:r>
            <a:endParaRPr lang="en-US" sz="3600" dirty="0" smtClean="0">
              <a:latin typeface="Times New Roman"/>
              <a:ea typeface="Times New Roman"/>
            </a:endParaRPr>
          </a:p>
          <a:p>
            <a:pPr marL="0" indent="0" algn="ctr">
              <a:buNone/>
            </a:pPr>
            <a:r>
              <a:rPr lang="en-US" dirty="0" smtClean="0">
                <a:latin typeface="Times New Roman"/>
                <a:ea typeface="Times New Roman"/>
              </a:rPr>
              <a:t>is </a:t>
            </a:r>
            <a:r>
              <a:rPr lang="en-US" dirty="0">
                <a:latin typeface="Times New Roman"/>
                <a:ea typeface="Times New Roman"/>
              </a:rPr>
              <a:t>a tool </a:t>
            </a:r>
            <a:r>
              <a:rPr lang="en-US" dirty="0" smtClean="0">
                <a:latin typeface="Times New Roman"/>
                <a:ea typeface="Times New Roman"/>
              </a:rPr>
              <a:t>to </a:t>
            </a:r>
            <a:r>
              <a:rPr lang="en-US" dirty="0">
                <a:latin typeface="Times New Roman"/>
                <a:ea typeface="Times New Roman"/>
              </a:rPr>
              <a:t>calculate </a:t>
            </a:r>
            <a:endParaRPr lang="en-US" dirty="0" smtClean="0">
              <a:latin typeface="Times New Roman"/>
              <a:ea typeface="Times New Roman"/>
            </a:endParaRPr>
          </a:p>
          <a:p>
            <a:pPr marL="0" indent="0" algn="ctr">
              <a:buNone/>
            </a:pPr>
            <a:r>
              <a:rPr lang="en-US" sz="2400" dirty="0" smtClean="0">
                <a:latin typeface="Times New Roman"/>
                <a:ea typeface="Times New Roman"/>
              </a:rPr>
              <a:t>the </a:t>
            </a:r>
            <a:r>
              <a:rPr lang="en-US" sz="2400" dirty="0">
                <a:latin typeface="Times New Roman"/>
                <a:ea typeface="Times New Roman"/>
              </a:rPr>
              <a:t>characteristics of </a:t>
            </a:r>
            <a:r>
              <a:rPr lang="en-US" sz="2400" b="1" dirty="0">
                <a:latin typeface="Times New Roman"/>
                <a:ea typeface="Times New Roman"/>
              </a:rPr>
              <a:t>a whole interval </a:t>
            </a:r>
            <a:endParaRPr lang="en-US" sz="2400" b="1" dirty="0" smtClean="0">
              <a:latin typeface="Times New Roman"/>
              <a:ea typeface="Times New Roman"/>
            </a:endParaRPr>
          </a:p>
          <a:p>
            <a:pPr marL="0" indent="0" algn="ctr">
              <a:buNone/>
            </a:pPr>
            <a:r>
              <a:rPr lang="en-US" sz="2400" b="1" dirty="0">
                <a:latin typeface="Times New Roman"/>
                <a:ea typeface="Times New Roman"/>
              </a:rPr>
              <a:t>by means </a:t>
            </a:r>
            <a:r>
              <a:rPr lang="en-US" sz="2400" dirty="0" smtClean="0">
                <a:latin typeface="Times New Roman"/>
                <a:ea typeface="Times New Roman"/>
              </a:rPr>
              <a:t>of characteristics </a:t>
            </a:r>
            <a:r>
              <a:rPr lang="en-US" sz="2400" b="1" dirty="0">
                <a:latin typeface="Times New Roman"/>
                <a:ea typeface="Times New Roman"/>
              </a:rPr>
              <a:t>of its </a:t>
            </a:r>
            <a:r>
              <a:rPr lang="en-US" sz="2400" b="1" dirty="0" smtClean="0">
                <a:latin typeface="Times New Roman"/>
                <a:ea typeface="Times New Roman"/>
              </a:rPr>
              <a:t>sub-intervals</a:t>
            </a:r>
            <a:r>
              <a:rPr lang="en-US" sz="2400" dirty="0" smtClean="0">
                <a:latin typeface="Times New Roman"/>
                <a:ea typeface="Times New Roman"/>
              </a:rPr>
              <a:t>.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64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728" y="214284"/>
            <a:ext cx="6172200" cy="1765428"/>
          </a:xfrm>
        </p:spPr>
        <p:txBody>
          <a:bodyPr>
            <a:noAutofit/>
          </a:bodyPr>
          <a:lstStyle/>
          <a:p>
            <a:pPr marL="0" indent="0"/>
            <a:r>
              <a:rPr lang="en-US" sz="6600" dirty="0" smtClean="0">
                <a:latin typeface="Times New Roman"/>
                <a:ea typeface="Times New Roman"/>
              </a:rPr>
              <a:t>The </a:t>
            </a:r>
            <a:r>
              <a:rPr lang="en-US" sz="6600" dirty="0">
                <a:latin typeface="Times New Roman"/>
                <a:ea typeface="Times New Roman"/>
              </a:rPr>
              <a:t>sub-interval analysis 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57166" y="2195736"/>
            <a:ext cx="6172200" cy="6624736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endParaRPr lang="en-US" sz="6000" dirty="0" smtClean="0">
              <a:latin typeface="Times New Roman"/>
              <a:ea typeface="Times New Roman"/>
            </a:endParaRPr>
          </a:p>
          <a:p>
            <a:pPr marL="0" indent="0" algn="ctr">
              <a:buNone/>
            </a:pPr>
            <a:r>
              <a:rPr lang="en-US" sz="6000" dirty="0" smtClean="0">
                <a:latin typeface="Times New Roman"/>
                <a:ea typeface="Times New Roman"/>
              </a:rPr>
              <a:t>A </a:t>
            </a:r>
            <a:r>
              <a:rPr lang="en-US" sz="6000" b="1" dirty="0" smtClean="0">
                <a:latin typeface="Times New Roman"/>
                <a:ea typeface="Times New Roman"/>
              </a:rPr>
              <a:t>tool</a:t>
            </a:r>
            <a:r>
              <a:rPr lang="en-US" sz="6000" dirty="0" smtClean="0">
                <a:latin typeface="Times New Roman"/>
                <a:ea typeface="Times New Roman"/>
              </a:rPr>
              <a:t> </a:t>
            </a:r>
            <a:r>
              <a:rPr lang="en-US" sz="6000" dirty="0">
                <a:latin typeface="Times New Roman"/>
                <a:ea typeface="Times New Roman"/>
              </a:rPr>
              <a:t>to calculate </a:t>
            </a:r>
          </a:p>
          <a:p>
            <a:pPr marL="0" indent="0" algn="ctr">
              <a:buNone/>
            </a:pPr>
            <a:r>
              <a:rPr lang="en-US" sz="6000" dirty="0" smtClean="0">
                <a:latin typeface="Times New Roman"/>
                <a:ea typeface="Times New Roman"/>
              </a:rPr>
              <a:t> the </a:t>
            </a:r>
            <a:r>
              <a:rPr lang="en-US" sz="6000" smtClean="0">
                <a:latin typeface="Times New Roman"/>
                <a:ea typeface="Times New Roman"/>
              </a:rPr>
              <a:t>characteristics </a:t>
            </a:r>
          </a:p>
          <a:p>
            <a:pPr marL="0" indent="0" algn="ctr">
              <a:buNone/>
            </a:pPr>
            <a:r>
              <a:rPr lang="en-US" sz="6000" smtClean="0">
                <a:latin typeface="Times New Roman"/>
                <a:ea typeface="Times New Roman"/>
              </a:rPr>
              <a:t>of </a:t>
            </a:r>
            <a:r>
              <a:rPr lang="en-US" sz="6000" b="1" dirty="0" smtClean="0">
                <a:latin typeface="Times New Roman"/>
                <a:ea typeface="Times New Roman"/>
              </a:rPr>
              <a:t>a whole interval </a:t>
            </a:r>
          </a:p>
          <a:p>
            <a:pPr marL="0" indent="0" algn="ctr">
              <a:buNone/>
            </a:pPr>
            <a:r>
              <a:rPr lang="en-US" sz="6000" b="1" dirty="0" smtClean="0">
                <a:latin typeface="Times New Roman"/>
                <a:ea typeface="Times New Roman"/>
              </a:rPr>
              <a:t>by </a:t>
            </a:r>
            <a:r>
              <a:rPr lang="en-US" sz="6000" b="1" dirty="0">
                <a:latin typeface="Times New Roman"/>
                <a:ea typeface="Times New Roman"/>
              </a:rPr>
              <a:t>means </a:t>
            </a:r>
            <a:r>
              <a:rPr lang="en-US" sz="6000" dirty="0">
                <a:latin typeface="Times New Roman"/>
                <a:ea typeface="Times New Roman"/>
              </a:rPr>
              <a:t>of characteristics </a:t>
            </a:r>
            <a:endParaRPr lang="en-US" sz="6000" dirty="0" smtClean="0">
              <a:latin typeface="Times New Roman"/>
              <a:ea typeface="Times New Roman"/>
            </a:endParaRPr>
          </a:p>
          <a:p>
            <a:pPr marL="0" indent="0" algn="ctr">
              <a:buNone/>
            </a:pPr>
            <a:r>
              <a:rPr lang="en-US" sz="6000" b="1" dirty="0" smtClean="0">
                <a:latin typeface="Times New Roman"/>
                <a:ea typeface="Times New Roman"/>
              </a:rPr>
              <a:t>of </a:t>
            </a:r>
            <a:r>
              <a:rPr lang="en-US" sz="6000" b="1" dirty="0">
                <a:latin typeface="Times New Roman"/>
                <a:ea typeface="Times New Roman"/>
              </a:rPr>
              <a:t>its sub-intervals</a:t>
            </a:r>
            <a:r>
              <a:rPr lang="en-US" sz="6000" dirty="0">
                <a:latin typeface="Times New Roman"/>
                <a:ea typeface="Times New Roman"/>
              </a:rPr>
              <a:t>.</a:t>
            </a:r>
            <a:endParaRPr lang="en-US" sz="6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800" dirty="0" smtClean="0">
              <a:latin typeface="Times New Roman"/>
              <a:ea typeface="Times New Roman"/>
            </a:endParaRPr>
          </a:p>
          <a:p>
            <a:pPr marL="0" indent="0" algn="just">
              <a:buNone/>
            </a:pPr>
            <a:endParaRPr lang="en-US" sz="2800" dirty="0">
              <a:latin typeface="Times New Roman"/>
              <a:ea typeface="Times New Roman"/>
            </a:endParaRPr>
          </a:p>
          <a:p>
            <a:pPr marL="0" indent="0" algn="just">
              <a:buNone/>
            </a:pPr>
            <a:endParaRPr lang="en-US" sz="2800" dirty="0" smtClean="0">
              <a:latin typeface="Times New Roman"/>
              <a:ea typeface="Times New Roman"/>
            </a:endParaRPr>
          </a:p>
          <a:p>
            <a:pPr marL="0" indent="0" algn="just">
              <a:buNone/>
            </a:pPr>
            <a:endParaRPr lang="en-US" sz="2800" dirty="0">
              <a:latin typeface="Times New Roman"/>
              <a:ea typeface="Times New Roman"/>
            </a:endParaRPr>
          </a:p>
          <a:p>
            <a:pPr marL="0" indent="0" algn="just">
              <a:buNone/>
            </a:pPr>
            <a:endParaRPr lang="en-US" sz="2800" dirty="0" smtClean="0">
              <a:latin typeface="Times New Roman"/>
              <a:ea typeface="Times New Roman"/>
            </a:endParaRPr>
          </a:p>
          <a:p>
            <a:pPr marL="0" indent="0" algn="ctr">
              <a:buNone/>
            </a:pPr>
            <a:r>
              <a:rPr lang="en-US" sz="2800" dirty="0" smtClean="0">
                <a:latin typeface="Times New Roman"/>
                <a:ea typeface="Times New Roman"/>
              </a:rPr>
              <a:t>You </a:t>
            </a:r>
            <a:r>
              <a:rPr lang="en-US" sz="2800" dirty="0">
                <a:latin typeface="Times New Roman"/>
                <a:ea typeface="Times New Roman"/>
              </a:rPr>
              <a:t>may see an example </a:t>
            </a:r>
            <a:endParaRPr lang="en-US" sz="2800" dirty="0" smtClean="0">
              <a:latin typeface="Times New Roman"/>
              <a:ea typeface="Times New Roman"/>
            </a:endParaRPr>
          </a:p>
          <a:p>
            <a:pPr marL="0" indent="0" algn="ctr">
              <a:buNone/>
            </a:pPr>
            <a:r>
              <a:rPr lang="en-US" sz="2800" dirty="0" smtClean="0">
                <a:latin typeface="Times New Roman"/>
                <a:ea typeface="Times New Roman"/>
              </a:rPr>
              <a:t>of </a:t>
            </a:r>
            <a:r>
              <a:rPr lang="en-US" sz="2800" dirty="0">
                <a:latin typeface="Times New Roman"/>
                <a:ea typeface="Times New Roman"/>
              </a:rPr>
              <a:t>an interval  </a:t>
            </a:r>
            <a:r>
              <a:rPr lang="en-US" sz="2800" b="1" i="1" dirty="0">
                <a:latin typeface="Times New Roman"/>
                <a:ea typeface="Times New Roman"/>
              </a:rPr>
              <a:t>X</a:t>
            </a:r>
            <a:r>
              <a:rPr lang="en-US" sz="2800" b="1" i="1" baseline="-25000" dirty="0">
                <a:latin typeface="Times New Roman"/>
                <a:ea typeface="Times New Roman"/>
              </a:rPr>
              <a:t>1..2</a:t>
            </a:r>
            <a:r>
              <a:rPr lang="en-US" sz="2800" dirty="0">
                <a:latin typeface="Times New Roman"/>
                <a:ea typeface="Times New Roman"/>
              </a:rPr>
              <a:t>  </a:t>
            </a:r>
            <a:r>
              <a:rPr lang="en-US" sz="2800" dirty="0" smtClean="0">
                <a:latin typeface="Times New Roman"/>
                <a:ea typeface="Times New Roman"/>
              </a:rPr>
              <a:t>and </a:t>
            </a:r>
            <a:r>
              <a:rPr lang="en-US" sz="2800" dirty="0">
                <a:latin typeface="Times New Roman"/>
                <a:ea typeface="Times New Roman"/>
              </a:rPr>
              <a:t>its sub-intervals  </a:t>
            </a:r>
            <a:r>
              <a:rPr lang="en-US" sz="2800" b="1" i="1" dirty="0">
                <a:latin typeface="Times New Roman"/>
                <a:ea typeface="Times New Roman"/>
              </a:rPr>
              <a:t>X</a:t>
            </a:r>
            <a:r>
              <a:rPr lang="en-US" sz="2800" b="1" i="1" baseline="-25000" dirty="0">
                <a:latin typeface="Times New Roman"/>
                <a:ea typeface="Times New Roman"/>
              </a:rPr>
              <a:t>1</a:t>
            </a:r>
            <a:r>
              <a:rPr lang="en-US" sz="2800" dirty="0">
                <a:latin typeface="Times New Roman"/>
                <a:ea typeface="Times New Roman"/>
              </a:rPr>
              <a:t>  and   </a:t>
            </a:r>
            <a:r>
              <a:rPr lang="en-US" sz="2800" b="1" i="1" dirty="0">
                <a:latin typeface="Times New Roman"/>
                <a:ea typeface="Times New Roman"/>
              </a:rPr>
              <a:t>X</a:t>
            </a:r>
            <a:r>
              <a:rPr lang="en-US" sz="2800" b="1" i="1" baseline="-25000" dirty="0">
                <a:latin typeface="Times New Roman"/>
                <a:ea typeface="Times New Roman"/>
              </a:rPr>
              <a:t>2</a:t>
            </a:r>
            <a:r>
              <a:rPr lang="en-US" sz="2800" dirty="0">
                <a:latin typeface="Times New Roman"/>
                <a:ea typeface="Times New Roman"/>
              </a:rPr>
              <a:t>  </a:t>
            </a:r>
            <a:endParaRPr lang="en-US" sz="2800" dirty="0" smtClean="0">
              <a:latin typeface="Times New Roman"/>
              <a:ea typeface="Times New Roman"/>
            </a:endParaRPr>
          </a:p>
          <a:p>
            <a:pPr marL="0" indent="0" algn="ctr">
              <a:buNone/>
            </a:pPr>
            <a:r>
              <a:rPr lang="en-US" sz="2800" dirty="0" smtClean="0">
                <a:latin typeface="Times New Roman"/>
                <a:ea typeface="Times New Roman"/>
              </a:rPr>
              <a:t>in </a:t>
            </a:r>
            <a:r>
              <a:rPr lang="en-US" sz="2800" dirty="0">
                <a:latin typeface="Times New Roman"/>
                <a:ea typeface="Times New Roman"/>
              </a:rPr>
              <a:t>the above Figure.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296" y="5071425"/>
            <a:ext cx="5400000" cy="3821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474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728" y="214284"/>
            <a:ext cx="6172200" cy="1117357"/>
          </a:xfrm>
        </p:spPr>
        <p:txBody>
          <a:bodyPr>
            <a:noAutofit/>
          </a:bodyPr>
          <a:lstStyle/>
          <a:p>
            <a:pPr marL="0" indent="0"/>
            <a:r>
              <a:rPr lang="en-US" sz="4800" b="1" dirty="0" smtClean="0">
                <a:latin typeface="Times New Roman"/>
                <a:ea typeface="Times New Roman"/>
              </a:rPr>
              <a:t>What for </a:t>
            </a:r>
            <a:r>
              <a:rPr lang="en-US" sz="4800" b="1" dirty="0">
                <a:latin typeface="Times New Roman"/>
                <a:ea typeface="Times New Roman"/>
              </a:rPr>
              <a:t>is It? </a:t>
            </a:r>
            <a:endParaRPr lang="ru-RU" sz="32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57166" y="1475656"/>
            <a:ext cx="6172200" cy="74168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>
                <a:latin typeface="Times New Roman"/>
                <a:ea typeface="Times New Roman"/>
              </a:rPr>
              <a:t>What for </a:t>
            </a:r>
            <a:r>
              <a:rPr lang="en-US" sz="4400" b="1" dirty="0" smtClean="0">
                <a:latin typeface="Times New Roman"/>
                <a:ea typeface="Times New Roman"/>
              </a:rPr>
              <a:t>is </a:t>
            </a:r>
          </a:p>
          <a:p>
            <a:pPr marL="0" indent="0" algn="ctr">
              <a:buNone/>
            </a:pPr>
            <a:r>
              <a:rPr lang="en-US" sz="4000" b="1" dirty="0" smtClean="0">
                <a:latin typeface="Times New Roman"/>
                <a:ea typeface="Times New Roman"/>
              </a:rPr>
              <a:t>the Sub-Interval</a:t>
            </a:r>
            <a:r>
              <a:rPr lang="en-US" sz="4000" b="1" dirty="0">
                <a:latin typeface="Times New Roman"/>
                <a:ea typeface="Times New Roman"/>
              </a:rPr>
              <a:t> Analysis</a:t>
            </a:r>
            <a:r>
              <a:rPr lang="en-US" sz="4000" b="1" dirty="0" smtClean="0">
                <a:latin typeface="Times New Roman"/>
                <a:ea typeface="Times New Roman"/>
              </a:rPr>
              <a:t>?</a:t>
            </a: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AutoNum type="arabicParenR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treat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Inexact Data </a:t>
            </a:r>
          </a:p>
          <a:p>
            <a:pPr marL="514350" indent="-514350" algn="just">
              <a:buAutoNum type="arabicParenR"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AutoNum type="arabicParenR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To treat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Incomplete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Data 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AutoNum type="arabicParenR"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AutoNum type="arabicParenR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treat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Numerous Data </a:t>
            </a:r>
          </a:p>
          <a:p>
            <a:pPr marL="514350" indent="-514350" algn="just">
              <a:buAutoNum type="arabicParenR"/>
            </a:pP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88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728" y="214284"/>
            <a:ext cx="6172200" cy="1261373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Times New Roman"/>
                <a:ea typeface="Times New Roman"/>
              </a:rPr>
              <a:t>Where is the weight?</a:t>
            </a:r>
            <a:br>
              <a:rPr lang="en-US" sz="3200" b="1" dirty="0">
                <a:latin typeface="Times New Roman"/>
                <a:ea typeface="Times New Roman"/>
              </a:rPr>
            </a:br>
            <a:r>
              <a:rPr lang="en-US" sz="2400" b="1" dirty="0" smtClean="0">
                <a:latin typeface="Times New Roman"/>
                <a:ea typeface="Times New Roman"/>
              </a:rPr>
              <a:t>Box with two Sub-Boxes  1.</a:t>
            </a:r>
            <a:endParaRPr lang="ru-RU" sz="18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57166" y="1691683"/>
            <a:ext cx="6172200" cy="68407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" y="-18466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2" y="4393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48" y="2930330"/>
            <a:ext cx="6120000" cy="4377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601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728" y="214284"/>
            <a:ext cx="6172200" cy="1261373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Times New Roman"/>
                <a:ea typeface="Times New Roman"/>
              </a:rPr>
              <a:t>Where is the weight?</a:t>
            </a:r>
            <a:br>
              <a:rPr lang="en-US" sz="3200" b="1" dirty="0">
                <a:latin typeface="Times New Roman"/>
                <a:ea typeface="Times New Roman"/>
              </a:rPr>
            </a:br>
            <a:r>
              <a:rPr lang="en-US" sz="2400" b="1" dirty="0" smtClean="0">
                <a:latin typeface="Times New Roman"/>
                <a:ea typeface="Times New Roman"/>
              </a:rPr>
              <a:t>Box with two Sub-Boxes  2.</a:t>
            </a:r>
            <a:endParaRPr lang="ru-RU" sz="18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57166" y="1691683"/>
            <a:ext cx="6172200" cy="68407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" y="-18466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2" y="4393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0808" y="1691680"/>
            <a:ext cx="3240000" cy="2391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192" y="3621144"/>
            <a:ext cx="3240000" cy="2391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9240" y="5847547"/>
            <a:ext cx="4320000" cy="3044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796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728" y="214284"/>
            <a:ext cx="6172200" cy="1621413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Times New Roman"/>
                <a:ea typeface="Times New Roman"/>
              </a:rPr>
              <a:t>Where is the weight</a:t>
            </a:r>
            <a:r>
              <a:rPr lang="en-US" sz="3200" b="1" dirty="0" smtClean="0">
                <a:latin typeface="Times New Roman"/>
                <a:ea typeface="Times New Roman"/>
              </a:rPr>
              <a:t>?</a:t>
            </a:r>
            <a:br>
              <a:rPr lang="en-US" sz="3200" b="1" dirty="0" smtClean="0">
                <a:latin typeface="Times New Roman"/>
                <a:ea typeface="Times New Roman"/>
              </a:rPr>
            </a:br>
            <a:r>
              <a:rPr lang="en-US" sz="1200" b="1" dirty="0" smtClean="0">
                <a:latin typeface="Times New Roman"/>
                <a:ea typeface="Times New Roman"/>
              </a:rPr>
              <a:t> </a:t>
            </a:r>
            <a:r>
              <a:rPr lang="en-US" sz="3200" b="1" dirty="0" smtClean="0">
                <a:latin typeface="Times New Roman"/>
                <a:ea typeface="Times New Roman"/>
              </a:rPr>
              <a:t/>
            </a:r>
            <a:br>
              <a:rPr lang="en-US" sz="3200" b="1" dirty="0" smtClean="0">
                <a:latin typeface="Times New Roman"/>
                <a:ea typeface="Times New Roman"/>
              </a:rPr>
            </a:br>
            <a:r>
              <a:rPr lang="en-US" sz="2400" b="1" dirty="0">
                <a:latin typeface="Times New Roman"/>
                <a:ea typeface="Times New Roman"/>
              </a:rPr>
              <a:t>Sub-Boxes </a:t>
            </a:r>
            <a:r>
              <a:rPr lang="en-US" sz="2400" b="1" dirty="0" smtClean="0">
                <a:latin typeface="Times New Roman"/>
                <a:ea typeface="Times New Roman"/>
              </a:rPr>
              <a:t> treat Inexact </a:t>
            </a:r>
            <a:r>
              <a:rPr lang="en-US" sz="2400" b="1" dirty="0">
                <a:latin typeface="Times New Roman"/>
                <a:ea typeface="Times New Roman"/>
              </a:rPr>
              <a:t>Data  </a:t>
            </a:r>
            <a:r>
              <a:rPr lang="en-US" sz="2400" b="1" dirty="0" smtClean="0">
                <a:latin typeface="Times New Roman"/>
                <a:ea typeface="Times New Roman"/>
              </a:rPr>
              <a:t/>
            </a:r>
            <a:br>
              <a:rPr lang="en-US" sz="2400" b="1" dirty="0" smtClean="0">
                <a:latin typeface="Times New Roman"/>
                <a:ea typeface="Times New Roman"/>
              </a:rPr>
            </a:br>
            <a:r>
              <a:rPr lang="en-US" sz="2400" b="1" dirty="0">
                <a:latin typeface="Times New Roman"/>
                <a:ea typeface="Times New Roman"/>
              </a:rPr>
              <a:t>Sub-Boxes </a:t>
            </a:r>
            <a:r>
              <a:rPr lang="en-US" sz="2400" b="1" dirty="0" smtClean="0">
                <a:latin typeface="Times New Roman"/>
                <a:ea typeface="Times New Roman"/>
              </a:rPr>
              <a:t> improve the Precision</a:t>
            </a:r>
            <a:endParaRPr lang="ru-RU" sz="18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57166" y="1691683"/>
            <a:ext cx="6172200" cy="68407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" y="-18466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2" y="4393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712" y="1979712"/>
            <a:ext cx="5040000" cy="3539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9240" y="5559515"/>
            <a:ext cx="4320000" cy="3044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675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728" y="214284"/>
            <a:ext cx="6172200" cy="2125469"/>
          </a:xfrm>
        </p:spPr>
        <p:txBody>
          <a:bodyPr>
            <a:no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First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Results 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latin typeface="Times New Roman"/>
                <a:ea typeface="Times New Roman"/>
              </a:rPr>
              <a:t>of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Sub-Interval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Analysis </a:t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as a New Branch of Interval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Analysis</a:t>
            </a:r>
            <a:endParaRPr lang="ru-RU" sz="28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57166" y="3347867"/>
            <a:ext cx="6172200" cy="5184575"/>
          </a:xfrm>
        </p:spPr>
        <p:txBody>
          <a:bodyPr>
            <a:normAutofit/>
          </a:bodyPr>
          <a:lstStyle/>
          <a:p>
            <a:pPr marL="514350" indent="-514350" algn="just">
              <a:buAutoNum type="arabicParenR"/>
            </a:pPr>
            <a:r>
              <a:rPr lang="en-US" b="1" dirty="0" smtClean="0">
                <a:latin typeface="Times New Roman"/>
                <a:ea typeface="Times New Roman"/>
              </a:rPr>
              <a:t> </a:t>
            </a:r>
            <a:r>
              <a:rPr lang="en-US" b="1" dirty="0">
                <a:latin typeface="Times New Roman"/>
                <a:cs typeface="Times New Roman" pitchFamily="18" charset="0"/>
              </a:rPr>
              <a:t>New </a:t>
            </a:r>
            <a:r>
              <a:rPr lang="en-US" b="1" dirty="0" smtClean="0">
                <a:latin typeface="Times New Roman"/>
                <a:ea typeface="Times New Roman"/>
              </a:rPr>
              <a:t>Tools </a:t>
            </a:r>
          </a:p>
          <a:p>
            <a:pPr marL="514350" indent="-514350" algn="just">
              <a:buAutoNum type="arabicParenR"/>
            </a:pPr>
            <a:endParaRPr lang="en-US" b="1" dirty="0" smtClean="0">
              <a:latin typeface="Times New Roman"/>
              <a:ea typeface="Times New Roman"/>
            </a:endParaRPr>
          </a:p>
          <a:p>
            <a:pPr marL="514350" indent="-514350" algn="just">
              <a:buAutoNum type="arabicParenR" startAt="2"/>
            </a:pPr>
            <a:r>
              <a:rPr lang="en-US" sz="2800" b="1" dirty="0">
                <a:latin typeface="Times New Roman"/>
                <a:cs typeface="Times New Roman" pitchFamily="18" charset="0"/>
              </a:rPr>
              <a:t>New </a:t>
            </a:r>
            <a:r>
              <a:rPr lang="en-US" sz="2800" b="1" dirty="0">
                <a:latin typeface="Times New Roman"/>
                <a:ea typeface="Times New Roman"/>
              </a:rPr>
              <a:t>Theorems and </a:t>
            </a:r>
            <a:r>
              <a:rPr lang="en-US" sz="2800" b="1" dirty="0" smtClean="0">
                <a:latin typeface="Times New Roman"/>
                <a:ea typeface="Times New Roman"/>
              </a:rPr>
              <a:t>Hypotheses.</a:t>
            </a:r>
            <a:r>
              <a:rPr lang="en-US" sz="2800" b="1" dirty="0">
                <a:latin typeface="Times New Roman"/>
                <a:ea typeface="Times New Roman"/>
              </a:rPr>
              <a:t> </a:t>
            </a:r>
            <a:r>
              <a:rPr lang="en-US" sz="2800" b="1" dirty="0" smtClean="0">
                <a:latin typeface="Times New Roman"/>
                <a:ea typeface="Times New Roman"/>
              </a:rPr>
              <a:t>   </a:t>
            </a:r>
            <a:r>
              <a:rPr lang="en-US" sz="2800" b="1" dirty="0" smtClean="0">
                <a:latin typeface="Times New Roman"/>
                <a:cs typeface="Times New Roman" pitchFamily="18" charset="0"/>
              </a:rPr>
              <a:t>New 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realms for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Interval Analysis</a:t>
            </a:r>
            <a:endParaRPr lang="en-US" sz="2800" b="1" dirty="0" smtClean="0">
              <a:latin typeface="Times New Roman"/>
              <a:ea typeface="Times New Roman"/>
            </a:endParaRPr>
          </a:p>
          <a:p>
            <a:pPr marL="514350" indent="-514350" algn="just">
              <a:buAutoNum type="arabicParenR" startAt="2"/>
            </a:pPr>
            <a:endParaRPr lang="en-US" b="1" dirty="0" smtClean="0">
              <a:latin typeface="Times New Roman"/>
              <a:ea typeface="Times New Roman"/>
            </a:endParaRPr>
          </a:p>
          <a:p>
            <a:pPr marL="514350" indent="-514350" algn="just">
              <a:buAutoNum type="arabicParenR" startAt="2"/>
            </a:pPr>
            <a:r>
              <a:rPr lang="en-US" sz="2800" b="1" dirty="0" smtClean="0">
                <a:latin typeface="Times New Roman"/>
                <a:cs typeface="Times New Roman" pitchFamily="18" charset="0"/>
              </a:rPr>
              <a:t>New </a:t>
            </a:r>
            <a:r>
              <a:rPr lang="en-US" sz="2800" b="1" dirty="0">
                <a:latin typeface="Times New Roman"/>
                <a:ea typeface="Times New Roman"/>
              </a:rPr>
              <a:t>Prerequisites of Applications</a:t>
            </a:r>
            <a:r>
              <a:rPr lang="en-US" sz="2800" b="1" dirty="0" smtClean="0">
                <a:latin typeface="Times New Roman"/>
                <a:ea typeface="Times New Roman"/>
              </a:rPr>
              <a:t> </a:t>
            </a:r>
          </a:p>
          <a:p>
            <a:pPr marL="514350" indent="-514350" algn="just">
              <a:buAutoNum type="arabicParenR" startAt="2"/>
            </a:pPr>
            <a:endParaRPr lang="en-US" b="1" dirty="0" smtClean="0">
              <a:latin typeface="Times New Roman"/>
              <a:ea typeface="Times New Roman"/>
            </a:endParaRPr>
          </a:p>
          <a:p>
            <a:pPr marL="514350" indent="-514350" algn="just">
              <a:buFont typeface="Arial" pitchFamily="34" charset="0"/>
              <a:buAutoNum type="arabicParenR" startAt="2"/>
            </a:pPr>
            <a:r>
              <a:rPr lang="en-US" b="1" dirty="0">
                <a:latin typeface="Times New Roman"/>
                <a:ea typeface="Times New Roman"/>
              </a:rPr>
              <a:t> 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New </a:t>
            </a:r>
            <a:r>
              <a:rPr lang="en-US" sz="2800" b="1" dirty="0">
                <a:latin typeface="Times New Roman"/>
                <a:ea typeface="Times New Roman"/>
              </a:rPr>
              <a:t>Fields of Applications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AutoNum type="arabicParenR" startAt="2"/>
            </a:pPr>
            <a:endParaRPr lang="en-US" b="1" dirty="0">
              <a:latin typeface="Times New Roman"/>
              <a:ea typeface="Times New Roman"/>
            </a:endParaRPr>
          </a:p>
          <a:p>
            <a:pPr marL="0" indent="0" algn="just">
              <a:buNone/>
            </a:pPr>
            <a:endParaRPr lang="en-US" sz="3000" b="1" dirty="0">
              <a:latin typeface="Times New Roman"/>
              <a:ea typeface="Times New Roman"/>
            </a:endParaRPr>
          </a:p>
          <a:p>
            <a:pPr marL="514350" indent="-514350" algn="just">
              <a:buAutoNum type="arabicParenR"/>
            </a:pPr>
            <a:endParaRPr lang="en-US" b="1" dirty="0" smtClean="0">
              <a:latin typeface="Times New Roman"/>
              <a:ea typeface="Times New Roman"/>
            </a:endParaRPr>
          </a:p>
          <a:p>
            <a:pPr marL="0" indent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74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1328</TotalTime>
  <Words>274</Words>
  <Application>Microsoft Office PowerPoint</Application>
  <PresentationFormat>Экран (4:3)</PresentationFormat>
  <Paragraphs>204</Paragraphs>
  <Slides>17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Тема Office</vt:lpstr>
      <vt:lpstr>Формула</vt:lpstr>
      <vt:lpstr>Sub-Interval Analysis.   First Results    Alexander Harin aaharin@yandex.ru     As the main source,  see the E-Book "Introduction to Sub-Interval Analysis  and its Applications"  in Open Access at http://ideas.repec.org/b/zbw/esmono/62286.html  27 September, 19.30.   Auditorium 515. Seminar Sub-Interval Analysis.  Detailed introduction</vt:lpstr>
      <vt:lpstr>What is It? </vt:lpstr>
      <vt:lpstr>What is It? </vt:lpstr>
      <vt:lpstr>The sub-interval analysis </vt:lpstr>
      <vt:lpstr>What for is It? </vt:lpstr>
      <vt:lpstr>Where is the weight? Box with two Sub-Boxes  1.</vt:lpstr>
      <vt:lpstr>Where is the weight? Box with two Sub-Boxes  2.</vt:lpstr>
      <vt:lpstr>Where is the weight?   Sub-Boxes  treat Inexact Data   Sub-Boxes  improve the Precision</vt:lpstr>
      <vt:lpstr>First Results    of Sub-Interval Analysis    as a New Branch of Interval Analysis</vt:lpstr>
      <vt:lpstr>Tools, Theorems and Hypotheses of It</vt:lpstr>
      <vt:lpstr>"Ring of formulas"</vt:lpstr>
      <vt:lpstr>What is It? </vt:lpstr>
      <vt:lpstr>4</vt:lpstr>
      <vt:lpstr>5</vt:lpstr>
      <vt:lpstr>Prerequisites of Applications for It</vt:lpstr>
      <vt:lpstr>Particular Fields for It</vt:lpstr>
      <vt:lpstr>Sub-Interval Analysis.     Alexander Harin aaharin@yandex.ru     As the main source,  see the E-Book "Introduction to Sub-Interval Analysis  and its Applications"  in Open Access at http://ideas.repec.org/b/zbw/esmono/62286.html  27 September, 19.30.   Auditorium 515. Seminar Sub-Interval Analysis.  Detailed introduction.  General Picture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Теорема о существовании разрывов в шкале вероятностей. Непрерывный случай</dc:title>
  <dc:creator>Alex</dc:creator>
  <cp:lastModifiedBy>КонфЗал</cp:lastModifiedBy>
  <cp:revision>173</cp:revision>
  <dcterms:created xsi:type="dcterms:W3CDTF">2010-11-26T11:46:56Z</dcterms:created>
  <dcterms:modified xsi:type="dcterms:W3CDTF">2012-09-25T07:19:02Z</dcterms:modified>
</cp:coreProperties>
</file>