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323" r:id="rId3"/>
    <p:sldId id="324" r:id="rId4"/>
    <p:sldId id="299" r:id="rId5"/>
    <p:sldId id="325" r:id="rId6"/>
    <p:sldId id="344" r:id="rId7"/>
    <p:sldId id="343" r:id="rId8"/>
    <p:sldId id="326" r:id="rId9"/>
    <p:sldId id="338" r:id="rId10"/>
    <p:sldId id="345" r:id="rId11"/>
    <p:sldId id="346" r:id="rId12"/>
    <p:sldId id="347" r:id="rId13"/>
    <p:sldId id="348" r:id="rId14"/>
    <p:sldId id="342" r:id="rId15"/>
    <p:sldId id="276" r:id="rId16"/>
    <p:sldId id="322" r:id="rId17"/>
    <p:sldId id="275" r:id="rId18"/>
    <p:sldId id="269" r:id="rId19"/>
    <p:sldId id="329" r:id="rId20"/>
    <p:sldId id="27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nDemin" initials="I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163" autoAdjust="0"/>
  </p:normalViewPr>
  <p:slideViewPr>
    <p:cSldViewPr snapToGrid="0">
      <p:cViewPr varScale="1">
        <p:scale>
          <a:sx n="79" d="100"/>
          <a:sy n="79" d="100"/>
        </p:scale>
        <p:origin x="1570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FA9B90-CF89-4064-949E-978EC31F61BB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44ACE-521D-4911-A21A-D195896C19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092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E9D77-D35A-4BBF-915F-5E501DBDC6AD}" type="datetime1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4585-B138-421E-A8E5-7F727EFD59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265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8E28D-FE68-4FCB-86DA-938B69E14EB7}" type="datetime1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4585-B138-421E-A8E5-7F727EFD59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419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2664A-C0CE-4E97-A37E-1268CBC89488}" type="datetime1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4585-B138-421E-A8E5-7F727EFD59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642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009650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009651"/>
            <a:ext cx="7886700" cy="51673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0201D-5D65-4B07-B15A-2B585EA8C6F2}" type="datetime1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4585-B138-421E-A8E5-7F727EFD59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843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15791-832A-4167-97AB-EB245BCEC83B}" type="datetime1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4585-B138-421E-A8E5-7F727EFD59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23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B8BE1-EFEB-4609-994F-6DCD7811DDCC}" type="datetime1">
              <a:rPr lang="ru-RU" smtClean="0"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4585-B138-421E-A8E5-7F727EFD59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626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CB2AA-5A27-4795-8A11-5745839BD41B}" type="datetime1">
              <a:rPr lang="ru-RU" smtClean="0"/>
              <a:t>22.05.2020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4585-B138-421E-A8E5-7F727EFD59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562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7FE70-CC96-4FC0-86D9-321515E8FC18}" type="datetime1">
              <a:rPr lang="ru-RU" smtClean="0"/>
              <a:t>22.05.2020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4585-B138-421E-A8E5-7F727EFD59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287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19896-4196-42F5-9599-CF94F56AFC65}" type="datetime1">
              <a:rPr lang="ru-RU" smtClean="0"/>
              <a:t>22.05.2020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4585-B138-421E-A8E5-7F727EFD59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006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5658-C8C2-45DF-8D6D-BD77C4E96B9A}" type="datetime1">
              <a:rPr lang="ru-RU" smtClean="0"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4585-B138-421E-A8E5-7F727EFD59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633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1E56E-C453-4506-A056-3433F16C56B6}" type="datetime1">
              <a:rPr lang="ru-RU" smtClean="0"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4585-B138-421E-A8E5-7F727EFD59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698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C0C42-49A0-405B-88F3-FD0CF87B3AC3}" type="datetime1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04585-B138-421E-A8E5-7F727EFD59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103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http://im5-tub.yandex.net/i?id=164737340-06-24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286194"/>
            <a:ext cx="9144000" cy="2387600"/>
          </a:xfrm>
        </p:spPr>
        <p:txBody>
          <a:bodyPr>
            <a:noAutofit/>
          </a:bodyPr>
          <a:lstStyle/>
          <a:p>
            <a:r>
              <a:rPr lang="ru-RU" sz="3200" b="1" dirty="0"/>
              <a:t>Получение информационных параметров для распознавания газов по температурным зависимостям отклика на примере полупроводниковых тонких плёнок </a:t>
            </a:r>
            <a:r>
              <a:rPr lang="ru-RU" sz="3200" b="1" cap="all" dirty="0"/>
              <a:t>50%I</a:t>
            </a:r>
            <a:r>
              <a:rPr lang="en-US" sz="3200" b="1" dirty="0"/>
              <a:t>n</a:t>
            </a:r>
            <a:r>
              <a:rPr lang="ru-RU" sz="3200" b="1" cap="all" baseline="-25000" dirty="0"/>
              <a:t>2</a:t>
            </a:r>
            <a:r>
              <a:rPr lang="ru-RU" sz="3200" b="1" cap="all" dirty="0"/>
              <a:t>O</a:t>
            </a:r>
            <a:r>
              <a:rPr lang="ru-RU" sz="3200" b="1" cap="all" baseline="-25000" dirty="0"/>
              <a:t>3</a:t>
            </a:r>
            <a:r>
              <a:rPr lang="ru-RU" sz="3200" b="1" cap="all" dirty="0"/>
              <a:t>–50%G</a:t>
            </a:r>
            <a:r>
              <a:rPr lang="ru-RU" sz="3200" b="1" dirty="0"/>
              <a:t>a</a:t>
            </a:r>
            <a:r>
              <a:rPr lang="ru-RU" sz="3200" b="1" cap="all" baseline="-25000" dirty="0"/>
              <a:t>2</a:t>
            </a:r>
            <a:r>
              <a:rPr lang="ru-RU" sz="3200" b="1" cap="all" dirty="0"/>
              <a:t>O</a:t>
            </a:r>
            <a:r>
              <a:rPr lang="ru-RU" sz="3200" b="1" cap="all" baseline="-25000" dirty="0"/>
              <a:t>3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985522"/>
            <a:ext cx="9144000" cy="1777101"/>
          </a:xfrm>
        </p:spPr>
        <p:txBody>
          <a:bodyPr>
            <a:normAutofit lnSpcReduction="10000"/>
          </a:bodyPr>
          <a:lstStyle/>
          <a:p>
            <a:r>
              <a:rPr lang="ru-RU" u="sng" dirty="0"/>
              <a:t>Дёмин Иван Евгеньевич</a:t>
            </a:r>
            <a:r>
              <a:rPr lang="ru-RU" dirty="0"/>
              <a:t>, </a:t>
            </a:r>
          </a:p>
          <a:p>
            <a:r>
              <a:rPr lang="ru-RU" i="1" dirty="0"/>
              <a:t>Институт </a:t>
            </a:r>
            <a:r>
              <a:rPr lang="ru-RU" i="1" dirty="0" err="1"/>
              <a:t>СПОиДП</a:t>
            </a:r>
            <a:endParaRPr lang="ru-RU" i="1" dirty="0"/>
          </a:p>
          <a:p>
            <a:r>
              <a:rPr lang="ru-RU" i="1" dirty="0"/>
              <a:t>Омский Государственный Университет им. Ф. М. Достоевского</a:t>
            </a:r>
          </a:p>
          <a:p>
            <a:r>
              <a:rPr lang="en-US" sz="2800" b="1" dirty="0"/>
              <a:t>IvanDemin3467@gmail.com</a:t>
            </a:r>
            <a:endParaRPr lang="ru-RU" sz="2800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62D37FC-6812-4BCA-BDD1-711138836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818" y="95378"/>
            <a:ext cx="1968711" cy="210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Рисунок 4" descr="Описание: http://im5-tub.yandex.net/i?id=164737340-06-24">
            <a:extLst>
              <a:ext uri="{FF2B5EF4-FFF2-40B4-BE49-F238E27FC236}">
                <a16:creationId xmlns:a16="http://schemas.microsoft.com/office/drawing/2014/main" id="{34847218-71B2-4057-8A7B-B23012F4A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1" y="95377"/>
            <a:ext cx="3843338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0249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83" y="4280170"/>
            <a:ext cx="9108317" cy="2558781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Путём аппроксимации экспериментальных данных возможно определение параметров </a:t>
            </a:r>
            <a:r>
              <a:rPr lang="ru-RU" i="1" dirty="0"/>
              <a:t>E</a:t>
            </a:r>
            <a:r>
              <a:rPr lang="ru-RU" i="1" baseline="-25000" dirty="0"/>
              <a:t>S</a:t>
            </a:r>
            <a:r>
              <a:rPr lang="en-US" i="1" baseline="-25000" dirty="0"/>
              <a:t> </a:t>
            </a:r>
            <a:r>
              <a:rPr lang="ru-RU" i="1" baseline="-25000" dirty="0"/>
              <a:t>LT</a:t>
            </a:r>
            <a:r>
              <a:rPr lang="ru-RU" i="1" dirty="0"/>
              <a:t>, E</a:t>
            </a:r>
            <a:r>
              <a:rPr lang="ru-RU" i="1" baseline="-25000" dirty="0"/>
              <a:t>S</a:t>
            </a:r>
            <a:r>
              <a:rPr lang="en-US" i="1" baseline="-25000" dirty="0"/>
              <a:t> </a:t>
            </a:r>
            <a:r>
              <a:rPr lang="ru-RU" i="1" baseline="-25000" dirty="0"/>
              <a:t>HT</a:t>
            </a:r>
            <a:r>
              <a:rPr lang="ru-RU" i="1" dirty="0"/>
              <a:t>; A</a:t>
            </a:r>
            <a:r>
              <a:rPr lang="ru-RU" i="1" baseline="-25000" dirty="0"/>
              <a:t>S</a:t>
            </a:r>
            <a:r>
              <a:rPr lang="en-US" i="1" baseline="-25000" dirty="0"/>
              <a:t> </a:t>
            </a:r>
            <a:r>
              <a:rPr lang="ru-RU" i="1" baseline="-25000" dirty="0"/>
              <a:t>LT</a:t>
            </a:r>
            <a:r>
              <a:rPr lang="ru-RU" i="1" dirty="0"/>
              <a:t>, A</a:t>
            </a:r>
            <a:r>
              <a:rPr lang="ru-RU" i="1" baseline="-25000" dirty="0"/>
              <a:t>S</a:t>
            </a:r>
            <a:r>
              <a:rPr lang="en-US" i="1" baseline="-25000" dirty="0"/>
              <a:t> </a:t>
            </a:r>
            <a:r>
              <a:rPr lang="ru-RU" i="1" baseline="-25000" dirty="0"/>
              <a:t>HT</a:t>
            </a:r>
            <a:r>
              <a:rPr lang="ru-RU" dirty="0"/>
              <a:t>. Выявлено, что при варьировании концентрации исследуемого газа </a:t>
            </a:r>
            <a:r>
              <a:rPr lang="ru-RU" i="1" dirty="0"/>
              <a:t>С</a:t>
            </a:r>
            <a:r>
              <a:rPr lang="ru-RU" i="1" baseline="-25000" dirty="0"/>
              <a:t>0</a:t>
            </a:r>
            <a:r>
              <a:rPr lang="ru-RU" dirty="0"/>
              <a:t> параметры </a:t>
            </a:r>
            <a:r>
              <a:rPr lang="ru-RU" i="1" dirty="0"/>
              <a:t>E</a:t>
            </a:r>
            <a:r>
              <a:rPr lang="ru-RU" i="1" baseline="-25000" dirty="0"/>
              <a:t>S</a:t>
            </a:r>
            <a:r>
              <a:rPr lang="en-US" i="1" baseline="-25000" dirty="0"/>
              <a:t> </a:t>
            </a:r>
            <a:r>
              <a:rPr lang="ru-RU" i="1" baseline="-25000" dirty="0"/>
              <a:t>LT</a:t>
            </a:r>
            <a:r>
              <a:rPr lang="ru-RU" dirty="0"/>
              <a:t> и </a:t>
            </a:r>
            <a:r>
              <a:rPr lang="ru-RU" i="1" dirty="0"/>
              <a:t>E</a:t>
            </a:r>
            <a:r>
              <a:rPr lang="ru-RU" i="1" baseline="-25000" dirty="0"/>
              <a:t>S</a:t>
            </a:r>
            <a:r>
              <a:rPr lang="en-US" i="1" baseline="-25000" dirty="0"/>
              <a:t> </a:t>
            </a:r>
            <a:r>
              <a:rPr lang="ru-RU" i="1" baseline="-25000" dirty="0"/>
              <a:t>HT</a:t>
            </a:r>
            <a:r>
              <a:rPr lang="ru-RU" dirty="0"/>
              <a:t> не меняют своего значения. Также для них исключена зависимость от </a:t>
            </a:r>
            <a:r>
              <a:rPr lang="en-US" i="1" dirty="0"/>
              <a:t>T</a:t>
            </a:r>
            <a:r>
              <a:rPr lang="ru-RU" dirty="0"/>
              <a:t>, что видно из формул (2). Значит, </a:t>
            </a:r>
            <a:r>
              <a:rPr lang="ru-RU" i="1" dirty="0"/>
              <a:t>E</a:t>
            </a:r>
            <a:r>
              <a:rPr lang="ru-RU" i="1" baseline="-25000" dirty="0"/>
              <a:t>S</a:t>
            </a:r>
            <a:r>
              <a:rPr lang="en-US" i="1" baseline="-25000" dirty="0"/>
              <a:t> </a:t>
            </a:r>
            <a:r>
              <a:rPr lang="ru-RU" i="1" baseline="-25000" dirty="0"/>
              <a:t>LT</a:t>
            </a:r>
            <a:r>
              <a:rPr lang="ru-RU" dirty="0"/>
              <a:t> и </a:t>
            </a:r>
            <a:r>
              <a:rPr lang="ru-RU" i="1" dirty="0"/>
              <a:t>E</a:t>
            </a:r>
            <a:r>
              <a:rPr lang="ru-RU" i="1" baseline="-25000" dirty="0"/>
              <a:t>S</a:t>
            </a:r>
            <a:r>
              <a:rPr lang="en-US" i="1" baseline="-25000" dirty="0"/>
              <a:t> </a:t>
            </a:r>
            <a:r>
              <a:rPr lang="ru-RU" i="1" baseline="-25000" dirty="0"/>
              <a:t>HT</a:t>
            </a:r>
            <a:r>
              <a:rPr lang="ru-RU" dirty="0"/>
              <a:t> являются кандидатами на роль информационных параметров, подходящих для идентификации исследуемого газа.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4585-B138-421E-A8E5-7F727EFD5943}" type="slidenum">
              <a:rPr lang="ru-RU" smtClean="0"/>
              <a:t>10</a:t>
            </a:fld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5683" y="1"/>
            <a:ext cx="9002396" cy="10806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Информационные параметры, не зависящие от концентрации воздействующего газа </a:t>
            </a:r>
            <a:r>
              <a:rPr lang="ru-RU" i="1" dirty="0"/>
              <a:t>С</a:t>
            </a:r>
            <a:r>
              <a:rPr lang="ru-RU" i="1" baseline="-25000" dirty="0"/>
              <a:t>0</a:t>
            </a:r>
            <a:r>
              <a:rPr lang="ru-RU" dirty="0"/>
              <a:t> и температуры сенсора </a:t>
            </a:r>
            <a:r>
              <a:rPr lang="en-US" i="1" dirty="0"/>
              <a:t>T</a:t>
            </a: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7CF11EB-8F15-4E7E-8E81-334A2EC48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30" y="1668887"/>
            <a:ext cx="8593104" cy="205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811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5683" y="5461128"/>
                <a:ext cx="9108317" cy="1260348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ru-RU" dirty="0"/>
                  <a:t>При варьировании типа газа </a:t>
                </a:r>
                <a:r>
                  <a:rPr lang="en-US" i="1" dirty="0"/>
                  <a:t>GT</a:t>
                </a:r>
                <a:r>
                  <a:rPr lang="ru-RU" dirty="0"/>
                  <a:t> и температуры сенсора </a:t>
                </a:r>
                <a:r>
                  <a:rPr lang="en-US" i="1" dirty="0"/>
                  <a:t>T</a:t>
                </a:r>
                <a:r>
                  <a:rPr lang="ru-RU" dirty="0"/>
                  <a:t>, вид этих зависимостей остаётся аналогичным. Многочисленные исследования указывают на то, что данные графики описываются степенными формулами [10]</a:t>
                </a:r>
              </a:p>
              <a:p>
                <a:r>
                  <a:rPr lang="ru-RU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/>
                        </m:ctrlPr>
                      </m:sSubPr>
                      <m:e>
                        <m:r>
                          <a:rPr lang="en-US" i="1"/>
                          <m:t>𝑆</m:t>
                        </m:r>
                      </m:e>
                      <m:sub>
                        <m:r>
                          <a:rPr lang="ru-RU" i="1" baseline="-25000"/>
                          <m:t>0</m:t>
                        </m:r>
                      </m:sub>
                    </m:sSub>
                    <m:r>
                      <a:rPr lang="ru-RU" i="1"/>
                      <m:t> = </m:t>
                    </m:r>
                    <m:r>
                      <a:rPr lang="en-US" i="1"/>
                      <m:t>𝑏</m:t>
                    </m:r>
                    <m:r>
                      <a:rPr lang="ru-RU" i="1"/>
                      <m:t> · </m:t>
                    </m:r>
                    <m:sSubSup>
                      <m:sSubSupPr>
                        <m:ctrlPr>
                          <a:rPr lang="ru-RU" i="1" baseline="30000"/>
                        </m:ctrlPr>
                      </m:sSubSupPr>
                      <m:e>
                        <m:r>
                          <a:rPr lang="en-US" i="1"/>
                          <m:t>𝐶</m:t>
                        </m:r>
                      </m:e>
                      <m:sub>
                        <m:r>
                          <a:rPr lang="ru-RU" i="1"/>
                          <m:t>0</m:t>
                        </m:r>
                      </m:sub>
                      <m:sup>
                        <m:r>
                          <a:rPr lang="en-US" i="1" baseline="30000"/>
                          <m:t>𝑚</m:t>
                        </m:r>
                      </m:sup>
                    </m:sSubSup>
                  </m:oMath>
                </a14:m>
                <a:r>
                  <a:rPr lang="ru-RU" dirty="0"/>
                  <a:t>.</a:t>
                </a: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683" y="5461128"/>
                <a:ext cx="9108317" cy="1260348"/>
              </a:xfrm>
              <a:blipFill>
                <a:blip r:embed="rId2"/>
                <a:stretch>
                  <a:fillRect l="-469" t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4585-B138-421E-A8E5-7F727EFD5943}" type="slidenum">
              <a:rPr lang="ru-RU" smtClean="0"/>
              <a:t>11</a:t>
            </a:fld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5683" y="1"/>
            <a:ext cx="9002396" cy="10806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Концентрационная зависимость газового отклика сопротивления для случая ацетона в воздухе при </a:t>
            </a:r>
            <a:r>
              <a:rPr lang="en-US" i="1" dirty="0"/>
              <a:t>T</a:t>
            </a:r>
            <a:r>
              <a:rPr lang="en-US" dirty="0"/>
              <a:t> </a:t>
            </a:r>
            <a:r>
              <a:rPr lang="ru-RU" dirty="0"/>
              <a:t>=</a:t>
            </a:r>
            <a:r>
              <a:rPr lang="en-US" dirty="0"/>
              <a:t> </a:t>
            </a:r>
            <a:r>
              <a:rPr lang="ru-RU" dirty="0"/>
              <a:t>530 °С</a:t>
            </a:r>
            <a:endParaRPr lang="ru-RU" sz="32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D61406A-C926-4D95-B4D4-6E26E8A5A79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505356" y="1279396"/>
            <a:ext cx="6301468" cy="351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59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12DF0D-08DB-4782-B5F9-8182C85CC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F25A5546-CA90-4AD5-917A-0F23C92142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just"/>
                <a:r>
                  <a:rPr lang="ru-RU" dirty="0"/>
                  <a:t>С учётом выявленной степенной зависимости </a:t>
                </a:r>
                <a:r>
                  <a:rPr lang="en-US" i="1" dirty="0"/>
                  <a:t>S</a:t>
                </a:r>
                <a:r>
                  <a:rPr lang="ru-RU" i="1" baseline="-25000" dirty="0"/>
                  <a:t>0</a:t>
                </a:r>
                <a:r>
                  <a:rPr lang="ru-RU" dirty="0"/>
                  <a:t> от </a:t>
                </a:r>
                <a:r>
                  <a:rPr lang="en-US" i="1" dirty="0"/>
                  <a:t>C</a:t>
                </a:r>
                <a:r>
                  <a:rPr lang="ru-RU" i="1" baseline="-25000" dirty="0"/>
                  <a:t>0</a:t>
                </a:r>
                <a:r>
                  <a:rPr lang="ru-RU" dirty="0"/>
                  <a:t> формула (2) может быть преобразована к виду</a:t>
                </a:r>
              </a:p>
              <a:p>
                <a:pPr marL="0" indent="0" algn="just">
                  <a:buNone/>
                </a:pPr>
                <a:r>
                  <a:rPr lang="ru-RU" dirty="0"/>
                  <a:t>	</a:t>
                </a:r>
                <a:r>
                  <a:rPr lang="en-US" i="1" dirty="0"/>
                  <a:t>S</a:t>
                </a:r>
                <a:r>
                  <a:rPr lang="en-US" baseline="-25000" dirty="0"/>
                  <a:t>0</a:t>
                </a:r>
                <a:r>
                  <a:rPr lang="en-US" dirty="0"/>
                  <a:t> = </a:t>
                </a:r>
                <a:r>
                  <a:rPr lang="ru-RU" i="1" dirty="0"/>
                  <a:t>А</a:t>
                </a:r>
                <a:r>
                  <a:rPr lang="en-US" i="1" baseline="-25000" dirty="0"/>
                  <a:t>S LT0</a:t>
                </a:r>
                <a:r>
                  <a:rPr lang="en-US" dirty="0"/>
                  <a:t> ·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i="1" baseline="30000"/>
                        </m:ctrlPr>
                      </m:sSubSupPr>
                      <m:e>
                        <m:r>
                          <a:rPr lang="en-US" i="1"/>
                          <m:t>𝐶</m:t>
                        </m:r>
                      </m:e>
                      <m:sub>
                        <m:r>
                          <a:rPr lang="en-US" i="1"/>
                          <m:t>0</m:t>
                        </m:r>
                      </m:sub>
                      <m:sup>
                        <m:r>
                          <a:rPr lang="en-US" i="1" baseline="30000"/>
                          <m:t>𝑚</m:t>
                        </m:r>
                      </m:sup>
                    </m:sSubSup>
                  </m:oMath>
                </a14:m>
                <a:r>
                  <a:rPr lang="en-US" dirty="0"/>
                  <a:t> · exp( –</a:t>
                </a:r>
                <a:r>
                  <a:rPr lang="en-US" i="1" dirty="0"/>
                  <a:t>E</a:t>
                </a:r>
                <a:r>
                  <a:rPr lang="en-US" i="1" baseline="-25000" dirty="0"/>
                  <a:t>S LT</a:t>
                </a:r>
                <a:r>
                  <a:rPr lang="en-US" dirty="0"/>
                  <a:t> / </a:t>
                </a:r>
                <a:r>
                  <a:rPr lang="en-US" i="1" dirty="0"/>
                  <a:t>k</a:t>
                </a:r>
                <a:r>
                  <a:rPr lang="en-US" i="1" baseline="-25000" dirty="0"/>
                  <a:t>B</a:t>
                </a:r>
                <a:r>
                  <a:rPr lang="en-US" dirty="0"/>
                  <a:t> </a:t>
                </a:r>
                <a:r>
                  <a:rPr lang="en-US" i="1" dirty="0"/>
                  <a:t>·</a:t>
                </a:r>
                <a:r>
                  <a:rPr lang="en-US" dirty="0"/>
                  <a:t> </a:t>
                </a:r>
                <a:r>
                  <a:rPr lang="en-US" i="1" dirty="0"/>
                  <a:t>T</a:t>
                </a:r>
                <a:r>
                  <a:rPr lang="en-US" dirty="0"/>
                  <a:t>),	</a:t>
                </a:r>
                <a:endParaRPr lang="ru-RU" dirty="0"/>
              </a:p>
              <a:p>
                <a:pPr marL="0" indent="0" algn="just">
                  <a:buNone/>
                </a:pPr>
                <a:r>
                  <a:rPr lang="en-US" dirty="0"/>
                  <a:t>	</a:t>
                </a:r>
                <a:r>
                  <a:rPr lang="en-US" i="1" dirty="0"/>
                  <a:t>S</a:t>
                </a:r>
                <a:r>
                  <a:rPr lang="en-US" baseline="-25000" dirty="0"/>
                  <a:t>0</a:t>
                </a:r>
                <a:r>
                  <a:rPr lang="en-US" dirty="0"/>
                  <a:t> = </a:t>
                </a:r>
                <a:r>
                  <a:rPr lang="ru-RU" i="1" dirty="0"/>
                  <a:t>А</a:t>
                </a:r>
                <a:r>
                  <a:rPr lang="en-US" i="1" baseline="-25000" dirty="0"/>
                  <a:t>S HT0</a:t>
                </a:r>
                <a:r>
                  <a:rPr lang="en-US" dirty="0"/>
                  <a:t> ·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i="1" baseline="30000"/>
                        </m:ctrlPr>
                      </m:sSubSupPr>
                      <m:e>
                        <m:r>
                          <a:rPr lang="en-US" i="1"/>
                          <m:t>𝐶</m:t>
                        </m:r>
                      </m:e>
                      <m:sub>
                        <m:r>
                          <a:rPr lang="en-US" i="1"/>
                          <m:t>0</m:t>
                        </m:r>
                      </m:sub>
                      <m:sup>
                        <m:r>
                          <a:rPr lang="en-US" i="1" baseline="30000"/>
                          <m:t>𝑚</m:t>
                        </m:r>
                      </m:sup>
                    </m:sSubSup>
                  </m:oMath>
                </a14:m>
                <a:r>
                  <a:rPr lang="en-US" dirty="0"/>
                  <a:t> · exp( –</a:t>
                </a:r>
                <a:r>
                  <a:rPr lang="en-US" i="1" dirty="0"/>
                  <a:t>E</a:t>
                </a:r>
                <a:r>
                  <a:rPr lang="en-US" i="1" baseline="-25000" dirty="0"/>
                  <a:t>S HT</a:t>
                </a:r>
                <a:r>
                  <a:rPr lang="en-US" dirty="0"/>
                  <a:t> / </a:t>
                </a:r>
                <a:r>
                  <a:rPr lang="en-US" i="1" dirty="0"/>
                  <a:t>k</a:t>
                </a:r>
                <a:r>
                  <a:rPr lang="en-US" i="1" baseline="-25000" dirty="0"/>
                  <a:t>B</a:t>
                </a:r>
                <a:r>
                  <a:rPr lang="en-US" dirty="0"/>
                  <a:t> </a:t>
                </a:r>
                <a:r>
                  <a:rPr lang="en-US" i="1" dirty="0"/>
                  <a:t>·</a:t>
                </a:r>
                <a:r>
                  <a:rPr lang="en-US" dirty="0"/>
                  <a:t> </a:t>
                </a:r>
                <a:r>
                  <a:rPr lang="en-US" i="1" dirty="0"/>
                  <a:t>T</a:t>
                </a:r>
                <a:r>
                  <a:rPr lang="en-US" dirty="0"/>
                  <a:t>).	</a:t>
                </a:r>
                <a:r>
                  <a:rPr lang="ru-RU" dirty="0"/>
                  <a:t>(4)</a:t>
                </a:r>
              </a:p>
              <a:p>
                <a:pPr algn="just"/>
                <a:r>
                  <a:rPr lang="ru-RU" dirty="0"/>
                  <a:t>В отличии от формул (2) в формулах (4) для параметров </a:t>
                </a:r>
                <a:r>
                  <a:rPr lang="ru-RU" i="1" dirty="0"/>
                  <a:t>A</a:t>
                </a:r>
                <a:r>
                  <a:rPr lang="ru-RU" i="1" baseline="-25000" dirty="0"/>
                  <a:t>S</a:t>
                </a:r>
                <a:r>
                  <a:rPr lang="en-US" i="1" baseline="-25000" dirty="0"/>
                  <a:t> </a:t>
                </a:r>
                <a:r>
                  <a:rPr lang="ru-RU" i="1" baseline="-25000" dirty="0"/>
                  <a:t>LT0</a:t>
                </a:r>
                <a:r>
                  <a:rPr lang="ru-RU" dirty="0"/>
                  <a:t> и </a:t>
                </a:r>
                <a:r>
                  <a:rPr lang="ru-RU" i="1" dirty="0"/>
                  <a:t>A</a:t>
                </a:r>
                <a:r>
                  <a:rPr lang="ru-RU" i="1" baseline="-25000" dirty="0"/>
                  <a:t>S</a:t>
                </a:r>
                <a:r>
                  <a:rPr lang="en-US" i="1" baseline="-25000" dirty="0"/>
                  <a:t> </a:t>
                </a:r>
                <a:r>
                  <a:rPr lang="ru-RU" i="1" baseline="-25000" dirty="0"/>
                  <a:t>HT0</a:t>
                </a:r>
                <a:r>
                  <a:rPr lang="ru-RU" dirty="0"/>
                  <a:t> исключена зависимость от </a:t>
                </a:r>
                <a:r>
                  <a:rPr lang="en-US" i="1" dirty="0"/>
                  <a:t>T</a:t>
                </a:r>
                <a:r>
                  <a:rPr lang="ru-RU" dirty="0"/>
                  <a:t> и </a:t>
                </a:r>
                <a:r>
                  <a:rPr lang="ru-RU" i="1" dirty="0"/>
                  <a:t>С</a:t>
                </a:r>
                <a:r>
                  <a:rPr lang="ru-RU" i="1" baseline="-25000" dirty="0"/>
                  <a:t>0</a:t>
                </a:r>
                <a:r>
                  <a:rPr lang="ru-RU" dirty="0"/>
                  <a:t>. Это означает, что они подходят для использования в качестве информационных параметров, позволяющих идентифицировать воздействующий газ. </a:t>
                </a:r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F25A5546-CA90-4AD5-917A-0F23C92142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125" r="-16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6F69E55-0A9B-49AC-A9CA-5BAFAA14E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4585-B138-421E-A8E5-7F727EFD594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7A48C0-1287-4CD0-957F-10347C0A8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1368EB-FE66-4C03-89BC-DAE26FF3E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/>
              <a:t>Заключительный этап исследования был направлен на подтверждение неколлинеарности полученной группы информационных параметров </a:t>
            </a:r>
            <a:r>
              <a:rPr lang="ru-RU" i="1" dirty="0"/>
              <a:t>E</a:t>
            </a:r>
            <a:r>
              <a:rPr lang="ru-RU" i="1" baseline="-25000" dirty="0"/>
              <a:t>S</a:t>
            </a:r>
            <a:r>
              <a:rPr lang="en-US" i="1" baseline="-25000" dirty="0"/>
              <a:t> </a:t>
            </a:r>
            <a:r>
              <a:rPr lang="ru-RU" i="1" baseline="-25000" dirty="0"/>
              <a:t>LT</a:t>
            </a:r>
            <a:r>
              <a:rPr lang="ru-RU" dirty="0"/>
              <a:t>, </a:t>
            </a:r>
            <a:r>
              <a:rPr lang="ru-RU" i="1" dirty="0"/>
              <a:t>E</a:t>
            </a:r>
            <a:r>
              <a:rPr lang="ru-RU" i="1" baseline="-25000" dirty="0"/>
              <a:t>S</a:t>
            </a:r>
            <a:r>
              <a:rPr lang="en-US" i="1" baseline="-25000" dirty="0"/>
              <a:t> </a:t>
            </a:r>
            <a:r>
              <a:rPr lang="ru-RU" i="1" baseline="-25000" dirty="0"/>
              <a:t>HT</a:t>
            </a:r>
            <a:r>
              <a:rPr lang="ru-RU" dirty="0"/>
              <a:t>, </a:t>
            </a:r>
            <a:r>
              <a:rPr lang="ru-RU" i="1" dirty="0"/>
              <a:t>A</a:t>
            </a:r>
            <a:r>
              <a:rPr lang="ru-RU" i="1" baseline="-25000" dirty="0"/>
              <a:t>S</a:t>
            </a:r>
            <a:r>
              <a:rPr lang="en-US" i="1" baseline="-25000" dirty="0"/>
              <a:t> </a:t>
            </a:r>
            <a:r>
              <a:rPr lang="ru-RU" i="1" baseline="-25000" dirty="0"/>
              <a:t>LT0</a:t>
            </a:r>
            <a:r>
              <a:rPr lang="ru-RU" dirty="0"/>
              <a:t>, </a:t>
            </a:r>
            <a:r>
              <a:rPr lang="ru-RU" i="1" dirty="0"/>
              <a:t>A</a:t>
            </a:r>
            <a:r>
              <a:rPr lang="ru-RU" i="1" baseline="-25000" dirty="0"/>
              <a:t>S</a:t>
            </a:r>
            <a:r>
              <a:rPr lang="en-US" i="1" baseline="-25000" dirty="0"/>
              <a:t> </a:t>
            </a:r>
            <a:r>
              <a:rPr lang="ru-RU" i="1" baseline="-25000" dirty="0"/>
              <a:t>HT0</a:t>
            </a:r>
            <a:r>
              <a:rPr lang="ru-RU" dirty="0"/>
              <a:t> и группы варьируемых характеристик </a:t>
            </a:r>
            <a:r>
              <a:rPr lang="en-US" i="1" dirty="0"/>
              <a:t>T</a:t>
            </a:r>
            <a:r>
              <a:rPr lang="ru-RU" dirty="0"/>
              <a:t> и </a:t>
            </a:r>
            <a:r>
              <a:rPr lang="ru-RU" i="1" dirty="0"/>
              <a:t>С</a:t>
            </a:r>
            <a:r>
              <a:rPr lang="ru-RU" i="1" baseline="-25000" dirty="0"/>
              <a:t>0</a:t>
            </a:r>
            <a:r>
              <a:rPr lang="ru-RU" dirty="0"/>
              <a:t>. Диапазон рассчитанных коэффициентов корреляции </a:t>
            </a:r>
            <a:r>
              <a:rPr lang="en-US" i="1" dirty="0"/>
              <a:t>r</a:t>
            </a:r>
            <a:r>
              <a:rPr lang="ru-RU" dirty="0"/>
              <a:t>-Пирсона между указанными группами параметров составил –0.098…0.109, что указывает на отсутствие зависимости или очень слабую корреляцию. </a:t>
            </a:r>
          </a:p>
          <a:p>
            <a:pPr algn="just"/>
            <a:endParaRPr lang="ru-RU" b="1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CF747DE-17EE-4299-BD49-743FCCA67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4585-B138-421E-A8E5-7F727EFD594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97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83" y="1"/>
            <a:ext cx="9108317" cy="665017"/>
          </a:xfrm>
        </p:spPr>
        <p:txBody>
          <a:bodyPr>
            <a:normAutofit fontScale="90000"/>
          </a:bodyPr>
          <a:lstStyle/>
          <a:p>
            <a:r>
              <a:rPr lang="ru-RU" dirty="0"/>
              <a:t>Заключение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83" y="665018"/>
            <a:ext cx="9108317" cy="6056457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С использованием известных теоретических положений исследованы температурные и концентрационные зависимости газового отклика сопротивления. </a:t>
            </a:r>
          </a:p>
          <a:p>
            <a:r>
              <a:rPr lang="ru-RU" dirty="0"/>
              <a:t>Результаты получены для полупроводниковых тонких плёнок 50%In</a:t>
            </a:r>
            <a:r>
              <a:rPr lang="ru-RU" baseline="-25000" dirty="0"/>
              <a:t>2</a:t>
            </a:r>
            <a:r>
              <a:rPr lang="ru-RU" dirty="0"/>
              <a:t>O</a:t>
            </a:r>
            <a:r>
              <a:rPr lang="ru-RU" baseline="-25000" dirty="0"/>
              <a:t>3</a:t>
            </a:r>
            <a:r>
              <a:rPr lang="ru-RU" dirty="0"/>
              <a:t>–50%Ga</a:t>
            </a:r>
            <a:r>
              <a:rPr lang="ru-RU" baseline="-25000" dirty="0"/>
              <a:t>2</a:t>
            </a:r>
            <a:r>
              <a:rPr lang="ru-RU" dirty="0"/>
              <a:t>O</a:t>
            </a:r>
            <a:r>
              <a:rPr lang="ru-RU" baseline="-25000" dirty="0"/>
              <a:t>3</a:t>
            </a:r>
            <a:r>
              <a:rPr lang="ru-RU" dirty="0"/>
              <a:t> при воздействии одного из ряда горючих газов: этанол, ацетон, аммиак, смесь пропан-бутан. </a:t>
            </a:r>
          </a:p>
          <a:p>
            <a:r>
              <a:rPr lang="ru-RU" dirty="0"/>
              <a:t>Путём обработки этих зависимостей при помощи построенных полуэмпирических формул выделены четыре информационных параметра, не зависящие от рабочей температуры сенсора и концентрации анализируемого газа. </a:t>
            </a:r>
          </a:p>
          <a:p>
            <a:r>
              <a:rPr lang="ru-RU" dirty="0"/>
              <a:t>Значения данных величин являются характерными для различных воздействующих газов, поэтому они могут быть использованы в качестве предикторов в газоанализаторах типа электронного носа. </a:t>
            </a:r>
          </a:p>
          <a:p>
            <a:r>
              <a:rPr lang="ru-RU" dirty="0"/>
              <a:t>Их применение позволит уменьшить количество обрабатываемых первичных данных, уменьшить стоимость и увеличить скорость работы газоанализаторов.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4585-B138-421E-A8E5-7F727EFD594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242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958556"/>
          </a:xfrm>
        </p:spPr>
        <p:txBody>
          <a:bodyPr/>
          <a:lstStyle/>
          <a:p>
            <a:pPr algn="ctr"/>
            <a:r>
              <a:rPr lang="ru-RU" i="1" dirty="0"/>
              <a:t>Спасибо за внимание!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4585-B138-421E-A8E5-7F727EFD5943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779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Газовый отклик сопротивления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1DC5C-63E5-46DD-8429-5DD401699B97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628650" y="5677562"/>
            <a:ext cx="7886700" cy="678789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[</a:t>
            </a:r>
            <a:r>
              <a:rPr lang="ru-RU" dirty="0"/>
              <a:t>1</a:t>
            </a:r>
            <a:r>
              <a:rPr lang="en-US" dirty="0"/>
              <a:t>]</a:t>
            </a:r>
            <a:r>
              <a:rPr lang="ru-RU" dirty="0"/>
              <a:t> </a:t>
            </a:r>
            <a:r>
              <a:rPr lang="en-US" dirty="0" err="1"/>
              <a:t>Korotcenkov</a:t>
            </a:r>
            <a:r>
              <a:rPr lang="en-US" dirty="0"/>
              <a:t> G. Handbook of Gas Sensor Materials. Properties, Advantages and Shortcomings for Applications, vol. 1. Springer, 2013. p.</a:t>
            </a:r>
            <a:r>
              <a:rPr lang="ru-RU" dirty="0"/>
              <a:t> 75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9652"/>
            <a:ext cx="8925284" cy="430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0217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35467"/>
            <a:ext cx="7886700" cy="956911"/>
          </a:xfrm>
        </p:spPr>
        <p:txBody>
          <a:bodyPr/>
          <a:lstStyle/>
          <a:p>
            <a:pPr algn="ctr"/>
            <a:r>
              <a:rPr lang="ru-RU" dirty="0"/>
              <a:t>Методика получения плёнок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8356" y="1092378"/>
            <a:ext cx="8895644" cy="5629098"/>
          </a:xfrm>
        </p:spPr>
        <p:txBody>
          <a:bodyPr>
            <a:normAutofit/>
          </a:bodyPr>
          <a:lstStyle/>
          <a:p>
            <a:pPr marL="0" indent="180000">
              <a:buNone/>
            </a:pPr>
            <a:r>
              <a:rPr lang="ru-RU" dirty="0"/>
              <a:t>Плёнки системы In</a:t>
            </a:r>
            <a:r>
              <a:rPr lang="ru-RU" baseline="-25000" dirty="0"/>
              <a:t>2</a:t>
            </a:r>
            <a:r>
              <a:rPr lang="ru-RU" dirty="0"/>
              <a:t>O</a:t>
            </a:r>
            <a:r>
              <a:rPr lang="ru-RU" baseline="-25000" dirty="0"/>
              <a:t>3</a:t>
            </a:r>
            <a:r>
              <a:rPr lang="ru-RU" dirty="0"/>
              <a:t>-Ga</a:t>
            </a:r>
            <a:r>
              <a:rPr lang="ru-RU" baseline="-25000" dirty="0"/>
              <a:t>2</a:t>
            </a:r>
            <a:r>
              <a:rPr lang="ru-RU" dirty="0"/>
              <a:t>O</a:t>
            </a:r>
            <a:r>
              <a:rPr lang="ru-RU" baseline="-25000" dirty="0"/>
              <a:t>3</a:t>
            </a:r>
            <a:r>
              <a:rPr lang="ru-RU" dirty="0"/>
              <a:t> были получены путем импульсного лазерного напыления из прессованных порошковых мишеней в вакуумной камере в атмосфере остаточного воздуха с давлением 10</a:t>
            </a:r>
            <a:r>
              <a:rPr lang="ru-RU" baseline="30000" dirty="0"/>
              <a:t>-2</a:t>
            </a:r>
            <a:r>
              <a:rPr lang="ru-RU" dirty="0"/>
              <a:t> Па при плотности энергии импульса 635 Дж/см</a:t>
            </a:r>
            <a:r>
              <a:rPr lang="ru-RU" baseline="30000" dirty="0"/>
              <a:t>2</a:t>
            </a:r>
            <a:r>
              <a:rPr lang="ru-RU" dirty="0"/>
              <a:t>. </a:t>
            </a:r>
          </a:p>
          <a:p>
            <a:pPr marL="0" indent="180000">
              <a:buNone/>
            </a:pPr>
            <a:r>
              <a:rPr lang="ru-RU" dirty="0"/>
              <a:t>В качестве подложек использовался </a:t>
            </a:r>
            <a:r>
              <a:rPr lang="ru-RU" dirty="0" err="1"/>
              <a:t>ситалл</a:t>
            </a:r>
            <a:r>
              <a:rPr lang="ru-RU" dirty="0"/>
              <a:t> СТ‑50‑1 с размерами 10х5х0.5 мм. </a:t>
            </a:r>
          </a:p>
          <a:p>
            <a:pPr marL="0" indent="180000">
              <a:buNone/>
            </a:pPr>
            <a:r>
              <a:rPr lang="ru-RU" dirty="0"/>
              <a:t>Толщина получаемых плёнок составляла 180–200 </a:t>
            </a:r>
            <a:r>
              <a:rPr lang="ru-RU" dirty="0" err="1"/>
              <a:t>нм</a:t>
            </a:r>
            <a:r>
              <a:rPr lang="ru-RU" dirty="0"/>
              <a:t>. </a:t>
            </a:r>
          </a:p>
          <a:p>
            <a:pPr marL="0" indent="180000">
              <a:buNone/>
            </a:pPr>
            <a:r>
              <a:rPr lang="ru-RU" dirty="0"/>
              <a:t>Для получения мишеней использовались следующие составы смесей: 100%In</a:t>
            </a:r>
            <a:r>
              <a:rPr lang="ru-RU" baseline="-25000" dirty="0"/>
              <a:t>2</a:t>
            </a:r>
            <a:r>
              <a:rPr lang="ru-RU" dirty="0"/>
              <a:t>O</a:t>
            </a:r>
            <a:r>
              <a:rPr lang="ru-RU" baseline="-25000" dirty="0"/>
              <a:t>3</a:t>
            </a:r>
            <a:r>
              <a:rPr lang="ru-RU" dirty="0"/>
              <a:t>, 75%In</a:t>
            </a:r>
            <a:r>
              <a:rPr lang="ru-RU" baseline="-25000" dirty="0"/>
              <a:t>2</a:t>
            </a:r>
            <a:r>
              <a:rPr lang="ru-RU" dirty="0"/>
              <a:t>O</a:t>
            </a:r>
            <a:r>
              <a:rPr lang="ru-RU" baseline="-25000" dirty="0"/>
              <a:t>3</a:t>
            </a:r>
            <a:r>
              <a:rPr lang="ru-RU" dirty="0"/>
              <a:t>–25%Ga</a:t>
            </a:r>
            <a:r>
              <a:rPr lang="ru-RU" baseline="-25000" dirty="0"/>
              <a:t>2</a:t>
            </a:r>
            <a:r>
              <a:rPr lang="ru-RU" dirty="0"/>
              <a:t>O</a:t>
            </a:r>
            <a:r>
              <a:rPr lang="ru-RU" baseline="-25000" dirty="0"/>
              <a:t>3</a:t>
            </a:r>
            <a:r>
              <a:rPr lang="ru-RU" dirty="0"/>
              <a:t>, 50%In</a:t>
            </a:r>
            <a:r>
              <a:rPr lang="ru-RU" baseline="-25000" dirty="0"/>
              <a:t>2</a:t>
            </a:r>
            <a:r>
              <a:rPr lang="ru-RU" dirty="0"/>
              <a:t>O</a:t>
            </a:r>
            <a:r>
              <a:rPr lang="ru-RU" baseline="-25000" dirty="0"/>
              <a:t>3</a:t>
            </a:r>
            <a:r>
              <a:rPr lang="ru-RU" dirty="0"/>
              <a:t>–50%Ga</a:t>
            </a:r>
            <a:r>
              <a:rPr lang="ru-RU" baseline="-25000" dirty="0"/>
              <a:t>2</a:t>
            </a:r>
            <a:r>
              <a:rPr lang="ru-RU" dirty="0"/>
              <a:t>O</a:t>
            </a:r>
            <a:r>
              <a:rPr lang="ru-RU" baseline="-25000" dirty="0"/>
              <a:t>3</a:t>
            </a:r>
            <a:r>
              <a:rPr lang="ru-RU" dirty="0"/>
              <a:t>, 25%In</a:t>
            </a:r>
            <a:r>
              <a:rPr lang="ru-RU" baseline="-25000" dirty="0"/>
              <a:t>2</a:t>
            </a:r>
            <a:r>
              <a:rPr lang="ru-RU" dirty="0"/>
              <a:t>O</a:t>
            </a:r>
            <a:r>
              <a:rPr lang="ru-RU" baseline="-25000" dirty="0"/>
              <a:t>3</a:t>
            </a:r>
            <a:r>
              <a:rPr lang="ru-RU" dirty="0"/>
              <a:t>–75%Ga</a:t>
            </a:r>
            <a:r>
              <a:rPr lang="ru-RU" baseline="-25000" dirty="0"/>
              <a:t>2</a:t>
            </a:r>
            <a:r>
              <a:rPr lang="ru-RU" dirty="0"/>
              <a:t>O</a:t>
            </a:r>
            <a:r>
              <a:rPr lang="ru-RU" baseline="-25000" dirty="0"/>
              <a:t>3</a:t>
            </a:r>
            <a:r>
              <a:rPr lang="ru-RU" dirty="0"/>
              <a:t>, 100%</a:t>
            </a:r>
            <a:r>
              <a:rPr lang="en-US" dirty="0"/>
              <a:t>Ga</a:t>
            </a:r>
            <a:r>
              <a:rPr lang="ru-RU" baseline="-25000" dirty="0"/>
              <a:t>2</a:t>
            </a:r>
            <a:r>
              <a:rPr lang="ru-RU" dirty="0"/>
              <a:t>O</a:t>
            </a:r>
            <a:r>
              <a:rPr lang="ru-RU" baseline="-25000" dirty="0"/>
              <a:t>3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4585-B138-421E-A8E5-7F727EFD5943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7367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083" y="4771823"/>
            <a:ext cx="8882743" cy="1844694"/>
          </a:xfrm>
        </p:spPr>
        <p:txBody>
          <a:bodyPr>
            <a:noAutofit/>
          </a:bodyPr>
          <a:lstStyle/>
          <a:p>
            <a:r>
              <a:rPr lang="ru-RU" sz="2800" b="1" dirty="0"/>
              <a:t>Установка для напыления плёнок</a:t>
            </a:r>
            <a:r>
              <a:rPr lang="ru-RU" sz="2800" dirty="0"/>
              <a:t>: 1 – Вакуумная камера;  2 - Кварцевая печь; 3 – Лазер «</a:t>
            </a:r>
            <a:r>
              <a:rPr lang="ru-RU" sz="2800" dirty="0" err="1"/>
              <a:t>Мелаз</a:t>
            </a:r>
            <a:r>
              <a:rPr lang="ru-RU" sz="2800" dirty="0"/>
              <a:t>»; </a:t>
            </a:r>
            <a:br>
              <a:rPr lang="ru-RU" sz="2800" dirty="0"/>
            </a:br>
            <a:r>
              <a:rPr lang="ru-RU" sz="2800" dirty="0"/>
              <a:t>4 - Мишень; 5 – Кварцевая линза; 6 - Кварцевое окно; </a:t>
            </a:r>
            <a:br>
              <a:rPr lang="ru-RU" sz="2800" dirty="0"/>
            </a:br>
            <a:r>
              <a:rPr lang="ru-RU" sz="2800" dirty="0"/>
              <a:t>7 - Подложка; 8 - Термопара; </a:t>
            </a:r>
            <a:r>
              <a:rPr lang="en-US" sz="2800" dirty="0"/>
              <a:t>V</a:t>
            </a:r>
            <a:r>
              <a:rPr lang="ru-RU" sz="2800" dirty="0"/>
              <a:t> - Вольтметр; </a:t>
            </a:r>
            <a:br>
              <a:rPr lang="ru-RU" sz="2800" dirty="0"/>
            </a:br>
            <a:r>
              <a:rPr lang="en-US" sz="2800" dirty="0"/>
              <a:t>VP</a:t>
            </a:r>
            <a:r>
              <a:rPr lang="ru-RU" sz="2800" dirty="0"/>
              <a:t> – Вакуумный насос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1DC5C-63E5-46DD-8429-5DD401699B97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1026" name="Рисунок 1" descr="Fig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6625" y="404678"/>
            <a:ext cx="4985657" cy="4262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768033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Измерение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09650"/>
            <a:ext cx="9144000" cy="5848349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Газочувствительные свойства данных плёнок исследовались при подаче синусоидально-изменяющегося напряжения питания на плоский резистивный нагреватель. Профиль напряжения формировался как сумма опорного постоянного напряжения от стабилизированного источника напряжения Б5-8 и синусоидального напряжения от генератора сигналов Г6-31. Амплитуда переменной составляющей напряжения во всех исследованиях равнялась 5 В. Постоянная составляющая напряжения выбралась такой, чтобы опорные температуры на поверхности плёнки равнялись </a:t>
            </a:r>
            <a:r>
              <a:rPr lang="en-US" dirty="0"/>
              <a:t>T</a:t>
            </a:r>
            <a:r>
              <a:rPr lang="ru-RU" baseline="-25000" dirty="0"/>
              <a:t>0</a:t>
            </a:r>
            <a:r>
              <a:rPr lang="ru-RU" dirty="0"/>
              <a:t> = 400 °С, 450 °С, 500 °С, 550 °С или 600 °С. Температура на поверхности газочувствительной плёнки измерялась миниатюрной хромель-копелевой термопарой.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4585-B138-421E-A8E5-7F727EFD5943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112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Газовые сенсоры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1DC5C-63E5-46DD-8429-5DD401699B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628649" y="1825625"/>
            <a:ext cx="4868767" cy="435133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Промышленная безопасность и безопасность в быту</a:t>
            </a:r>
          </a:p>
          <a:p>
            <a:r>
              <a:rPr lang="ru-RU" dirty="0"/>
              <a:t>Оптимизация работы двигателей внутреннего сгорания</a:t>
            </a:r>
          </a:p>
          <a:p>
            <a:r>
              <a:rPr lang="ru-RU" dirty="0"/>
              <a:t>Экологический мониторинг</a:t>
            </a:r>
          </a:p>
          <a:p>
            <a:r>
              <a:rPr lang="ru-RU" dirty="0"/>
              <a:t>Контроль качества пищевых продуктов</a:t>
            </a:r>
          </a:p>
          <a:p>
            <a:r>
              <a:rPr lang="ru-RU" dirty="0"/>
              <a:t>Экспресс-диагностика заболеваний по выдыхаемому воздуху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57451" y="5221995"/>
            <a:ext cx="2857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фото: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Четырёхсенсорная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фирмы НПО АМБ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0872" y="2751752"/>
            <a:ext cx="2191056" cy="2133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352776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256" y="4684890"/>
            <a:ext cx="8882744" cy="1854024"/>
          </a:xfrm>
        </p:spPr>
        <p:txBody>
          <a:bodyPr>
            <a:noAutofit/>
          </a:bodyPr>
          <a:lstStyle/>
          <a:p>
            <a:r>
              <a:rPr lang="ru-RU" sz="2800" b="1" dirty="0"/>
              <a:t>Схема установки для измерения электрофизических характеристик</a:t>
            </a:r>
            <a:r>
              <a:rPr lang="ru-RU" sz="2800" dirty="0"/>
              <a:t>. 1 - Подложка; 2 – Исследуемая плёнка; 3 – Прижимные контакты омметра; 4 – Резистивный нагреватель; 5 –Термопара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1DC5C-63E5-46DD-8429-5DD401699B97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2050" name="Рисунок 2" descr="Fig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5031" y="452210"/>
            <a:ext cx="6095193" cy="3749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6396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850737"/>
          </a:xfrm>
        </p:spPr>
        <p:txBody>
          <a:bodyPr>
            <a:normAutofit/>
          </a:bodyPr>
          <a:lstStyle/>
          <a:p>
            <a:r>
              <a:rPr lang="ru-RU" dirty="0"/>
              <a:t>Типы газовых сенсоров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50736"/>
            <a:ext cx="7886700" cy="6007263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Распространенные типы газовых сенсоров:</a:t>
            </a:r>
          </a:p>
          <a:p>
            <a:pPr lvl="1"/>
            <a:r>
              <a:rPr lang="ru-RU" dirty="0"/>
              <a:t>полупроводниковые, </a:t>
            </a:r>
          </a:p>
          <a:p>
            <a:pPr lvl="1"/>
            <a:r>
              <a:rPr lang="ru-RU" dirty="0"/>
              <a:t>полимерные, </a:t>
            </a:r>
          </a:p>
          <a:p>
            <a:pPr lvl="1"/>
            <a:r>
              <a:rPr lang="ru-RU" dirty="0"/>
              <a:t>оптические, </a:t>
            </a:r>
          </a:p>
          <a:p>
            <a:pPr lvl="1"/>
            <a:r>
              <a:rPr lang="ru-RU" dirty="0"/>
              <a:t>электрохимические, </a:t>
            </a:r>
          </a:p>
          <a:p>
            <a:pPr lvl="1"/>
            <a:r>
              <a:rPr lang="ru-RU" dirty="0"/>
              <a:t>на поверхностных акустических волнах и другие.</a:t>
            </a:r>
          </a:p>
          <a:p>
            <a:r>
              <a:rPr lang="ru-RU" dirty="0"/>
              <a:t>Достоинства полупроводниковых сенсоров:</a:t>
            </a:r>
          </a:p>
          <a:p>
            <a:pPr lvl="1"/>
            <a:r>
              <a:rPr lang="ru-RU" dirty="0"/>
              <a:t>простота конструкции, </a:t>
            </a:r>
          </a:p>
          <a:p>
            <a:pPr lvl="1"/>
            <a:r>
              <a:rPr lang="ru-RU" dirty="0"/>
              <a:t>широкий диапазон определяемых газов, </a:t>
            </a:r>
          </a:p>
          <a:p>
            <a:pPr lvl="1"/>
            <a:r>
              <a:rPr lang="ru-RU" dirty="0"/>
              <a:t>совместимость технологии изготовления </a:t>
            </a:r>
            <a:br>
              <a:rPr lang="ru-RU" dirty="0"/>
            </a:br>
            <a:r>
              <a:rPr lang="ru-RU" dirty="0"/>
              <a:t>с планарной микроэлектронной технологией, </a:t>
            </a:r>
          </a:p>
          <a:p>
            <a:pPr lvl="1"/>
            <a:r>
              <a:rPr lang="ru-RU" dirty="0"/>
              <a:t>долговременная стабильность, </a:t>
            </a:r>
          </a:p>
          <a:p>
            <a:pPr lvl="1"/>
            <a:r>
              <a:rPr lang="ru-RU" dirty="0"/>
              <a:t>надёжность.</a:t>
            </a:r>
          </a:p>
          <a:p>
            <a:r>
              <a:rPr lang="ru-RU" dirty="0"/>
              <a:t>Недостаток – низкая избирательность, </a:t>
            </a:r>
            <a:br>
              <a:rPr lang="ru-RU" dirty="0"/>
            </a:br>
            <a:r>
              <a:rPr lang="ru-RU" dirty="0"/>
              <a:t>то есть низкая способность к распознаванию </a:t>
            </a:r>
            <a:br>
              <a:rPr lang="ru-RU" dirty="0"/>
            </a:br>
            <a:r>
              <a:rPr lang="ru-RU" dirty="0"/>
              <a:t>типа анализируемого газа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057400" cy="365125"/>
          </a:xfrm>
        </p:spPr>
        <p:txBody>
          <a:bodyPr/>
          <a:lstStyle/>
          <a:p>
            <a:fld id="{4761DC5C-63E5-46DD-8429-5DD401699B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32273" y="5634024"/>
            <a:ext cx="2857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фото: Ассортимент сенсоров 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фирмы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АналитТеплоКонтроль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3618" y="3381746"/>
            <a:ext cx="2535211" cy="195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394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644235"/>
          </a:xfrm>
        </p:spPr>
        <p:txBody>
          <a:bodyPr>
            <a:normAutofit fontScale="90000"/>
          </a:bodyPr>
          <a:lstStyle/>
          <a:p>
            <a:r>
              <a:rPr lang="ru-RU" dirty="0"/>
              <a:t>Информационные параметры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31274"/>
            <a:ext cx="6072895" cy="6026726"/>
          </a:xfrm>
        </p:spPr>
        <p:txBody>
          <a:bodyPr>
            <a:normAutofit fontScale="92500"/>
          </a:bodyPr>
          <a:lstStyle/>
          <a:p>
            <a:r>
              <a:rPr lang="ru-RU" sz="3600" dirty="0"/>
              <a:t>Увеличение избирательности за счёт увеличения количества информационных параметров.</a:t>
            </a:r>
          </a:p>
          <a:p>
            <a:r>
              <a:rPr lang="ru-RU" sz="3600" dirty="0"/>
              <a:t>Анализ совокупности информационных параметров – задача «распознавания» действующего агента по характерному «образу»</a:t>
            </a:r>
          </a:p>
          <a:p>
            <a:r>
              <a:rPr lang="ru-RU" sz="3600" dirty="0"/>
              <a:t>Аналогия проблемы машинного распознавания изображений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57579" y="6355629"/>
            <a:ext cx="2057400" cy="365125"/>
          </a:xfrm>
        </p:spPr>
        <p:txBody>
          <a:bodyPr/>
          <a:lstStyle/>
          <a:p>
            <a:fld id="{97304585-B138-421E-A8E5-7F727EFD5943}" type="slidenum">
              <a:rPr lang="ru-RU" smtClean="0"/>
              <a:t>4</a:t>
            </a:fld>
            <a:endParaRPr lang="ru-RU"/>
          </a:p>
        </p:txBody>
      </p:sp>
      <p:pic>
        <p:nvPicPr>
          <p:cNvPr id="1026" name="Picture 2" descr="ÐÐ°ÑÑÐ¸Ð½ÐºÐ¸ Ð¿Ð¾ Ð·Ð°Ð¿ÑÐ¾ÑÑ Ð¼Ð°ÑÐ¸Ð½Ð½Ð¾Ðµ ÑÐ°ÑÐ¿Ð¾Ð·Ð½Ð°Ð²Ð°Ð½Ð¸Ðµ Ð¸Ð·Ð¾Ð±ÑÐ°Ð¶ÐµÐ½Ð¸Ð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895" y="5071916"/>
            <a:ext cx="2705100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302" y="2196790"/>
            <a:ext cx="3030693" cy="2609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3074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644235"/>
          </a:xfrm>
        </p:spPr>
        <p:txBody>
          <a:bodyPr>
            <a:normAutofit fontScale="90000"/>
          </a:bodyPr>
          <a:lstStyle/>
          <a:p>
            <a:r>
              <a:rPr lang="ru-RU" dirty="0"/>
              <a:t>Информационные параметры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31274"/>
            <a:ext cx="9144000" cy="6026726"/>
          </a:xfrm>
        </p:spPr>
        <p:txBody>
          <a:bodyPr>
            <a:normAutofit lnSpcReduction="10000"/>
          </a:bodyPr>
          <a:lstStyle/>
          <a:p>
            <a:r>
              <a:rPr lang="ru-RU" sz="3200" dirty="0"/>
              <a:t>Получение большого количества информационных параметров возможно при реализации:</a:t>
            </a:r>
          </a:p>
          <a:p>
            <a:pPr lvl="1"/>
            <a:r>
              <a:rPr lang="ru-RU" sz="2800" dirty="0"/>
              <a:t>Массив различных по свойствам газочувствительных плёнок [7];</a:t>
            </a:r>
          </a:p>
          <a:p>
            <a:pPr lvl="1"/>
            <a:r>
              <a:rPr lang="ru-RU" sz="2800" dirty="0"/>
              <a:t>Массив идентичных плёнок, функционирующих при различных температурах [9];</a:t>
            </a:r>
          </a:p>
          <a:p>
            <a:pPr lvl="1"/>
            <a:r>
              <a:rPr lang="ru-RU" sz="2800" dirty="0"/>
              <a:t>Отдельная плёнка при ступенчатой подаче анализируемой </a:t>
            </a:r>
            <a:r>
              <a:rPr lang="ru-RU" sz="2800" dirty="0" err="1"/>
              <a:t>газовоздушной</a:t>
            </a:r>
            <a:r>
              <a:rPr lang="ru-RU" sz="2800" dirty="0"/>
              <a:t> смеси [10];</a:t>
            </a:r>
          </a:p>
          <a:p>
            <a:pPr lvl="1"/>
            <a:r>
              <a:rPr lang="ru-RU" sz="2800" dirty="0"/>
              <a:t>Отдельная плёнка при профильно-изменяющейся температуре [11, 12].</a:t>
            </a:r>
          </a:p>
          <a:p>
            <a:pPr marL="0" indent="0">
              <a:buNone/>
            </a:pPr>
            <a:r>
              <a:rPr lang="en-US" sz="1800" dirty="0"/>
              <a:t>[7] </a:t>
            </a:r>
            <a:r>
              <a:rPr lang="en-US" sz="1800" dirty="0" err="1"/>
              <a:t>Fonollosa</a:t>
            </a:r>
            <a:r>
              <a:rPr lang="en-US" sz="1800" dirty="0"/>
              <a:t> J., Rodriguez-Lujan I., Huerta R. Chemical gas sensor array dataset // Data in Brief. 2015. Vol. 3. Pp. 85–89.</a:t>
            </a:r>
            <a:endParaRPr lang="ru-RU" sz="1800" dirty="0"/>
          </a:p>
          <a:p>
            <a:pPr marL="0" indent="0">
              <a:buNone/>
            </a:pPr>
            <a:r>
              <a:rPr lang="en-US" sz="1800" dirty="0"/>
              <a:t>[9] </a:t>
            </a:r>
            <a:r>
              <a:rPr lang="en-US" sz="1800" dirty="0" err="1"/>
              <a:t>Demin</a:t>
            </a:r>
            <a:r>
              <a:rPr lang="en-US" sz="1800" dirty="0"/>
              <a:t> I. E. Selectivity of the gas sensor based on the 50%In</a:t>
            </a:r>
            <a:r>
              <a:rPr lang="en-US" sz="1800" baseline="-25000" dirty="0"/>
              <a:t>2</a:t>
            </a:r>
            <a:r>
              <a:rPr lang="en-US" sz="1800" dirty="0"/>
              <a:t>O</a:t>
            </a:r>
            <a:r>
              <a:rPr lang="en-US" sz="1800" baseline="-25000" dirty="0"/>
              <a:t>3</a:t>
            </a:r>
            <a:r>
              <a:rPr lang="en-US" sz="1800" dirty="0"/>
              <a:t>–50%Ga</a:t>
            </a:r>
            <a:r>
              <a:rPr lang="en-US" sz="1800" baseline="-25000" dirty="0"/>
              <a:t>2</a:t>
            </a:r>
            <a:r>
              <a:rPr lang="en-US" sz="1800" dirty="0"/>
              <a:t>O</a:t>
            </a:r>
            <a:r>
              <a:rPr lang="en-US" sz="1800" baseline="-25000" dirty="0"/>
              <a:t>3</a:t>
            </a:r>
            <a:r>
              <a:rPr lang="en-US" sz="1800" dirty="0"/>
              <a:t> thin film in dynamic mode of operation // J. Phys.: Conf. Ser. 2018. Vol. 944. 0120</a:t>
            </a:r>
            <a:r>
              <a:rPr lang="ru-RU" sz="1800" dirty="0"/>
              <a:t>27</a:t>
            </a:r>
          </a:p>
          <a:p>
            <a:pPr marL="0" indent="0">
              <a:buNone/>
            </a:pPr>
            <a:r>
              <a:rPr lang="en-US" sz="1800" dirty="0"/>
              <a:t>[10] </a:t>
            </a:r>
            <a:r>
              <a:rPr lang="en-US" sz="1800" dirty="0" err="1"/>
              <a:t>Maziarz</a:t>
            </a:r>
            <a:r>
              <a:rPr lang="en-US" sz="1800" dirty="0"/>
              <a:t> W., </a:t>
            </a:r>
            <a:r>
              <a:rPr lang="en-US" sz="1800" dirty="0" err="1"/>
              <a:t>Potempa</a:t>
            </a:r>
            <a:r>
              <a:rPr lang="en-US" sz="1800" dirty="0"/>
              <a:t> P., </a:t>
            </a:r>
            <a:r>
              <a:rPr lang="en-US" sz="1800" dirty="0" err="1"/>
              <a:t>Sutor</a:t>
            </a:r>
            <a:r>
              <a:rPr lang="en-US" sz="1800" dirty="0"/>
              <a:t> A., </a:t>
            </a:r>
            <a:r>
              <a:rPr lang="en-US" sz="1800" dirty="0" err="1"/>
              <a:t>Pisarkiewicz</a:t>
            </a:r>
            <a:r>
              <a:rPr lang="en-US" sz="1800" dirty="0"/>
              <a:t> T. Dynamic response of a semiconductor gas sensor </a:t>
            </a:r>
            <a:r>
              <a:rPr lang="en-US" sz="1800" dirty="0" err="1"/>
              <a:t>analysed</a:t>
            </a:r>
            <a:r>
              <a:rPr lang="en-US" sz="1800" dirty="0"/>
              <a:t> with the help of fuzzy logic // Thin Solid Films. 2003. Vol. 436. Pp. 127–131.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4585-B138-421E-A8E5-7F727EFD594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970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99BE21-12D0-4D34-BCAB-2AE84C4B7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Затруднение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171271-CE2D-4528-B7C9-F4B7DF462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Количество информации, которую приходится обрабатывать такой системе велико, так как газовый отклик полупроводниковых сенсоров одновременно зависит от типа воздействующего газа, его концентрации, материала сенсора и его рабочей температуры. Это затрудняет анализ первичных данных, так как возникает необходимость хранить и анализировать большие объёмы информации, как для разных газов, так и для разных концентраций.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0F580BE-01E5-48D5-AE6A-37D3A3589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4585-B138-421E-A8E5-7F727EFD594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303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FCA588-31BB-4927-BB6B-57BA7ECDA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Предложение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9FF0B0-A85D-48E2-A4F1-C53031A26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Для решения указанной проблемы может быть использован подход, позволяющий извлечь из большого массива первичных данных небольшое количество вторичных параметров, несущих существенную информацию о типе воздействующего газа и не зависящих от других его характеристик [4, 5]. Поиск таких параметров облегчается при рассмотрении полуфеноменологических формул, построенных на основе известных теоретических представлений о температурных и концентрационных зависимостях газового отклика [7–10].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96AF647-1902-40D0-87DB-B5221C522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4585-B138-421E-A8E5-7F727EFD594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426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6449938" cy="837516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Исследуемый материал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514" y="944400"/>
            <a:ext cx="6030685" cy="4970978"/>
          </a:xfrm>
        </p:spPr>
        <p:txBody>
          <a:bodyPr>
            <a:noAutofit/>
          </a:bodyPr>
          <a:lstStyle/>
          <a:p>
            <a:r>
              <a:rPr lang="ru-RU" dirty="0"/>
              <a:t>Плёнки на основе смешанных оксидов системы In</a:t>
            </a:r>
            <a:r>
              <a:rPr lang="ru-RU" baseline="-25000" dirty="0"/>
              <a:t>2</a:t>
            </a:r>
            <a:r>
              <a:rPr lang="ru-RU" dirty="0"/>
              <a:t>O</a:t>
            </a:r>
            <a:r>
              <a:rPr lang="ru-RU" baseline="-25000" dirty="0"/>
              <a:t>3</a:t>
            </a:r>
            <a:r>
              <a:rPr lang="ru-RU" dirty="0"/>
              <a:t>-Ga</a:t>
            </a:r>
            <a:r>
              <a:rPr lang="ru-RU" baseline="-25000" dirty="0"/>
              <a:t>2</a:t>
            </a:r>
            <a:r>
              <a:rPr lang="ru-RU" dirty="0"/>
              <a:t>O</a:t>
            </a:r>
            <a:r>
              <a:rPr lang="ru-RU" baseline="-25000" dirty="0"/>
              <a:t>3</a:t>
            </a:r>
            <a:r>
              <a:rPr lang="ru-RU" dirty="0"/>
              <a:t> обладают высокими значениями газового отклика сопротивления на горючие газы, в том числе и на метан. </a:t>
            </a:r>
          </a:p>
          <a:p>
            <a:r>
              <a:rPr lang="ru-RU" dirty="0"/>
              <a:t>Наибольший интерес – материал </a:t>
            </a:r>
            <a:br>
              <a:rPr lang="ru-RU" dirty="0"/>
            </a:br>
            <a:r>
              <a:rPr lang="ru-RU" dirty="0"/>
              <a:t>50%In</a:t>
            </a:r>
            <a:r>
              <a:rPr lang="ru-RU" baseline="-25000" dirty="0"/>
              <a:t>2</a:t>
            </a:r>
            <a:r>
              <a:rPr lang="ru-RU" dirty="0"/>
              <a:t>O</a:t>
            </a:r>
            <a:r>
              <a:rPr lang="ru-RU" baseline="-25000" dirty="0"/>
              <a:t>3</a:t>
            </a:r>
            <a:r>
              <a:rPr lang="ru-RU" dirty="0"/>
              <a:t>–50%Ga</a:t>
            </a:r>
            <a:r>
              <a:rPr lang="ru-RU" baseline="-25000" dirty="0"/>
              <a:t>2</a:t>
            </a:r>
            <a:r>
              <a:rPr lang="ru-RU" dirty="0"/>
              <a:t>O</a:t>
            </a:r>
            <a:r>
              <a:rPr lang="ru-RU" baseline="-25000" dirty="0"/>
              <a:t>3</a:t>
            </a:r>
            <a:r>
              <a:rPr lang="ru-RU" dirty="0"/>
              <a:t>, </a:t>
            </a:r>
          </a:p>
          <a:p>
            <a:pPr lvl="1"/>
            <a:r>
              <a:rPr lang="ru-RU" dirty="0"/>
              <a:t>наибольший газового отклик</a:t>
            </a:r>
          </a:p>
          <a:p>
            <a:pPr lvl="1"/>
            <a:r>
              <a:rPr lang="ru-RU" dirty="0"/>
              <a:t>наибольшее быстродействие </a:t>
            </a:r>
          </a:p>
          <a:p>
            <a:pPr lvl="1"/>
            <a:r>
              <a:rPr lang="ru-RU" dirty="0"/>
              <a:t>наименьшие рабочие температуры.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15349" y="6424354"/>
            <a:ext cx="2057400" cy="365125"/>
          </a:xfrm>
        </p:spPr>
        <p:txBody>
          <a:bodyPr/>
          <a:lstStyle/>
          <a:p>
            <a:fld id="{97304585-B138-421E-A8E5-7F727EFD5943}" type="slidenum">
              <a:rPr lang="ru-RU" smtClean="0"/>
              <a:t>8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143073" y="6046117"/>
            <a:ext cx="3000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На рисунке: АСМ изображения поверхности плёнок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9552" y="125735"/>
            <a:ext cx="2127967" cy="59203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046117"/>
            <a:ext cx="6304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/>
            <a:r>
              <a:rPr lang="en-US" sz="1600" dirty="0"/>
              <a:t>I. E. </a:t>
            </a:r>
            <a:r>
              <a:rPr lang="en-US" sz="1600" dirty="0" err="1"/>
              <a:t>Demin</a:t>
            </a:r>
            <a:r>
              <a:rPr lang="en-US" sz="1600" dirty="0"/>
              <a:t>, A. G. </a:t>
            </a:r>
            <a:r>
              <a:rPr lang="en-US" sz="1600" dirty="0" err="1"/>
              <a:t>Kozlov</a:t>
            </a:r>
            <a:r>
              <a:rPr lang="en-US" sz="1600" dirty="0"/>
              <a:t>, Effect of composition on properties of In</a:t>
            </a:r>
            <a:r>
              <a:rPr lang="en-US" sz="1600" baseline="-25000" dirty="0"/>
              <a:t>2</a:t>
            </a:r>
            <a:r>
              <a:rPr lang="en-US" sz="1600" dirty="0"/>
              <a:t>O</a:t>
            </a:r>
            <a:r>
              <a:rPr lang="en-US" sz="1600" baseline="-25000" dirty="0"/>
              <a:t>3</a:t>
            </a:r>
            <a:r>
              <a:rPr lang="en-US" sz="1600" dirty="0"/>
              <a:t>–Ga</a:t>
            </a:r>
            <a:r>
              <a:rPr lang="en-US" sz="1600" baseline="-25000" dirty="0"/>
              <a:t>2</a:t>
            </a:r>
            <a:r>
              <a:rPr lang="en-US" sz="1600" dirty="0"/>
              <a:t>O</a:t>
            </a:r>
            <a:r>
              <a:rPr lang="en-US" sz="1600" baseline="-25000" dirty="0"/>
              <a:t>3</a:t>
            </a:r>
            <a:r>
              <a:rPr lang="en-US" sz="1600" dirty="0"/>
              <a:t> thin films // Journal of Physics: Conf. Series. – 2017. – № 858. – </a:t>
            </a:r>
            <a:r>
              <a:rPr lang="ru-RU" sz="1600" dirty="0"/>
              <a:t>012009</a:t>
            </a:r>
            <a:r>
              <a:rPr lang="en-US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2490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83" y="4163438"/>
            <a:ext cx="9108317" cy="2675513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Исходя из известных теоретических представлений, низкотемпературный и высокотемпературный участки данных зависимостей могут быть аппроксимированы полуфеноменологическими формулами вида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en-US" i="1" dirty="0"/>
              <a:t>S</a:t>
            </a:r>
            <a:r>
              <a:rPr lang="en-US" baseline="-25000" dirty="0"/>
              <a:t>0</a:t>
            </a:r>
            <a:r>
              <a:rPr lang="en-US" dirty="0"/>
              <a:t> = </a:t>
            </a:r>
            <a:r>
              <a:rPr lang="ru-RU" i="1" dirty="0"/>
              <a:t>А</a:t>
            </a:r>
            <a:r>
              <a:rPr lang="en-US" i="1" baseline="-25000" dirty="0"/>
              <a:t>S LT</a:t>
            </a:r>
            <a:r>
              <a:rPr lang="en-US" dirty="0"/>
              <a:t> · exp( –</a:t>
            </a:r>
            <a:r>
              <a:rPr lang="en-US" i="1" dirty="0"/>
              <a:t>E</a:t>
            </a:r>
            <a:r>
              <a:rPr lang="en-US" i="1" baseline="-25000" dirty="0"/>
              <a:t>S LT</a:t>
            </a:r>
            <a:r>
              <a:rPr lang="en-US" dirty="0"/>
              <a:t> / </a:t>
            </a:r>
            <a:r>
              <a:rPr lang="en-US" i="1" dirty="0"/>
              <a:t>k</a:t>
            </a:r>
            <a:r>
              <a:rPr lang="en-US" i="1" baseline="-25000" dirty="0"/>
              <a:t>B</a:t>
            </a:r>
            <a:r>
              <a:rPr lang="en-US" dirty="0"/>
              <a:t> · </a:t>
            </a:r>
            <a:r>
              <a:rPr lang="en-US" i="1" dirty="0"/>
              <a:t>T</a:t>
            </a:r>
            <a:r>
              <a:rPr lang="en-US" dirty="0"/>
              <a:t>),	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i="1" dirty="0"/>
              <a:t>S</a:t>
            </a:r>
            <a:r>
              <a:rPr lang="en-US" baseline="-25000" dirty="0"/>
              <a:t>0</a:t>
            </a:r>
            <a:r>
              <a:rPr lang="en-US" dirty="0"/>
              <a:t> = </a:t>
            </a:r>
            <a:r>
              <a:rPr lang="ru-RU" i="1" dirty="0"/>
              <a:t>А</a:t>
            </a:r>
            <a:r>
              <a:rPr lang="en-US" i="1" baseline="-25000" dirty="0"/>
              <a:t>S HT </a:t>
            </a:r>
            <a:r>
              <a:rPr lang="en-US" dirty="0"/>
              <a:t> · exp( –</a:t>
            </a:r>
            <a:r>
              <a:rPr lang="en-US" i="1" dirty="0"/>
              <a:t>E</a:t>
            </a:r>
            <a:r>
              <a:rPr lang="en-US" i="1" baseline="-25000" dirty="0"/>
              <a:t>S HT</a:t>
            </a:r>
            <a:r>
              <a:rPr lang="en-US" dirty="0"/>
              <a:t> / </a:t>
            </a:r>
            <a:r>
              <a:rPr lang="en-US" i="1" dirty="0"/>
              <a:t>k</a:t>
            </a:r>
            <a:r>
              <a:rPr lang="en-US" i="1" baseline="-25000" dirty="0"/>
              <a:t>B</a:t>
            </a:r>
            <a:r>
              <a:rPr lang="en-US" dirty="0"/>
              <a:t> · </a:t>
            </a:r>
            <a:r>
              <a:rPr lang="en-US" i="1" dirty="0"/>
              <a:t>T</a:t>
            </a:r>
            <a:r>
              <a:rPr lang="en-US" dirty="0"/>
              <a:t>),	(2)</a:t>
            </a:r>
            <a:endParaRPr lang="ru-RU" dirty="0"/>
          </a:p>
          <a:p>
            <a:r>
              <a:rPr lang="ru-RU" dirty="0"/>
              <a:t>где </a:t>
            </a:r>
            <a:r>
              <a:rPr lang="en-US" i="1" dirty="0"/>
              <a:t>E</a:t>
            </a:r>
            <a:r>
              <a:rPr lang="en-US" i="1" baseline="-25000" dirty="0"/>
              <a:t>S</a:t>
            </a:r>
            <a:r>
              <a:rPr lang="ru-RU" dirty="0"/>
              <a:t> – энергии активации отклика, </a:t>
            </a:r>
            <a:r>
              <a:rPr lang="ru-RU" i="1" dirty="0"/>
              <a:t>А</a:t>
            </a:r>
            <a:r>
              <a:rPr lang="en-US" i="1" baseline="-25000" dirty="0"/>
              <a:t>S</a:t>
            </a:r>
            <a:r>
              <a:rPr lang="ru-RU" dirty="0"/>
              <a:t> – предэкспоненциальные множители, индексы </a:t>
            </a:r>
            <a:r>
              <a:rPr lang="en-US" i="1" baseline="-25000" dirty="0"/>
              <a:t>LT</a:t>
            </a:r>
            <a:r>
              <a:rPr lang="ru-RU" dirty="0"/>
              <a:t> и </a:t>
            </a:r>
            <a:r>
              <a:rPr lang="en-US" i="1" baseline="-25000" dirty="0"/>
              <a:t>HT</a:t>
            </a:r>
            <a:r>
              <a:rPr lang="ru-RU" dirty="0"/>
              <a:t> указывают на низкотемпературный и высокотемпературный диапазоны, соответственно, </a:t>
            </a:r>
            <a:r>
              <a:rPr lang="en-US" i="1" dirty="0"/>
              <a:t>k</a:t>
            </a:r>
            <a:r>
              <a:rPr lang="en-US" i="1" baseline="-25000" dirty="0"/>
              <a:t>B</a:t>
            </a:r>
            <a:r>
              <a:rPr lang="ru-RU" dirty="0"/>
              <a:t> – постоянная Больцмана, </a:t>
            </a:r>
            <a:r>
              <a:rPr lang="en-US" i="1" dirty="0"/>
              <a:t>T</a:t>
            </a:r>
            <a:r>
              <a:rPr lang="ru-RU" dirty="0"/>
              <a:t> – абсолютная температура поверхности плёнки. Также на рисунке 1 представлены значения коэффициента корреляции </a:t>
            </a:r>
            <a:r>
              <a:rPr lang="en-US" i="1" dirty="0"/>
              <a:t>r</a:t>
            </a:r>
            <a:r>
              <a:rPr lang="ru-RU" dirty="0"/>
              <a:t>–Пирсона.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4585-B138-421E-A8E5-7F727EFD5943}" type="slidenum">
              <a:rPr lang="ru-RU" smtClean="0"/>
              <a:t>9</a:t>
            </a:fld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5683" y="1"/>
            <a:ext cx="9002396" cy="10806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/>
              <a:t>Температурная зависимость газового отклика для 25</a:t>
            </a:r>
            <a:r>
              <a:rPr lang="en-US" sz="3200" dirty="0"/>
              <a:t> ppm</a:t>
            </a:r>
            <a:r>
              <a:rPr lang="ru-RU" sz="3200" dirty="0"/>
              <a:t> ацетона в воздухе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80B19DE-5F0A-4C91-B9ED-A019259182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89103" y="1147222"/>
            <a:ext cx="5277067" cy="287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0325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сновная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808</TotalTime>
  <Words>1432</Words>
  <Application>Microsoft Office PowerPoint</Application>
  <PresentationFormat>Экран (4:3)</PresentationFormat>
  <Paragraphs>104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Тема Office</vt:lpstr>
      <vt:lpstr>Получение информационных параметров для распознавания газов по температурным зависимостям отклика на примере полупроводниковых тонких плёнок 50%In2O3–50%Ga2O3</vt:lpstr>
      <vt:lpstr>Газовые сенсоры</vt:lpstr>
      <vt:lpstr>Типы газовых сенсоров</vt:lpstr>
      <vt:lpstr>Информационные параметры</vt:lpstr>
      <vt:lpstr>Информационные параметры</vt:lpstr>
      <vt:lpstr>Затруднение</vt:lpstr>
      <vt:lpstr>Предложение</vt:lpstr>
      <vt:lpstr>Исследуемый материал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Заключение</vt:lpstr>
      <vt:lpstr>Спасибо за внимание!</vt:lpstr>
      <vt:lpstr>Газовый отклик сопротивления</vt:lpstr>
      <vt:lpstr>Методика получения плёнок</vt:lpstr>
      <vt:lpstr>Установка для напыления плёнок: 1 – Вакуумная камера;  2 - Кварцевая печь; 3 – Лазер «Мелаз»;  4 - Мишень; 5 – Кварцевая линза; 6 - Кварцевое окно;  7 - Подложка; 8 - Термопара; V - Вольтметр;  VP – Вакуумный насос</vt:lpstr>
      <vt:lpstr>Измерение</vt:lpstr>
      <vt:lpstr>Схема установки для измерения электрофизических характеристик. 1 - Подложка; 2 – Исследуемая плёнка; 3 – Прижимные контакты омметра; 4 – Резистивный нагреватель; 5 –Термопара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Тонкие плёнки In2O3–Ga2O3 для сенсоров аммиака систем безопасности нефтехимической отрасли</dc:title>
  <dc:creator>IvanDemin</dc:creator>
  <cp:lastModifiedBy>IvanDemin</cp:lastModifiedBy>
  <cp:revision>111</cp:revision>
  <dcterms:created xsi:type="dcterms:W3CDTF">2018-02-23T03:47:24Z</dcterms:created>
  <dcterms:modified xsi:type="dcterms:W3CDTF">2020-05-22T10:53:52Z</dcterms:modified>
</cp:coreProperties>
</file>