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1.png" ContentType="image/png"/>
  <Override PartName="/ppt/media/image3.jpeg" ContentType="image/jpeg"/>
  <Override PartName="/ppt/media/image2.png" ContentType="image/png"/>
  <Override PartName="/ppt/media/image9.jpeg" ContentType="image/jpeg"/>
  <Override PartName="/ppt/media/image4.png" ContentType="image/png"/>
  <Override PartName="/ppt/media/image5.jpeg" ContentType="image/jpeg"/>
  <Override PartName="/ppt/media/image6.png" ContentType="image/png"/>
  <Override PartName="/ppt/media/image7.jpeg" ContentType="image/jpeg"/>
  <Override PartName="/ppt/media/image8.png" ContentType="image/png"/>
  <Override PartName="/ppt/media/image10.png" ContentType="image/png"/>
  <Override PartName="/ppt/slides/slide1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311760" y="744480"/>
            <a:ext cx="8520120" cy="951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11760" y="744480"/>
            <a:ext cx="8520120" cy="951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7282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tIns="91440" bIns="91440" anchor="b">
            <a:noAutofit/>
          </a:bodyPr>
          <a:p>
            <a:pPr algn="ctr"/>
            <a:r>
              <a:rPr b="0" lang="ru-RU" sz="5200" spc="-1" strike="noStrike">
                <a:solidFill>
                  <a:srgbClr val="000000"/>
                </a:solidFill>
                <a:latin typeface="Arial"/>
              </a:rPr>
              <a:t>Для правки текста </a:t>
            </a:r>
            <a:r>
              <a:rPr b="0" lang="ru-RU" sz="5200" spc="-1" strike="noStrike">
                <a:solidFill>
                  <a:srgbClr val="000000"/>
                </a:solidFill>
                <a:latin typeface="Arial"/>
              </a:rPr>
              <a:t>заглавия щёлкните мышью</a:t>
            </a:r>
            <a:endParaRPr b="0" lang="ru-RU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Autofit/>
          </a:bodyPr>
          <a:p>
            <a:pPr algn="r">
              <a:lnSpc>
                <a:spcPct val="100000"/>
              </a:lnSpc>
            </a:pPr>
            <a:fld id="{789BFDAC-E19F-4251-87BE-1AF9A952CDFC}" type="slidenum">
              <a:rPr b="0" lang="ru" sz="1000" spc="-1" strike="noStrike">
                <a:solidFill>
                  <a:srgbClr val="595959"/>
                </a:solidFill>
                <a:latin typeface="Arial"/>
                <a:ea typeface="Arial"/>
              </a:rPr>
              <a:t>&lt;номер&gt;</a:t>
            </a:fld>
            <a:endParaRPr b="0" lang="ru-RU" sz="10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7282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tIns="91440" bIns="91440">
            <a:noAutofit/>
          </a:bodyPr>
          <a:p>
            <a:pPr algn="ctr"/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tIns="91440" bIns="91440">
            <a:noAutofit/>
          </a:bodyPr>
          <a:p>
            <a:pPr marL="432000" indent="-324000" algn="ctr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Autofit/>
          </a:bodyPr>
          <a:p>
            <a:pPr algn="r">
              <a:lnSpc>
                <a:spcPct val="100000"/>
              </a:lnSpc>
            </a:pPr>
            <a:fld id="{6E56747B-E616-4BEB-96ED-54BD27E1DD05}" type="slidenum">
              <a:rPr b="0" lang="ru" sz="1000" spc="-1" strike="noStrike">
                <a:solidFill>
                  <a:srgbClr val="595959"/>
                </a:solidFill>
                <a:latin typeface="Arial"/>
                <a:ea typeface="Arial"/>
              </a:rPr>
              <a:t>&lt;номер&gt;</a:t>
            </a:fld>
            <a:endParaRPr b="0" lang="ru-RU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hyperlink" Target="https://en.wikipedia.org/wiki/Tungsten_carbide." TargetMode="External"/><Relationship Id="rId3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p>
            <a:pPr>
              <a:lnSpc>
                <a:spcPct val="100000"/>
              </a:lnSpc>
            </a:pPr>
            <a:r>
              <a:rPr b="0" lang="ru" sz="2200" spc="-1" strike="noStrike">
                <a:solidFill>
                  <a:srgbClr val="ffffff"/>
                </a:solidFill>
                <a:latin typeface="Montserrat ExtraBold"/>
                <a:ea typeface="Montserrat ExtraBold"/>
              </a:rPr>
              <a:t>РАСПРЕДЕЛЕНИЕ НАГРУЗОК НА РЕЖУЩЕЙ </a:t>
            </a:r>
            <a:r>
              <a:rPr b="0" lang="ru" sz="2200" spc="-1" strike="noStrike">
                <a:solidFill>
                  <a:srgbClr val="ffffff"/>
                </a:solidFill>
                <a:latin typeface="Montserrat ExtraBold"/>
                <a:ea typeface="Montserrat ExtraBold"/>
              </a:rPr>
              <a:t>ПЛАСТИНЕ ИЗ ТВЕРДОГО СПЛАВА ПРИ </a:t>
            </a:r>
            <a:r>
              <a:rPr b="0" lang="ru" sz="2200" spc="-1" strike="noStrike">
                <a:solidFill>
                  <a:srgbClr val="ffffff"/>
                </a:solidFill>
                <a:latin typeface="Montserrat ExtraBold"/>
                <a:ea typeface="Montserrat ExtraBold"/>
              </a:rPr>
              <a:t>ОБРАБОТКЕ АУСТЕНИТНЫХ </a:t>
            </a:r>
            <a:r>
              <a:rPr b="0" lang="ru" sz="2200" spc="-1" strike="noStrike">
                <a:solidFill>
                  <a:srgbClr val="ffffff"/>
                </a:solidFill>
                <a:latin typeface="Montserrat ExtraBold"/>
                <a:ea typeface="Montserrat ExtraBold"/>
              </a:rPr>
              <a:t>НЕРЖАВЕЮЩИХ СТАЛЕЙ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TextShape 2"/>
          <p:cNvSpPr txBox="1"/>
          <p:nvPr/>
        </p:nvSpPr>
        <p:spPr>
          <a:xfrm>
            <a:off x="311760" y="2834280"/>
            <a:ext cx="8391240" cy="7891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ru" sz="1800" spc="-1" strike="noStrike">
                <a:solidFill>
                  <a:srgbClr val="ffffff"/>
                </a:solidFill>
                <a:latin typeface="Montserrat"/>
                <a:ea typeface="Montserrat"/>
              </a:rPr>
              <a:t>Р.О. ДЗИВУЛЬСКИЙ, Т.А. ЧУРАНКИНА, В.Г. ЧУРАНКИН, А.М. ЛАСИЦА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65;p15" descr=""/>
          <p:cNvPicPr/>
          <p:nvPr/>
        </p:nvPicPr>
        <p:blipFill>
          <a:blip r:embed="rId1"/>
          <a:stretch/>
        </p:blipFill>
        <p:spPr>
          <a:xfrm flipH="1">
            <a:off x="2320920" y="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81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1" lang="ru" sz="2800" spc="-1" strike="noStrike">
                <a:solidFill>
                  <a:srgbClr val="ffffff"/>
                </a:solidFill>
                <a:latin typeface="Montserrat"/>
                <a:ea typeface="Montserrat"/>
              </a:rPr>
              <a:t>Введение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TextShape 2"/>
          <p:cNvSpPr txBox="1"/>
          <p:nvPr/>
        </p:nvSpPr>
        <p:spPr>
          <a:xfrm>
            <a:off x="311760" y="1152360"/>
            <a:ext cx="6730200" cy="23839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15000"/>
              </a:lnSpc>
              <a:spcAft>
                <a:spcPts val="1599"/>
              </a:spcAft>
            </a:pPr>
            <a:r>
              <a:rPr b="0" lang="ru" sz="1300" spc="-1" strike="noStrike">
                <a:solidFill>
                  <a:srgbClr val="ffffff"/>
                </a:solidFill>
                <a:latin typeface="Montserrat"/>
                <a:ea typeface="Montserrat"/>
              </a:rPr>
              <a:t>Влияние физико-механических свойств материала режущей части инструмента, таких как, прочность на растяжение и сжатие, твердость, теплопроводность и т.д., является основополагающим и должно быть учтено при изучении процесса резания и способов повышения характеристик инструмента. Вычисление возникающих нагрузок на контактных площадках режущего инструмента позволяет определять процессы, происходящие в материале на микро- и наноуровнях, подбирать оптимальные режимы резания, разрабатывать и применять различные методы поверхностной упрочняющей обработки (химико-термической, деформационной, нанесением износостойких покрытий, модификацией свойств поверхностного слоя инструмента и другими способами).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72;p16" descr=""/>
          <p:cNvPicPr/>
          <p:nvPr/>
        </p:nvPicPr>
        <p:blipFill>
          <a:blip r:embed="rId1"/>
          <a:stretch/>
        </p:blipFill>
        <p:spPr>
          <a:xfrm flipH="1">
            <a:off x="2320920" y="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84" name="TextShape 1"/>
          <p:cNvSpPr txBox="1"/>
          <p:nvPr/>
        </p:nvSpPr>
        <p:spPr>
          <a:xfrm>
            <a:off x="199080" y="453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1" lang="ru" sz="1800" spc="-1" strike="noStrike">
                <a:solidFill>
                  <a:srgbClr val="ffffff"/>
                </a:solidFill>
                <a:latin typeface="Montserrat"/>
                <a:ea typeface="Montserrat"/>
              </a:rPr>
              <a:t>График зависимости сил резания от скорости резания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5" name="Google Shape;74;p16" descr=""/>
          <p:cNvPicPr/>
          <p:nvPr/>
        </p:nvPicPr>
        <p:blipFill>
          <a:blip r:embed="rId2"/>
          <a:stretch/>
        </p:blipFill>
        <p:spPr>
          <a:xfrm>
            <a:off x="311760" y="1026720"/>
            <a:ext cx="6278400" cy="3089880"/>
          </a:xfrm>
          <a:prstGeom prst="rect">
            <a:avLst/>
          </a:prstGeom>
          <a:ln>
            <a:noFill/>
          </a:ln>
        </p:spPr>
      </p:pic>
      <p:sp>
        <p:nvSpPr>
          <p:cNvPr id="86" name="CustomShape 2"/>
          <p:cNvSpPr/>
          <p:nvPr/>
        </p:nvSpPr>
        <p:spPr>
          <a:xfrm>
            <a:off x="311760" y="4186440"/>
            <a:ext cx="7314840" cy="36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ru" sz="1300" spc="-1" strike="noStrike">
                <a:solidFill>
                  <a:srgbClr val="ffffff"/>
                </a:solidFill>
                <a:latin typeface="Montserrat"/>
                <a:ea typeface="Montserrat"/>
              </a:rPr>
              <a:t>F</a:t>
            </a:r>
            <a:r>
              <a:rPr b="0" lang="ru" sz="1300" spc="-1" strike="noStrike" baseline="-25000">
                <a:solidFill>
                  <a:srgbClr val="ffffff"/>
                </a:solidFill>
                <a:latin typeface="Montserrat"/>
                <a:ea typeface="Montserrat"/>
              </a:rPr>
              <a:t>Z</a:t>
            </a:r>
            <a:r>
              <a:rPr b="0" lang="ru" sz="1300" spc="-1" strike="noStrike">
                <a:solidFill>
                  <a:srgbClr val="ffffff"/>
                </a:solidFill>
                <a:latin typeface="Montserrat"/>
                <a:ea typeface="Montserrat"/>
              </a:rPr>
              <a:t>-основная сила, в рекомендуемом интервале незначительно изменяется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87" name="CustomShape 3"/>
          <p:cNvSpPr/>
          <p:nvPr/>
        </p:nvSpPr>
        <p:spPr>
          <a:xfrm>
            <a:off x="6756840" y="1026720"/>
            <a:ext cx="4281120" cy="85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ru" sz="1300" spc="-1" strike="noStrike">
                <a:solidFill>
                  <a:srgbClr val="ffffff"/>
                </a:solidFill>
                <a:latin typeface="Montserrat"/>
                <a:ea typeface="Montserrat"/>
              </a:rPr>
              <a:t>P</a:t>
            </a:r>
            <a:r>
              <a:rPr b="0" lang="ru" sz="1300" spc="-1" strike="noStrike" baseline="-25000">
                <a:solidFill>
                  <a:srgbClr val="ffffff"/>
                </a:solidFill>
                <a:latin typeface="Montserrat"/>
                <a:ea typeface="Montserrat"/>
              </a:rPr>
              <a:t>Y</a:t>
            </a:r>
            <a:r>
              <a:rPr b="0" lang="ru" sz="1300" spc="-1" strike="noStrike">
                <a:solidFill>
                  <a:srgbClr val="ffffff"/>
                </a:solidFill>
                <a:latin typeface="Montserrat"/>
                <a:ea typeface="Montserrat"/>
              </a:rPr>
              <a:t>-радиальная сила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300" spc="-1" strike="noStrike">
                <a:solidFill>
                  <a:srgbClr val="ffffff"/>
                </a:solidFill>
                <a:latin typeface="Montserrat"/>
                <a:ea typeface="Montserrat"/>
              </a:rPr>
              <a:t>P</a:t>
            </a:r>
            <a:r>
              <a:rPr b="0" lang="ru" sz="1300" spc="-1" strike="noStrike" baseline="-25000">
                <a:solidFill>
                  <a:srgbClr val="ffffff"/>
                </a:solidFill>
                <a:latin typeface="Montserrat"/>
                <a:ea typeface="Montserrat"/>
              </a:rPr>
              <a:t>X</a:t>
            </a:r>
            <a:r>
              <a:rPr b="0" lang="ru" sz="1300" spc="-1" strike="noStrike">
                <a:solidFill>
                  <a:srgbClr val="ffffff"/>
                </a:solidFill>
                <a:latin typeface="Montserrat"/>
                <a:ea typeface="Montserrat"/>
              </a:rPr>
              <a:t>-осевая сила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" sz="1300" spc="-1" strike="noStrike">
                <a:solidFill>
                  <a:srgbClr val="ffffff"/>
                </a:solidFill>
                <a:latin typeface="Montserrat"/>
                <a:ea typeface="Montserrat"/>
              </a:rPr>
              <a:t>P</a:t>
            </a:r>
            <a:r>
              <a:rPr b="0" lang="ru" sz="1300" spc="-1" strike="noStrike" baseline="-25000">
                <a:solidFill>
                  <a:srgbClr val="ffffff"/>
                </a:solidFill>
                <a:latin typeface="Montserrat"/>
                <a:ea typeface="Montserrat"/>
              </a:rPr>
              <a:t>Z</a:t>
            </a:r>
            <a:r>
              <a:rPr b="0" lang="ru" sz="1300" spc="-1" strike="noStrike">
                <a:solidFill>
                  <a:srgbClr val="ffffff"/>
                </a:solidFill>
                <a:latin typeface="Montserrat"/>
                <a:ea typeface="Montserrat"/>
              </a:rPr>
              <a:t>-сила резания</a:t>
            </a:r>
            <a:endParaRPr b="0" lang="ru-RU" sz="1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1;p17" descr=""/>
          <p:cNvPicPr/>
          <p:nvPr/>
        </p:nvPicPr>
        <p:blipFill>
          <a:blip r:embed="rId1"/>
          <a:stretch/>
        </p:blipFill>
        <p:spPr>
          <a:xfrm flipH="1">
            <a:off x="2320920" y="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89" name="TextShape 1"/>
          <p:cNvSpPr txBox="1"/>
          <p:nvPr/>
        </p:nvSpPr>
        <p:spPr>
          <a:xfrm>
            <a:off x="199080" y="453960"/>
            <a:ext cx="642816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1" lang="ru" sz="2000" spc="-1" strike="noStrike">
                <a:solidFill>
                  <a:srgbClr val="ffffff"/>
                </a:solidFill>
                <a:latin typeface="Montserrat"/>
                <a:ea typeface="Montserrat"/>
              </a:rPr>
              <a:t>Контактные площадки приложения сил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0" name="Google Shape;83;p17" descr=""/>
          <p:cNvPicPr/>
          <p:nvPr/>
        </p:nvPicPr>
        <p:blipFill>
          <a:blip r:embed="rId2"/>
          <a:stretch/>
        </p:blipFill>
        <p:spPr>
          <a:xfrm>
            <a:off x="327240" y="1087920"/>
            <a:ext cx="6042600" cy="2841120"/>
          </a:xfrm>
          <a:prstGeom prst="rect">
            <a:avLst/>
          </a:prstGeom>
          <a:ln>
            <a:noFill/>
          </a:ln>
        </p:spPr>
      </p:pic>
      <p:sp>
        <p:nvSpPr>
          <p:cNvPr id="91" name="CustomShape 2"/>
          <p:cNvSpPr/>
          <p:nvPr/>
        </p:nvSpPr>
        <p:spPr>
          <a:xfrm flipH="1">
            <a:off x="821520" y="3990960"/>
            <a:ext cx="643320" cy="64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ru" sz="1300" spc="-1" strike="noStrike">
                <a:solidFill>
                  <a:srgbClr val="ffffff"/>
                </a:solidFill>
                <a:latin typeface="Montserrat"/>
                <a:ea typeface="Montserrat"/>
              </a:rPr>
              <a:t>P</a:t>
            </a:r>
            <a:r>
              <a:rPr b="0" lang="ru" sz="1300" spc="-1" strike="noStrike" baseline="-25000">
                <a:solidFill>
                  <a:srgbClr val="ffffff"/>
                </a:solidFill>
                <a:latin typeface="Montserrat"/>
                <a:ea typeface="Montserrat"/>
              </a:rPr>
              <a:t>Z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92" name="CustomShape 3"/>
          <p:cNvSpPr/>
          <p:nvPr/>
        </p:nvSpPr>
        <p:spPr>
          <a:xfrm flipH="1">
            <a:off x="3025800" y="3990960"/>
            <a:ext cx="643320" cy="64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ru" sz="1300" spc="-1" strike="noStrike">
                <a:solidFill>
                  <a:srgbClr val="ffffff"/>
                </a:solidFill>
                <a:latin typeface="Montserrat"/>
                <a:ea typeface="Montserrat"/>
              </a:rPr>
              <a:t>P</a:t>
            </a:r>
            <a:r>
              <a:rPr b="0" lang="ru" sz="1300" spc="-1" strike="noStrike" baseline="-25000">
                <a:solidFill>
                  <a:srgbClr val="ffffff"/>
                </a:solidFill>
                <a:latin typeface="Montserrat"/>
                <a:ea typeface="Montserrat"/>
              </a:rPr>
              <a:t>X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93" name="CustomShape 4"/>
          <p:cNvSpPr/>
          <p:nvPr/>
        </p:nvSpPr>
        <p:spPr>
          <a:xfrm flipH="1">
            <a:off x="5230440" y="3990960"/>
            <a:ext cx="643320" cy="64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ru" sz="1300" spc="-1" strike="noStrike">
                <a:solidFill>
                  <a:srgbClr val="ffffff"/>
                </a:solidFill>
                <a:latin typeface="Montserrat"/>
                <a:ea typeface="Montserrat"/>
              </a:rPr>
              <a:t>P</a:t>
            </a:r>
            <a:r>
              <a:rPr b="0" lang="ru" sz="1300" spc="-1" strike="noStrike" baseline="-25000">
                <a:solidFill>
                  <a:srgbClr val="ffffff"/>
                </a:solidFill>
                <a:latin typeface="Montserrat"/>
                <a:ea typeface="Montserrat"/>
              </a:rPr>
              <a:t>Y</a:t>
            </a:r>
            <a:endParaRPr b="0" lang="ru-RU" sz="1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1;p18" descr=""/>
          <p:cNvPicPr/>
          <p:nvPr/>
        </p:nvPicPr>
        <p:blipFill>
          <a:blip r:embed="rId1"/>
          <a:stretch/>
        </p:blipFill>
        <p:spPr>
          <a:xfrm flipH="1">
            <a:off x="2320920" y="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95" name="TextShape 1"/>
          <p:cNvSpPr txBox="1"/>
          <p:nvPr/>
        </p:nvSpPr>
        <p:spPr>
          <a:xfrm>
            <a:off x="199080" y="453960"/>
            <a:ext cx="642816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1" lang="ru" sz="2000" spc="-1" strike="noStrike">
                <a:solidFill>
                  <a:srgbClr val="ffffff"/>
                </a:solidFill>
                <a:latin typeface="Montserrat"/>
                <a:ea typeface="Montserrat"/>
              </a:rPr>
              <a:t>Эпюра распределения напряжений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Google Shape;93;p18" descr=""/>
          <p:cNvPicPr/>
          <p:nvPr/>
        </p:nvPicPr>
        <p:blipFill>
          <a:blip r:embed="rId2"/>
          <a:stretch/>
        </p:blipFill>
        <p:spPr>
          <a:xfrm>
            <a:off x="279000" y="1026720"/>
            <a:ext cx="5661360" cy="3109320"/>
          </a:xfrm>
          <a:prstGeom prst="rect">
            <a:avLst/>
          </a:prstGeom>
          <a:ln>
            <a:noFill/>
          </a:ln>
        </p:spPr>
      </p:pic>
      <p:sp>
        <p:nvSpPr>
          <p:cNvPr id="97" name="CustomShape 2"/>
          <p:cNvSpPr/>
          <p:nvPr/>
        </p:nvSpPr>
        <p:spPr>
          <a:xfrm>
            <a:off x="279000" y="4136040"/>
            <a:ext cx="34369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ru" sz="1300" spc="-1" strike="noStrike">
                <a:solidFill>
                  <a:srgbClr val="ffffff"/>
                </a:solidFill>
                <a:latin typeface="Montserrat"/>
                <a:ea typeface="Montserrat"/>
              </a:rPr>
              <a:t>Превышен предел текучести</a:t>
            </a:r>
            <a:endParaRPr b="0" lang="ru-RU" sz="1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9;p19" descr=""/>
          <p:cNvPicPr/>
          <p:nvPr/>
        </p:nvPicPr>
        <p:blipFill>
          <a:blip r:embed="rId1"/>
          <a:stretch/>
        </p:blipFill>
        <p:spPr>
          <a:xfrm flipH="1">
            <a:off x="2320920" y="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99" name="TextShape 1"/>
          <p:cNvSpPr txBox="1"/>
          <p:nvPr/>
        </p:nvSpPr>
        <p:spPr>
          <a:xfrm>
            <a:off x="199080" y="453960"/>
            <a:ext cx="642816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1" lang="ru" sz="2000" spc="-1" strike="noStrike">
                <a:solidFill>
                  <a:srgbClr val="ffffff"/>
                </a:solidFill>
                <a:latin typeface="Montserrat"/>
                <a:ea typeface="Montserrat"/>
              </a:rPr>
              <a:t>Эпюра смещений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0" name="Google Shape;101;p19" descr=""/>
          <p:cNvPicPr/>
          <p:nvPr/>
        </p:nvPicPr>
        <p:blipFill>
          <a:blip r:embed="rId2"/>
          <a:stretch/>
        </p:blipFill>
        <p:spPr>
          <a:xfrm>
            <a:off x="279000" y="1026720"/>
            <a:ext cx="5620320" cy="3086640"/>
          </a:xfrm>
          <a:prstGeom prst="rect">
            <a:avLst/>
          </a:prstGeom>
          <a:ln>
            <a:noFill/>
          </a:ln>
        </p:spPr>
      </p:pic>
      <p:sp>
        <p:nvSpPr>
          <p:cNvPr id="101" name="CustomShape 2"/>
          <p:cNvSpPr/>
          <p:nvPr/>
        </p:nvSpPr>
        <p:spPr>
          <a:xfrm>
            <a:off x="5899680" y="2025720"/>
            <a:ext cx="3131280" cy="108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ru" sz="1300" spc="-1" strike="noStrike">
                <a:solidFill>
                  <a:srgbClr val="ffffff"/>
                </a:solidFill>
                <a:latin typeface="Montserrat"/>
                <a:ea typeface="Montserrat"/>
              </a:rPr>
              <a:t>Превышение напряжений в материале предела текучести нужно относить к менее твердой кобальтовой связке в которой и будут развиваться смещения. Сами величины смещений соизмеримые с зерном карбидной фазы очевидно должны приводить к разрушению режущей пластины, что наблюдается в процессе износа. Области износа соответствуют определенным областям максимальных смещений и деформаций.</a:t>
            </a:r>
            <a:endParaRPr b="0" lang="ru-RU" sz="1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7;p20" descr=""/>
          <p:cNvPicPr/>
          <p:nvPr/>
        </p:nvPicPr>
        <p:blipFill>
          <a:blip r:embed="rId1"/>
          <a:stretch/>
        </p:blipFill>
        <p:spPr>
          <a:xfrm flipH="1">
            <a:off x="2320920" y="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103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1" lang="ru" sz="2800" spc="-1" strike="noStrike">
                <a:solidFill>
                  <a:srgbClr val="ffffff"/>
                </a:solidFill>
                <a:latin typeface="Montserrat"/>
                <a:ea typeface="Montserrat"/>
              </a:rPr>
              <a:t>Библиографический список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311760" y="1152360"/>
            <a:ext cx="6730200" cy="23839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15000"/>
              </a:lnSpc>
            </a:pPr>
            <a:r>
              <a:rPr b="0" lang="ru" sz="1300" spc="-1" strike="noStrike">
                <a:solidFill>
                  <a:srgbClr val="ffffff"/>
                </a:solidFill>
                <a:latin typeface="Montserrat"/>
                <a:ea typeface="Montserrat"/>
              </a:rPr>
              <a:t>1. Справочник технолога-машиностроителя. В 2-х томах. Т.2/Под ред. А.М. Дальского, А.Г. Косиловой, Р.К. Мещерякова, А.Г. Суслова.М:Машиностроение – 2003 – 944С.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r>
              <a:rPr b="0" lang="ru" sz="1300" spc="-1" strike="noStrike">
                <a:solidFill>
                  <a:srgbClr val="ffffff"/>
                </a:solidFill>
                <a:latin typeface="Montserrat"/>
                <a:ea typeface="Montserrat"/>
              </a:rPr>
              <a:t>2. Лошак М.Г. Прочность и долговечность твердых сплавов. Киев:Наукова думка – 1984 – 328С.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r>
              <a:rPr b="0" lang="ru" sz="1300" spc="-1" strike="noStrike">
                <a:solidFill>
                  <a:srgbClr val="ffffff"/>
                </a:solidFill>
                <a:latin typeface="Montserrat"/>
                <a:ea typeface="Montserrat"/>
              </a:rPr>
              <a:t>3. </a:t>
            </a:r>
            <a:r>
              <a:rPr b="0" lang="ru" sz="1300" spc="-1" strike="noStrike" u="sng">
                <a:solidFill>
                  <a:srgbClr val="0097a7"/>
                </a:solidFill>
                <a:uFillTx/>
                <a:latin typeface="Montserrat"/>
                <a:ea typeface="Montserrat"/>
                <a:hlinkClick r:id="rId2"/>
              </a:rPr>
              <a:t>https://en.wikipedia.org/wiki/Tungsten_carbide.</a:t>
            </a:r>
            <a:r>
              <a:rPr b="0" lang="ru" sz="1300" spc="-1" strike="noStrike">
                <a:solidFill>
                  <a:srgbClr val="ffffff"/>
                </a:solidFill>
                <a:latin typeface="Montserrat"/>
                <a:ea typeface="Montserrat"/>
              </a:rPr>
              <a:t> (дата обращения: 12.04.2020).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73361"/>
            </a:gs>
            <a:gs pos="100000">
              <a:srgbClr val="0d7bf7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311760" y="2112480"/>
            <a:ext cx="8520120" cy="9183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p>
            <a:pPr algn="ctr">
              <a:lnSpc>
                <a:spcPct val="100000"/>
              </a:lnSpc>
            </a:pPr>
            <a:r>
              <a:rPr b="0" lang="ru" sz="5200" spc="-1" strike="noStrike">
                <a:solidFill>
                  <a:srgbClr val="ffffff"/>
                </a:solidFill>
                <a:latin typeface="Montserrat ExtraBold"/>
                <a:ea typeface="Montserrat ExtraBold"/>
              </a:rPr>
              <a:t>Спасибо за внимание!</a:t>
            </a:r>
            <a:endParaRPr b="0" lang="ru-RU" sz="5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Application>LibreOffice/6.4.4.1$Linux_X86_64 LibreOffice_project/40$Build-1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ru-RU</dc:language>
  <cp:lastModifiedBy/>
  <dcterms:modified xsi:type="dcterms:W3CDTF">2020-05-24T00:22:20Z</dcterms:modified>
  <cp:revision>1</cp:revision>
  <dc:subject/>
  <dc:title/>
</cp:coreProperties>
</file>