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1" r:id="rId1"/>
  </p:sldMasterIdLst>
  <p:notesMasterIdLst>
    <p:notesMasterId r:id="rId14"/>
  </p:notesMasterIdLst>
  <p:sldIdLst>
    <p:sldId id="256" r:id="rId2"/>
    <p:sldId id="379" r:id="rId3"/>
    <p:sldId id="426" r:id="rId4"/>
    <p:sldId id="474" r:id="rId5"/>
    <p:sldId id="475" r:id="rId6"/>
    <p:sldId id="476" r:id="rId7"/>
    <p:sldId id="477" r:id="rId8"/>
    <p:sldId id="479" r:id="rId9"/>
    <p:sldId id="480" r:id="rId10"/>
    <p:sldId id="481" r:id="rId11"/>
    <p:sldId id="393" r:id="rId12"/>
    <p:sldId id="39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4C15FAF-B998-4292-B2B6-6EC5971E68D7}">
          <p14:sldIdLst>
            <p14:sldId id="256"/>
            <p14:sldId id="379"/>
            <p14:sldId id="426"/>
            <p14:sldId id="474"/>
            <p14:sldId id="475"/>
            <p14:sldId id="476"/>
            <p14:sldId id="477"/>
            <p14:sldId id="479"/>
            <p14:sldId id="480"/>
            <p14:sldId id="481"/>
            <p14:sldId id="393"/>
            <p14:sldId id="3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vIuKA AIvIuKA" initials="AA" lastIdx="1" clrIdx="0">
    <p:extLst>
      <p:ext uri="{19B8F6BF-5375-455C-9EA6-DF929625EA0E}">
        <p15:presenceInfo xmlns:p15="http://schemas.microsoft.com/office/powerpoint/2012/main" userId="023e5fa3f602011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3AF4"/>
    <a:srgbClr val="990000"/>
    <a:srgbClr val="D682F8"/>
    <a:srgbClr val="D5A4CB"/>
    <a:srgbClr val="FF7C80"/>
    <a:srgbClr val="FFCCCC"/>
    <a:srgbClr val="00FF00"/>
    <a:srgbClr val="66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0" autoAdjust="0"/>
    <p:restoredTop sz="94486" autoAdjust="0"/>
  </p:normalViewPr>
  <p:slideViewPr>
    <p:cSldViewPr snapToGrid="0">
      <p:cViewPr varScale="1">
        <p:scale>
          <a:sx n="100" d="100"/>
          <a:sy n="100" d="100"/>
        </p:scale>
        <p:origin x="31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CBB6278-C782-4689-BE10-10E3476412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976A8EB-164D-452B-909D-8AB9191A93F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4B97F9-C0D5-48C5-AF47-FD57FD497D0C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738D0F52-32E3-441F-BA8B-7730DD68F2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B8B98FAB-22CD-403A-B13E-E26F8CD78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80CB26-41D1-47BD-A2A3-07AEFD4993E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406367-41F5-4ABB-AD8C-D2F6D9E49F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D60F305-9FA2-4236-B362-64BA8E24959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0F305-9FA2-4236-B362-64BA8E24959D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1124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62A0E4-DC67-47FD-A0D4-5946F525E846}" type="datetime1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A7994AA-2C50-439B-B4CB-85DCD6CC8BA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71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8501E-1A6E-4F47-A14F-F63B24903C04}" type="datetime1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43583E8-B155-483E-ADA4-C4392382536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3324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151D59-DE6D-4B6A-A803-9E22BC1C4BE2}" type="datetime1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43583E8-B155-483E-ADA4-C4392382536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660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25608E-A929-4C59-B820-8F0E41649BE1}" type="datetime1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3583E8-B155-483E-ADA4-C4392382536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3696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659C6D-18A6-40B4-9C3F-95735F3D17CD}" type="datetime1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3583E8-B155-483E-ADA4-C4392382536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8694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FC3163-16BA-4BEC-B9B7-1E816DAD1472}" type="datetime1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3583E8-B155-483E-ADA4-C4392382536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5692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871A4-2818-45EF-9103-3A7982CB1C06}" type="datetime1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62B8-93C9-4808-809C-207DA727FFB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0461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DBA3FF-C84B-4B7A-AFDC-D806A5C3FC61}" type="datetime1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F0F9-BB57-43E7-BB13-029FDA2DF5A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698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15BDAA-935B-43B0-B183-E186F48A44B8}" type="datetime1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064A-3C87-4E9F-A7CD-715D7C4ED3A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786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2B142-C500-43CF-ABA6-428DF784954F}" type="datetime1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3B3BBC-C271-466C-856C-A37951F85B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525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D34950-B202-4F52-AE01-86870BEE084C}" type="datetime1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25D06AB-7979-4AE0-9C4D-D503C19EDDF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3309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26C5FD-FEB9-4EE9-96EB-58ADCB8889C4}" type="datetime1">
              <a:rPr lang="ru-RU" smtClean="0"/>
              <a:t>21.05.2020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8B62732-65C4-4192-8C32-96343DC48B4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624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A0DE16-2214-4BCC-AE2C-8FDC6D8B4761}" type="datetime1">
              <a:rPr lang="ru-RU" smtClean="0"/>
              <a:t>21.05.2020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FD69-590D-4A2C-90DB-7F319A5B324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5127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960965-D7FF-458E-BA21-311B89054BE4}" type="datetime1">
              <a:rPr lang="ru-RU" smtClean="0"/>
              <a:t>21.05.2020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5F907-3D13-48BD-9315-ABD9303920E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439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2C4089-9C9F-4914-A4B4-E63E5F207CD7}" type="datetime1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EEB1-6594-4D0F-ACA3-14894EC3DF9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8720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9E4E46-99F9-4985-9C64-61E59279D689}" type="datetime1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1C75277-43C5-4F83-AB61-50B8715A295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910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902644-6019-4DAC-A848-DE80AB6143C6}" type="datetime1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43583E8-B155-483E-ADA4-C4392382536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934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  <p:sldLayoutId id="2147484004" r:id="rId13"/>
    <p:sldLayoutId id="2147484005" r:id="rId14"/>
    <p:sldLayoutId id="2147484006" r:id="rId15"/>
    <p:sldLayoutId id="214748400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C8942713-10BA-4D96-A11F-2744574E0A90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983886" y="293918"/>
            <a:ext cx="6826739" cy="266835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altLang="ru-RU" sz="3600" dirty="0"/>
              <a:t>COVID-19 и дистанционное преподавание физики </a:t>
            </a:r>
            <a:br>
              <a:rPr lang="ru-RU" altLang="ru-RU" sz="3600" dirty="0"/>
            </a:br>
            <a:r>
              <a:rPr lang="ru-RU" altLang="ru-RU" sz="3600" dirty="0"/>
              <a:t>в техническом вузе</a:t>
            </a:r>
            <a:br>
              <a:rPr lang="ru-RU" altLang="ru-RU" sz="3600" dirty="0"/>
            </a:br>
            <a:endParaRPr lang="en-US" altLang="ru-RU" sz="3600" dirty="0">
              <a:effectLst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4D5877-E7B3-4138-BCFC-FBFEE2FE5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5706" y="4536107"/>
            <a:ext cx="6900715" cy="2027975"/>
          </a:xfrm>
        </p:spPr>
        <p:txBody>
          <a:bodyPr>
            <a:normAutofit lnSpcReduction="1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И. И. Гончар, М. В. Чушнякова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defRPr/>
            </a:pPr>
            <a:r>
              <a:rPr lang="ru-RU" dirty="0"/>
              <a:t>Омский государственный университет путей сообщения</a:t>
            </a:r>
          </a:p>
          <a:p>
            <a:pPr algn="r">
              <a:defRPr/>
            </a:pPr>
            <a:r>
              <a:rPr lang="ru-RU" dirty="0"/>
              <a:t>Омский государственный технический университет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ОмГТУ, АПСН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2020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AE1453-CBBE-4597-95A4-5649694C8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100013"/>
            <a:ext cx="1162050" cy="12018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descr="Experimental fusion excitation function: sigma (Ecm)">
            <a:extLst>
              <a:ext uri="{FF2B5EF4-FFF2-40B4-BE49-F238E27FC236}">
                <a16:creationId xmlns:a16="http://schemas.microsoft.com/office/drawing/2014/main" id="{0F59F1CD-CADB-4564-8F0D-A00C9F8F9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548" y="298469"/>
            <a:ext cx="7183224" cy="1280890"/>
          </a:xfrm>
        </p:spPr>
        <p:txBody>
          <a:bodyPr>
            <a:normAutofit/>
          </a:bodyPr>
          <a:lstStyle/>
          <a:p>
            <a:r>
              <a:rPr lang="ru-RU" dirty="0"/>
              <a:t>Преимущества предлагаемой методики</a:t>
            </a:r>
            <a:endParaRPr lang="ru-RU" sz="2800" b="1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307738-84A9-43F0-99FD-4576E160D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064A-3C87-4E9F-A7CD-715D7C4ED3A1}" type="slidenum">
              <a:rPr lang="ru-RU" altLang="ru-RU" smtClean="0"/>
              <a:pPr/>
              <a:t>10</a:t>
            </a:fld>
            <a:endParaRPr lang="ru-RU" altLang="ru-RU" dirty="0"/>
          </a:p>
        </p:txBody>
      </p:sp>
      <p:sp>
        <p:nvSpPr>
          <p:cNvPr id="7" name="Прямоугольник 3">
            <a:extLst>
              <a:ext uri="{FF2B5EF4-FFF2-40B4-BE49-F238E27FC236}">
                <a16:creationId xmlns:a16="http://schemas.microsoft.com/office/drawing/2014/main" id="{04362196-E486-4A8D-923E-8AA3BA154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724" y="2291564"/>
            <a:ext cx="616687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808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AutoNum type="arabicPeriod"/>
            </a:pPr>
            <a:r>
              <a:rPr lang="ru-RU" altLang="ru-RU" sz="1800" dirty="0">
                <a:latin typeface="Arial" panose="020B0604020202020204" pitchFamily="34" charset="0"/>
              </a:rPr>
              <a:t>Преподавателю удаётся каждую неделю побеседовать с каждым студентом (устно проэкзаменовать его)</a:t>
            </a:r>
            <a:br>
              <a:rPr lang="ru-RU" altLang="ru-RU" sz="1800" dirty="0">
                <a:latin typeface="Arial" panose="020B0604020202020204" pitchFamily="34" charset="0"/>
              </a:rPr>
            </a:br>
            <a:r>
              <a:rPr lang="ru-RU" altLang="ru-RU" sz="1800" dirty="0">
                <a:latin typeface="Arial" panose="020B0604020202020204" pitchFamily="34" charset="0"/>
              </a:rPr>
              <a:t>В аудитории это невозможно: если беседовать с одним, вся остальная группа бездельничает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AutoNum type="arabicPeriod"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AutoNum type="arabicPeriod"/>
            </a:pPr>
            <a:r>
              <a:rPr lang="ru-RU" altLang="ru-RU" sz="1800" dirty="0">
                <a:latin typeface="Arial" panose="020B0604020202020204" pitchFamily="34" charset="0"/>
              </a:rPr>
              <a:t>Нет жёсткого ограничения по времени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AutoNum type="arabicPeriod"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AutoNum type="arabicPeriod"/>
            </a:pPr>
            <a:r>
              <a:rPr lang="ru-RU" altLang="ru-RU" sz="1800" dirty="0">
                <a:latin typeface="Arial" panose="020B0604020202020204" pitchFamily="34" charset="0"/>
              </a:rPr>
              <a:t>Рейтинг студента складывается естественным образом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AutoNum type="arabicPeriod"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AutoNum type="arabicPeriod"/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285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F3AFF4E-366F-4FE5-892B-398260D8C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8450" y="2153300"/>
            <a:ext cx="6392126" cy="457963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sz="2000" dirty="0"/>
              <a:t>Представлен аудиторный индивидуально-групповой метод преподавания физики</a:t>
            </a:r>
            <a:endParaRPr lang="en-US" sz="2000" u="sng" dirty="0"/>
          </a:p>
          <a:p>
            <a:pPr>
              <a:spcAft>
                <a:spcPts val="600"/>
              </a:spcAft>
            </a:pPr>
            <a:r>
              <a:rPr lang="ru-RU" sz="2000" dirty="0"/>
              <a:t>Показан вариант адаптации этого метода к ситуации дистанционного обучения</a:t>
            </a:r>
            <a:endParaRPr lang="en-US" sz="2000" dirty="0"/>
          </a:p>
          <a:p>
            <a:r>
              <a:rPr lang="ru-RU" sz="2000" dirty="0"/>
              <a:t>Перечислены преимущества и недостатки метода при дистанционном обучении</a:t>
            </a:r>
            <a:endParaRPr lang="en-US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FDF4F9-8248-4173-A299-49D45410B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064A-3C87-4E9F-A7CD-715D7C4ED3A1}" type="slidenum">
              <a:rPr lang="ru-RU" altLang="ru-RU" smtClean="0"/>
              <a:pPr/>
              <a:t>11</a:t>
            </a:fld>
            <a:endParaRPr lang="ru-RU" altLang="ru-RU"/>
          </a:p>
        </p:txBody>
      </p:sp>
      <p:sp>
        <p:nvSpPr>
          <p:cNvPr id="5" name="Заголовок 1" descr="Experimental fusion excitation function: sigma (Ecm)">
            <a:extLst>
              <a:ext uri="{FF2B5EF4-FFF2-40B4-BE49-F238E27FC236}">
                <a16:creationId xmlns:a16="http://schemas.microsoft.com/office/drawing/2014/main" id="{25F9F114-830F-4A12-9BED-172A9B1C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450" y="710962"/>
            <a:ext cx="6006942" cy="518765"/>
          </a:xfrm>
        </p:spPr>
        <p:txBody>
          <a:bodyPr>
            <a:normAutofit/>
          </a:bodyPr>
          <a:lstStyle/>
          <a:p>
            <a:r>
              <a:rPr lang="ru-RU" sz="2800" b="1" dirty="0"/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val="3211956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5879851-1A1D-4246-AAA1-C484E858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41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E0D464F-E725-45C1-9267-817B9768A6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" r="18671"/>
          <a:stretch/>
        </p:blipFill>
        <p:spPr>
          <a:xfrm>
            <a:off x="-6618" y="10"/>
            <a:ext cx="9143999" cy="6857990"/>
          </a:xfrm>
          <a:prstGeom prst="rect">
            <a:avLst/>
          </a:prstGeom>
        </p:spPr>
      </p:pic>
      <p:pic>
        <p:nvPicPr>
          <p:cNvPr id="7" name="Объект 6" descr="Изображение выглядит как внешний, снег, красный, гидрант&#10;&#10;Автоматически созданное описание">
            <a:extLst>
              <a:ext uri="{FF2B5EF4-FFF2-40B4-BE49-F238E27FC236}">
                <a16:creationId xmlns:a16="http://schemas.microsoft.com/office/drawing/2014/main" id="{B5EEB495-7696-4C47-9BCF-2516EE88C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21"/>
          <a:stretch/>
        </p:blipFill>
        <p:spPr>
          <a:xfrm>
            <a:off x="4572000" y="2976749"/>
            <a:ext cx="4411978" cy="3778250"/>
          </a:xfrm>
        </p:spPr>
      </p:pic>
      <p:pic>
        <p:nvPicPr>
          <p:cNvPr id="10" name="Рисунок 9" descr="Изображение выглядит как снег, внешний, закрытый, катается на лыжах&#10;&#10;Автоматически созданное описание">
            <a:extLst>
              <a:ext uri="{FF2B5EF4-FFF2-40B4-BE49-F238E27FC236}">
                <a16:creationId xmlns:a16="http://schemas.microsoft.com/office/drawing/2014/main" id="{9579832B-34D4-4DA7-AE9B-6B67C52E81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324" y="3671372"/>
            <a:ext cx="2156114" cy="28748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внешний, снег, закрытый, катается на лыжах&#10;&#10;Автоматически созданное описание">
            <a:extLst>
              <a:ext uri="{FF2B5EF4-FFF2-40B4-BE49-F238E27FC236}">
                <a16:creationId xmlns:a16="http://schemas.microsoft.com/office/drawing/2014/main" id="{07271DBA-3502-45FA-B933-F62408250D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909" y="103001"/>
            <a:ext cx="2842069" cy="3789425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6F1ED2A-F308-47EB-95A1-FC861E8E3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2" y="6067921"/>
            <a:ext cx="6683766" cy="69825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Спасибо за внимание</a:t>
            </a:r>
            <a:r>
              <a:rPr lang="en-US" b="1" dirty="0">
                <a:solidFill>
                  <a:schemeClr val="tx1"/>
                </a:solidFill>
              </a:rPr>
              <a:t>!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51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59ED9-0D3F-4E74-AC53-87F138F6B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215" y="704062"/>
            <a:ext cx="3140224" cy="532566"/>
          </a:xfrm>
        </p:spPr>
        <p:txBody>
          <a:bodyPr>
            <a:normAutofit/>
          </a:bodyPr>
          <a:lstStyle/>
          <a:p>
            <a:r>
              <a:rPr lang="ru-RU" sz="2800" b="1" dirty="0"/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A8AA5D-6745-43E7-BD9E-EED3987EF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3215" y="1532918"/>
            <a:ext cx="6591985" cy="4872315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ru-RU" altLang="ru-RU" sz="2000" b="1" dirty="0"/>
              <a:t>Аудиторный индивидуально-групповой метод преподавания физики</a:t>
            </a:r>
          </a:p>
          <a:p>
            <a:pPr lvl="1">
              <a:buClr>
                <a:srgbClr val="0070C0"/>
              </a:buClr>
            </a:pPr>
            <a:r>
              <a:rPr lang="ru-RU" altLang="ru-RU" sz="1900" dirty="0"/>
              <a:t>Суть</a:t>
            </a:r>
          </a:p>
          <a:p>
            <a:pPr lvl="1">
              <a:buClr>
                <a:srgbClr val="0070C0"/>
              </a:buClr>
            </a:pPr>
            <a:r>
              <a:rPr lang="ru-RU" altLang="ru-RU" sz="1900" dirty="0"/>
              <a:t>Пример</a:t>
            </a:r>
          </a:p>
          <a:p>
            <a:pPr lvl="1">
              <a:buClr>
                <a:srgbClr val="0070C0"/>
              </a:buClr>
            </a:pPr>
            <a:r>
              <a:rPr lang="ru-RU" altLang="ru-RU" sz="1900" dirty="0"/>
              <a:t>Оптимистический и пессимистический сценарий занятия</a:t>
            </a:r>
            <a:endParaRPr lang="en-US" altLang="ru-RU" sz="1700" dirty="0"/>
          </a:p>
          <a:p>
            <a:pPr>
              <a:buClr>
                <a:srgbClr val="0070C0"/>
              </a:buClr>
            </a:pPr>
            <a:r>
              <a:rPr lang="en-US" altLang="ru-RU" sz="2000" b="1" dirty="0"/>
              <a:t>COVID-19: </a:t>
            </a:r>
            <a:r>
              <a:rPr lang="ru-RU" altLang="ru-RU" sz="2000" b="1" dirty="0"/>
              <a:t>карантин</a:t>
            </a:r>
          </a:p>
          <a:p>
            <a:pPr lvl="1">
              <a:buClr>
                <a:srgbClr val="0070C0"/>
              </a:buClr>
            </a:pPr>
            <a:r>
              <a:rPr lang="ru-RU" altLang="ru-RU" sz="1900" dirty="0"/>
              <a:t>Алгоритм проведения занятий при дистанционном обучении</a:t>
            </a:r>
          </a:p>
          <a:p>
            <a:pPr lvl="1">
              <a:buClr>
                <a:srgbClr val="0070C0"/>
              </a:buClr>
            </a:pPr>
            <a:r>
              <a:rPr lang="ru-RU" altLang="ru-RU" sz="1900" dirty="0"/>
              <a:t>Преимущества и недостатки</a:t>
            </a:r>
            <a:endParaRPr lang="en-US" altLang="ru-RU" sz="1700" dirty="0"/>
          </a:p>
          <a:p>
            <a:pPr>
              <a:buClr>
                <a:srgbClr val="0070C0"/>
              </a:buClr>
            </a:pPr>
            <a:r>
              <a:rPr lang="ru-RU" altLang="ru-RU" sz="2000" b="1" dirty="0"/>
              <a:t>Выводы</a:t>
            </a:r>
            <a:endParaRPr lang="en-US" altLang="ru-RU" sz="2000" b="1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A76FB8-E72C-4561-8975-0642290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064A-3C87-4E9F-A7CD-715D7C4ED3A1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2719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descr="Experimental fusion excitation function: sigma (Ecm)">
            <a:extLst>
              <a:ext uri="{FF2B5EF4-FFF2-40B4-BE49-F238E27FC236}">
                <a16:creationId xmlns:a16="http://schemas.microsoft.com/office/drawing/2014/main" id="{0F59F1CD-CADB-4564-8F0D-A00C9F8F9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548" y="181367"/>
            <a:ext cx="7183224" cy="157795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Аудиторный индивидуально-групповой метод преподавания физики</a:t>
            </a:r>
            <a:endParaRPr lang="ru-RU" sz="2800" b="1" dirty="0"/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C88AFF75-2F44-4EA1-B480-670506496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998" y="2243939"/>
            <a:ext cx="616687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808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1. Лекции для 100-300 человек мертвы (позапрошлый век):</a:t>
            </a:r>
          </a:p>
          <a:p>
            <a:pPr marL="361950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1.1 Легко снабдить студентов готовым конспектом (буклетом)</a:t>
            </a:r>
          </a:p>
          <a:p>
            <a:pPr marL="361950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1.2 Темп усвоения материала у всех людей разный</a:t>
            </a:r>
          </a:p>
          <a:p>
            <a:pPr marL="361950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1.3 Текст лекции часто можно найти в сети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Tx/>
              <a:buAutoNum type="arabicParenR"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2. Занятия с группой из 10-20 студентов</a:t>
            </a:r>
          </a:p>
          <a:p>
            <a:pPr marL="361950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2.1 Основа занятий – буклет (</a:t>
            </a:r>
            <a:r>
              <a:rPr lang="ru-RU" altLang="ru-RU" sz="1800" dirty="0" err="1">
                <a:latin typeface="Arial" panose="020B0604020202020204" pitchFamily="34" charset="0"/>
              </a:rPr>
              <a:t>конспект+задачи+вопросы</a:t>
            </a:r>
            <a:r>
              <a:rPr lang="ru-RU" altLang="ru-RU" sz="1800" dirty="0">
                <a:latin typeface="Arial" panose="020B0604020202020204" pitchFamily="34" charset="0"/>
              </a:rPr>
              <a:t> «ННЗ»)</a:t>
            </a:r>
          </a:p>
          <a:p>
            <a:pPr marL="361950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2.2 Буклет – собственность студента (заметки, вопросы, поправки)</a:t>
            </a:r>
          </a:p>
          <a:p>
            <a:pPr marL="361950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2.3 Каждое занятие – раздел буклета + блок вопросов «ННЗ»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Tx/>
              <a:buAutoNum type="arabicParenR"/>
            </a:pPr>
            <a:endParaRPr lang="en-US" altLang="ru-RU" sz="1800" dirty="0">
              <a:latin typeface="Arial" panose="020B060402020202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307738-84A9-43F0-99FD-4576E160D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064A-3C87-4E9F-A7CD-715D7C4ED3A1}" type="slidenum">
              <a:rPr lang="ru-RU" altLang="ru-RU" smtClean="0"/>
              <a:pPr/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80455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descr="Experimental fusion excitation function: sigma (Ecm)">
            <a:extLst>
              <a:ext uri="{FF2B5EF4-FFF2-40B4-BE49-F238E27FC236}">
                <a16:creationId xmlns:a16="http://schemas.microsoft.com/office/drawing/2014/main" id="{0F59F1CD-CADB-4564-8F0D-A00C9F8F9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548" y="186129"/>
            <a:ext cx="7183224" cy="1568431"/>
          </a:xfrm>
        </p:spPr>
        <p:txBody>
          <a:bodyPr>
            <a:normAutofit fontScale="90000"/>
          </a:bodyPr>
          <a:lstStyle/>
          <a:p>
            <a:r>
              <a:rPr lang="ru-RU" dirty="0"/>
              <a:t>Аудиторный индивидуально-групповой метод преподавания физики (</a:t>
            </a:r>
            <a:r>
              <a:rPr lang="ru-RU" b="1" dirty="0"/>
              <a:t>пример</a:t>
            </a:r>
            <a:r>
              <a:rPr lang="ru-RU" dirty="0"/>
              <a:t>)</a:t>
            </a:r>
            <a:endParaRPr lang="ru-RU" sz="2800" b="1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307738-84A9-43F0-99FD-4576E160D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064A-3C87-4E9F-A7CD-715D7C4ED3A1}" type="slidenum">
              <a:rPr lang="ru-RU" altLang="ru-RU" smtClean="0"/>
              <a:pPr/>
              <a:t>4</a:t>
            </a:fld>
            <a:endParaRPr lang="ru-RU" altLang="ru-RU" dirty="0"/>
          </a:p>
        </p:txBody>
      </p:sp>
      <p:graphicFrame>
        <p:nvGraphicFramePr>
          <p:cNvPr id="72" name="Таблица 71">
            <a:extLst>
              <a:ext uri="{FF2B5EF4-FFF2-40B4-BE49-F238E27FC236}">
                <a16:creationId xmlns:a16="http://schemas.microsoft.com/office/drawing/2014/main" id="{74F15923-1E84-4540-AFEB-269E310B8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353490"/>
              </p:ext>
            </p:extLst>
          </p:nvPr>
        </p:nvGraphicFramePr>
        <p:xfrm>
          <a:off x="1247375" y="2125980"/>
          <a:ext cx="7506100" cy="4360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9878">
                  <a:extLst>
                    <a:ext uri="{9D8B030D-6E8A-4147-A177-3AD203B41FA5}">
                      <a16:colId xmlns:a16="http://schemas.microsoft.com/office/drawing/2014/main" val="3720760149"/>
                    </a:ext>
                  </a:extLst>
                </a:gridCol>
                <a:gridCol w="3161276">
                  <a:extLst>
                    <a:ext uri="{9D8B030D-6E8A-4147-A177-3AD203B41FA5}">
                      <a16:colId xmlns:a16="http://schemas.microsoft.com/office/drawing/2014/main" val="2695386767"/>
                    </a:ext>
                  </a:extLst>
                </a:gridCol>
                <a:gridCol w="3654946">
                  <a:extLst>
                    <a:ext uri="{9D8B030D-6E8A-4147-A177-3AD203B41FA5}">
                      <a16:colId xmlns:a16="http://schemas.microsoft.com/office/drawing/2014/main" val="2192202532"/>
                    </a:ext>
                  </a:extLst>
                </a:gridCol>
              </a:tblGrid>
              <a:tr h="563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Неделя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дата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6" marR="384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Домашнее задание на следующую неделю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6" marR="384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Содержание занятия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6" marR="38476" marT="0" marB="0" anchor="ctr"/>
                </a:tc>
                <a:extLst>
                  <a:ext uri="{0D108BD9-81ED-4DB2-BD59-A6C34878D82A}">
                    <a16:rowId xmlns:a16="http://schemas.microsoft.com/office/drawing/2014/main" val="2672298193"/>
                  </a:ext>
                </a:extLst>
              </a:tr>
              <a:tr h="9111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2020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09.07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6" marR="3847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Читать раздел 1, решать задачи из этого раздела. Готовить вопросы ННЗ 1-5. Учиться пользоваться Периодической таблицей.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6" marR="384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Раздел 0 «Введение». Правила нашей работы. Выдача буклетов. Знакомство с Периодической таблицей химических элементов. Структура атомов и ядер. Физические части речи. Тема экспресс-контроля – общая эрудиция.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6" marR="38476" marT="0" marB="0"/>
                </a:tc>
                <a:extLst>
                  <a:ext uri="{0D108BD9-81ED-4DB2-BD59-A6C34878D82A}">
                    <a16:rowId xmlns:a16="http://schemas.microsoft.com/office/drawing/2014/main" val="1949615545"/>
                  </a:ext>
                </a:extLst>
              </a:tr>
              <a:tr h="1258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2020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09.14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6" marR="3847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Читать раздел 2, решать задачи. Готовить вопросы ННЗ 1-8. Учиться пользоваться Периодической таблицей.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6" marR="384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Раздел 1 «Основы астрономических знаний». Строение Солнечной системы, законы движения Земли и Луны. Структура атомов и ядер с использованием Периодической таблицы. Физические части речи – физические величины.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Тема экспресс-контроля – строение атомов, ядер, ионов.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6" marR="38476" marT="0" marB="0"/>
                </a:tc>
                <a:extLst>
                  <a:ext uri="{0D108BD9-81ED-4DB2-BD59-A6C34878D82A}">
                    <a16:rowId xmlns:a16="http://schemas.microsoft.com/office/drawing/2014/main" val="2295659143"/>
                  </a:ext>
                </a:extLst>
              </a:tr>
              <a:tr h="889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2020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09.21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6" marR="3847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Читать раздел 3, решать задачи. Готовить вопросы ННЗ 1-11. Выучить графики и свойства элементарных функций.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6" marR="384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Раздел 2 «Вещество и излучение». Фотоны, протоны, электроны, атомы, ядра, ионы. Физические части речи – физические законы. Тема экспресс-контроля – энергия фотона и протона.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6" marR="38476" marT="0" marB="0"/>
                </a:tc>
                <a:extLst>
                  <a:ext uri="{0D108BD9-81ED-4DB2-BD59-A6C34878D82A}">
                    <a16:rowId xmlns:a16="http://schemas.microsoft.com/office/drawing/2014/main" val="772498126"/>
                  </a:ext>
                </a:extLst>
              </a:tr>
              <a:tr h="737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2020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09.28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6" marR="3847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Читать раздел 4, решать задачи. Готовить вопросы ННЗ 1-15.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6" marR="384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Раздел 3 «Базовые идеи физики». Тела, частицы, движение, взаимодействие. Физические части речи – базовые понятия физики. Тема экспресс-контроля – импульс фотона и протона.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76" marR="38476" marT="0" marB="0"/>
                </a:tc>
                <a:extLst>
                  <a:ext uri="{0D108BD9-81ED-4DB2-BD59-A6C34878D82A}">
                    <a16:rowId xmlns:a16="http://schemas.microsoft.com/office/drawing/2014/main" val="177722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012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descr="Experimental fusion excitation function: sigma (Ecm)">
            <a:extLst>
              <a:ext uri="{FF2B5EF4-FFF2-40B4-BE49-F238E27FC236}">
                <a16:creationId xmlns:a16="http://schemas.microsoft.com/office/drawing/2014/main" id="{0F59F1CD-CADB-4564-8F0D-A00C9F8F9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548" y="298469"/>
            <a:ext cx="7183224" cy="1280890"/>
          </a:xfrm>
        </p:spPr>
        <p:txBody>
          <a:bodyPr>
            <a:normAutofit/>
          </a:bodyPr>
          <a:lstStyle/>
          <a:p>
            <a:r>
              <a:rPr lang="ru-RU" dirty="0"/>
              <a:t>Оптимистический сценарий занятия</a:t>
            </a:r>
            <a:endParaRPr lang="ru-RU" sz="2800" b="1" dirty="0"/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C88AFF75-2F44-4EA1-B480-670506496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3448" y="2196314"/>
            <a:ext cx="616687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808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AutoNum type="arabicPeriod"/>
            </a:pPr>
            <a:r>
              <a:rPr lang="ru-RU" altLang="ru-RU" sz="1800" dirty="0">
                <a:latin typeface="Arial" panose="020B0604020202020204" pitchFamily="34" charset="0"/>
              </a:rPr>
              <a:t>Студенты задают вопросы, преподаватель – отвечает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AutoNum type="arabicPeriod"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AutoNum type="arabicPeriod"/>
            </a:pPr>
            <a:r>
              <a:rPr lang="ru-RU" altLang="ru-RU" sz="1800" dirty="0">
                <a:latin typeface="Arial" panose="020B0604020202020204" pitchFamily="34" charset="0"/>
              </a:rPr>
              <a:t>Разбор задач раздела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AutoNum type="arabicPeriod"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AutoNum type="arabicPeriod"/>
            </a:pPr>
            <a:r>
              <a:rPr lang="ru-RU" altLang="ru-RU" sz="1800" dirty="0">
                <a:latin typeface="Arial" panose="020B0604020202020204" pitchFamily="34" charset="0"/>
              </a:rPr>
              <a:t>Экспресс-контроль: небольшая задача или тест на 10 минут; максимальный балл – 10.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br>
              <a:rPr lang="ru-RU" altLang="ru-RU" sz="1800" dirty="0">
                <a:latin typeface="Arial" panose="020B0604020202020204" pitchFamily="34" charset="0"/>
              </a:rPr>
            </a:br>
            <a:r>
              <a:rPr lang="ru-RU" altLang="ru-RU" sz="1800" dirty="0">
                <a:latin typeface="Arial" panose="020B0604020202020204" pitchFamily="34" charset="0"/>
              </a:rPr>
              <a:t>Рейтинг накапливается на каждом занятии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Tx/>
              <a:buAutoNum type="arabicParenR"/>
            </a:pPr>
            <a:endParaRPr lang="en-US" altLang="ru-RU" sz="1800" dirty="0">
              <a:latin typeface="Arial" panose="020B060402020202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307738-84A9-43F0-99FD-4576E160D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064A-3C87-4E9F-A7CD-715D7C4ED3A1}" type="slidenum">
              <a:rPr lang="ru-RU" altLang="ru-RU" smtClean="0"/>
              <a:pPr/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33062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descr="Experimental fusion excitation function: sigma (Ecm)">
            <a:extLst>
              <a:ext uri="{FF2B5EF4-FFF2-40B4-BE49-F238E27FC236}">
                <a16:creationId xmlns:a16="http://schemas.microsoft.com/office/drawing/2014/main" id="{0F59F1CD-CADB-4564-8F0D-A00C9F8F9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548" y="298469"/>
            <a:ext cx="7183224" cy="1280890"/>
          </a:xfrm>
        </p:spPr>
        <p:txBody>
          <a:bodyPr>
            <a:normAutofit/>
          </a:bodyPr>
          <a:lstStyle/>
          <a:p>
            <a:r>
              <a:rPr lang="ru-RU" dirty="0"/>
              <a:t>Пессимистический сценарий занятия</a:t>
            </a:r>
            <a:endParaRPr lang="ru-RU" sz="2800" b="1" dirty="0"/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C88AFF75-2F44-4EA1-B480-670506496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9623" y="2177264"/>
            <a:ext cx="616687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808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1. Если студенты не читали материал дома и у них нет вопросов: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студенты читают текст раздела вслух по очереди и пытаются ответить на вопросы преподавателя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2. Разбор задач раздела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3. Экспресс-контроль: небольшая задача или тест на 10 минут; максимальный балл – 10.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Tx/>
              <a:buAutoNum type="arabicParenR"/>
            </a:pPr>
            <a:endParaRPr lang="en-US" altLang="ru-RU" sz="1800" dirty="0">
              <a:latin typeface="Arial" panose="020B060402020202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307738-84A9-43F0-99FD-4576E160D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064A-3C87-4E9F-A7CD-715D7C4ED3A1}" type="slidenum">
              <a:rPr lang="ru-RU" altLang="ru-RU" smtClean="0"/>
              <a:pPr/>
              <a:t>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87398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descr="Experimental fusion excitation function: sigma (Ecm)">
            <a:extLst>
              <a:ext uri="{FF2B5EF4-FFF2-40B4-BE49-F238E27FC236}">
                <a16:creationId xmlns:a16="http://schemas.microsoft.com/office/drawing/2014/main" id="{0F59F1CD-CADB-4564-8F0D-A00C9F8F9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998" y="614754"/>
            <a:ext cx="7183224" cy="711181"/>
          </a:xfrm>
        </p:spPr>
        <p:txBody>
          <a:bodyPr>
            <a:normAutofit/>
          </a:bodyPr>
          <a:lstStyle/>
          <a:p>
            <a:r>
              <a:rPr lang="en-US" dirty="0"/>
              <a:t>COVID-19: </a:t>
            </a:r>
            <a:r>
              <a:rPr lang="ru-RU" dirty="0"/>
              <a:t>карантин</a:t>
            </a:r>
            <a:endParaRPr lang="ru-RU" sz="2800" b="1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307738-84A9-43F0-99FD-4576E160D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064A-3C87-4E9F-A7CD-715D7C4ED3A1}" type="slidenum">
              <a:rPr lang="ru-RU" altLang="ru-RU" smtClean="0"/>
              <a:pPr/>
              <a:t>7</a:t>
            </a:fld>
            <a:endParaRPr lang="ru-RU" altLang="ru-RU" dirty="0"/>
          </a:p>
        </p:txBody>
      </p:sp>
      <p:sp>
        <p:nvSpPr>
          <p:cNvPr id="7" name="Прямоугольник 3">
            <a:extLst>
              <a:ext uri="{FF2B5EF4-FFF2-40B4-BE49-F238E27FC236}">
                <a16:creationId xmlns:a16="http://schemas.microsoft.com/office/drawing/2014/main" id="{04362196-E486-4A8D-923E-8AA3BA154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998" y="2243939"/>
            <a:ext cx="616687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808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1. Основа занятий – буклет (</a:t>
            </a:r>
            <a:r>
              <a:rPr lang="ru-RU" altLang="ru-RU" sz="1800" dirty="0" err="1">
                <a:latin typeface="Arial" panose="020B0604020202020204" pitchFamily="34" charset="0"/>
              </a:rPr>
              <a:t>конспект+задачи+вопросы</a:t>
            </a:r>
            <a:r>
              <a:rPr lang="ru-RU" altLang="ru-RU" sz="1800" dirty="0">
                <a:latin typeface="Arial" panose="020B0604020202020204" pitchFamily="34" charset="0"/>
              </a:rPr>
              <a:t> «ННЗ»)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AutoNum type="arabicPeriod"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2. Буклет – собственность студента (заметки, вопросы, поправки)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3. Каждая неделя – раздел буклета + блок вопросов «ННЗ» + по одной задаче для самостоятельного решения (разные задачи)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Tx/>
              <a:buAutoNum type="arabicParenR"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Tx/>
              <a:buAutoNum type="arabicParenR"/>
            </a:pPr>
            <a:endParaRPr lang="en-US" altLang="ru-RU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28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descr="Experimental fusion excitation function: sigma (Ecm)">
            <a:extLst>
              <a:ext uri="{FF2B5EF4-FFF2-40B4-BE49-F238E27FC236}">
                <a16:creationId xmlns:a16="http://schemas.microsoft.com/office/drawing/2014/main" id="{0F59F1CD-CADB-4564-8F0D-A00C9F8F9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248" y="650122"/>
            <a:ext cx="7183224" cy="640445"/>
          </a:xfrm>
        </p:spPr>
        <p:txBody>
          <a:bodyPr>
            <a:normAutofit/>
          </a:bodyPr>
          <a:lstStyle/>
          <a:p>
            <a:r>
              <a:rPr lang="en-US" dirty="0"/>
              <a:t>COVID-19: </a:t>
            </a:r>
            <a:r>
              <a:rPr lang="ru-RU" dirty="0"/>
              <a:t>расписание</a:t>
            </a:r>
            <a:endParaRPr lang="ru-RU" sz="2800" b="1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307738-84A9-43F0-99FD-4576E160D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064A-3C87-4E9F-A7CD-715D7C4ED3A1}" type="slidenum">
              <a:rPr lang="ru-RU" altLang="ru-RU" smtClean="0"/>
              <a:pPr/>
              <a:t>8</a:t>
            </a:fld>
            <a:endParaRPr lang="ru-RU" altLang="ru-RU" dirty="0"/>
          </a:p>
        </p:txBody>
      </p:sp>
      <p:sp>
        <p:nvSpPr>
          <p:cNvPr id="7" name="Прямоугольник 3">
            <a:extLst>
              <a:ext uri="{FF2B5EF4-FFF2-40B4-BE49-F238E27FC236}">
                <a16:creationId xmlns:a16="http://schemas.microsoft.com/office/drawing/2014/main" id="{04362196-E486-4A8D-923E-8AA3BA154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9123" y="1824839"/>
            <a:ext cx="6166872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808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AutoNum type="arabicPeriod"/>
            </a:pPr>
            <a:r>
              <a:rPr lang="ru-RU" altLang="ru-RU" sz="1800" dirty="0">
                <a:latin typeface="Arial" panose="020B0604020202020204" pitchFamily="34" charset="0"/>
              </a:rPr>
              <a:t>Среда – последний срок сдачи задач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2. Четверг – проверка задач, выставление оценок (максимальный балл 10), рассылка студентам результатов проверки и решений задач с комментариями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3. Пятница – групповое занятие-консультация с помощью платформы МИРАПОЛИС: студенты спрашивают по задачам и спискам вопросов «ННЗ», преподаватель отвечает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4. Суббота – индивидуальное собеседование (коллоквиум) по вопросам «ННЗ» через СКАЙП: </a:t>
            </a:r>
            <a:br>
              <a:rPr lang="ru-RU" altLang="ru-RU" sz="1800" dirty="0">
                <a:latin typeface="Arial" panose="020B0604020202020204" pitchFamily="34" charset="0"/>
              </a:rPr>
            </a:br>
            <a:r>
              <a:rPr lang="ru-RU" altLang="ru-RU" sz="1800" dirty="0">
                <a:latin typeface="Arial" panose="020B0604020202020204" pitchFamily="34" charset="0"/>
              </a:rPr>
              <a:t>10-15 минут на студента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Tx/>
              <a:buAutoNum type="arabicParenR"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Tx/>
              <a:buAutoNum type="arabicParenR"/>
            </a:pPr>
            <a:endParaRPr lang="en-US" altLang="ru-RU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272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descr="Experimental fusion excitation function: sigma (Ecm)">
            <a:extLst>
              <a:ext uri="{FF2B5EF4-FFF2-40B4-BE49-F238E27FC236}">
                <a16:creationId xmlns:a16="http://schemas.microsoft.com/office/drawing/2014/main" id="{0F59F1CD-CADB-4564-8F0D-A00C9F8F9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548" y="298469"/>
            <a:ext cx="7183224" cy="1280890"/>
          </a:xfrm>
        </p:spPr>
        <p:txBody>
          <a:bodyPr>
            <a:normAutofit/>
          </a:bodyPr>
          <a:lstStyle/>
          <a:p>
            <a:r>
              <a:rPr lang="ru-RU" dirty="0"/>
              <a:t>Недостатки дистанционного обучения</a:t>
            </a:r>
            <a:endParaRPr lang="ru-RU" sz="2800" b="1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307738-84A9-43F0-99FD-4576E160D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064A-3C87-4E9F-A7CD-715D7C4ED3A1}" type="slidenum">
              <a:rPr lang="ru-RU" altLang="ru-RU" smtClean="0"/>
              <a:pPr/>
              <a:t>9</a:t>
            </a:fld>
            <a:endParaRPr lang="ru-RU" altLang="ru-RU" dirty="0"/>
          </a:p>
        </p:txBody>
      </p:sp>
      <p:sp>
        <p:nvSpPr>
          <p:cNvPr id="7" name="Прямоугольник 3">
            <a:extLst>
              <a:ext uri="{FF2B5EF4-FFF2-40B4-BE49-F238E27FC236}">
                <a16:creationId xmlns:a16="http://schemas.microsoft.com/office/drawing/2014/main" id="{04362196-E486-4A8D-923E-8AA3BA154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724" y="2291564"/>
            <a:ext cx="616687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808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AutoNum type="arabicPeriod"/>
            </a:pPr>
            <a:r>
              <a:rPr lang="ru-RU" altLang="ru-RU" sz="1800" dirty="0">
                <a:latin typeface="Arial" panose="020B0604020202020204" pitchFamily="34" charset="0"/>
              </a:rPr>
              <a:t>МИРАПОЛИС платный (можно заменить на бесплатный, но ограниченный по времени </a:t>
            </a:r>
            <a:r>
              <a:rPr lang="en-US" altLang="ru-RU" sz="1800" dirty="0">
                <a:latin typeface="Arial" panose="020B0604020202020204" pitchFamily="34" charset="0"/>
              </a:rPr>
              <a:t>Zoom)</a:t>
            </a:r>
            <a:endParaRPr lang="ru-RU" altLang="ru-RU" sz="1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AutoNum type="arabicPeriod"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AutoNum type="arabicPeriod"/>
            </a:pPr>
            <a:r>
              <a:rPr lang="ru-RU" altLang="ru-RU" sz="1800" dirty="0">
                <a:latin typeface="Arial" panose="020B0604020202020204" pitchFamily="34" charset="0"/>
              </a:rPr>
              <a:t>Технические возможности студентов и преподавателей ограничены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AutoNum type="arabicPeriod"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AutoNum type="arabicPeriod"/>
            </a:pPr>
            <a:r>
              <a:rPr lang="ru-RU" altLang="ru-RU" sz="1800" dirty="0">
                <a:latin typeface="Arial" panose="020B0604020202020204" pitchFamily="34" charset="0"/>
              </a:rPr>
              <a:t>Сложности организации последовательного подключения студентов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AutoNum type="arabicPeriod"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AutoNum type="arabicPeriod"/>
            </a:pPr>
            <a:r>
              <a:rPr lang="ru-RU" altLang="ru-RU" sz="1800" dirty="0">
                <a:latin typeface="Arial" panose="020B0604020202020204" pitchFamily="34" charset="0"/>
              </a:rPr>
              <a:t>Задачи часто списаны без понимания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AutoNum type="arabicPeriod"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AutoNum type="arabicPeriod"/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9730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723</Words>
  <Application>Microsoft Office PowerPoint</Application>
  <PresentationFormat>Экран (4:3)</PresentationFormat>
  <Paragraphs>116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2</vt:lpstr>
      <vt:lpstr>Wingdings 3</vt:lpstr>
      <vt:lpstr>Легкий дым</vt:lpstr>
      <vt:lpstr>COVID-19 и дистанционное преподавание физики  в техническом вузе </vt:lpstr>
      <vt:lpstr>План</vt:lpstr>
      <vt:lpstr>Аудиторный индивидуально-групповой метод преподавания физики</vt:lpstr>
      <vt:lpstr>Аудиторный индивидуально-групповой метод преподавания физики (пример)</vt:lpstr>
      <vt:lpstr>Оптимистический сценарий занятия</vt:lpstr>
      <vt:lpstr>Пессимистический сценарий занятия</vt:lpstr>
      <vt:lpstr>COVID-19: карантин</vt:lpstr>
      <vt:lpstr>COVID-19: расписание</vt:lpstr>
      <vt:lpstr>Недостатки дистанционного обучения</vt:lpstr>
      <vt:lpstr>Преимущества предлагаемой методики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double-folding potential  with the relativistic mean-field  effective NN forces  and resulting fusion cross-sections</dc:title>
  <dc:creator>AIvIuKA AIvIuKA</dc:creator>
  <cp:lastModifiedBy>AIvIuKA AIvIuKA</cp:lastModifiedBy>
  <cp:revision>11</cp:revision>
  <dcterms:created xsi:type="dcterms:W3CDTF">2019-12-09T14:47:59Z</dcterms:created>
  <dcterms:modified xsi:type="dcterms:W3CDTF">2020-05-21T07:49:27Z</dcterms:modified>
</cp:coreProperties>
</file>