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theme/theme16.xml" ContentType="application/vnd.openxmlformats-officedocument.them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13.xml" ContentType="application/vnd.openxmlformats-officedocument.presentationml.slideMaster+xml"/>
  <Override PartName="/ppt/theme/theme14.xml" ContentType="application/vnd.openxmlformats-officedocument.them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10.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Masters/slideMaster18.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docProps/app.xml" ContentType="application/vnd.openxmlformats-officedocument.extended-properties+xml"/>
  <Override PartName="/ppt/slideMasters/slideMaster14.xml" ContentType="application/vnd.openxmlformats-officedocument.presentationml.slideMaster+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theme/theme17.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vml" ContentType="application/vnd.openxmlformats-officedocument.vmlDrawing"/>
  <Default Extension="gif" ContentType="image/gif"/>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76" r:id="rId3"/>
    <p:sldMasterId id="2147483678" r:id="rId4"/>
    <p:sldMasterId id="2147483681" r:id="rId5"/>
    <p:sldMasterId id="2147483683" r:id="rId6"/>
    <p:sldMasterId id="2147483685" r:id="rId7"/>
    <p:sldMasterId id="2147483687" r:id="rId8"/>
    <p:sldMasterId id="2147483689" r:id="rId9"/>
    <p:sldMasterId id="2147483691" r:id="rId10"/>
    <p:sldMasterId id="2147483693" r:id="rId11"/>
    <p:sldMasterId id="2147483695" r:id="rId12"/>
    <p:sldMasterId id="2147483697" r:id="rId13"/>
    <p:sldMasterId id="2147483699" r:id="rId14"/>
    <p:sldMasterId id="2147483701" r:id="rId15"/>
    <p:sldMasterId id="2147483703" r:id="rId16"/>
    <p:sldMasterId id="2147483705" r:id="rId17"/>
    <p:sldMasterId id="2147483707" r:id="rId18"/>
    <p:sldMasterId id="2147483710" r:id="rId19"/>
  </p:sldMasterIdLst>
  <p:notesMasterIdLst>
    <p:notesMasterId r:id="rId51"/>
  </p:notesMasterIdLst>
  <p:sldIdLst>
    <p:sldId id="256" r:id="rId20"/>
    <p:sldId id="257" r:id="rId21"/>
    <p:sldId id="261" r:id="rId22"/>
    <p:sldId id="266" r:id="rId23"/>
    <p:sldId id="262" r:id="rId24"/>
    <p:sldId id="263" r:id="rId25"/>
    <p:sldId id="269" r:id="rId26"/>
    <p:sldId id="270" r:id="rId27"/>
    <p:sldId id="271" r:id="rId28"/>
    <p:sldId id="267" r:id="rId29"/>
    <p:sldId id="268" r:id="rId30"/>
    <p:sldId id="275" r:id="rId31"/>
    <p:sldId id="276" r:id="rId32"/>
    <p:sldId id="277" r:id="rId33"/>
    <p:sldId id="278" r:id="rId34"/>
    <p:sldId id="279" r:id="rId35"/>
    <p:sldId id="272" r:id="rId36"/>
    <p:sldId id="280" r:id="rId37"/>
    <p:sldId id="281" r:id="rId38"/>
    <p:sldId id="283" r:id="rId39"/>
    <p:sldId id="288" r:id="rId40"/>
    <p:sldId id="287" r:id="rId41"/>
    <p:sldId id="289" r:id="rId42"/>
    <p:sldId id="274" r:id="rId43"/>
    <p:sldId id="290" r:id="rId44"/>
    <p:sldId id="293" r:id="rId45"/>
    <p:sldId id="294" r:id="rId46"/>
    <p:sldId id="291" r:id="rId47"/>
    <p:sldId id="259" r:id="rId48"/>
    <p:sldId id="264" r:id="rId49"/>
    <p:sldId id="29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23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3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5" Type="http://schemas.openxmlformats.org/officeDocument/2006/relationships/image" Target="../media/image11.wmf"/><Relationship Id="rId4"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28.wmf"/><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4232F4-E25A-4C62-8B61-BFB45042C6AA}" type="datetimeFigureOut">
              <a:rPr lang="en-GB" smtClean="0"/>
              <a:pPr/>
              <a:t>07/06/2012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4C873B-2D1E-433F-84C3-0D02B4CF25DB}"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3"/>
          <p:cNvSpPr>
            <a:spLocks noGrp="1" noChangeArrowheads="1"/>
          </p:cNvSpPr>
          <p:nvPr>
            <p:ph type="dt" sz="quarter" idx="1"/>
          </p:nvPr>
        </p:nvSpPr>
        <p:spPr>
          <a:noFill/>
        </p:spPr>
        <p:txBody>
          <a:bodyPr/>
          <a:lstStyle/>
          <a:p>
            <a:r>
              <a:rPr lang="en-GB" smtClean="0">
                <a:solidFill>
                  <a:srgbClr val="000000"/>
                </a:solidFill>
              </a:rPr>
              <a:t>Nonlinear Second Sound in He-II</a:t>
            </a:r>
          </a:p>
        </p:txBody>
      </p:sp>
      <p:sp>
        <p:nvSpPr>
          <p:cNvPr id="229379" name="Rectangle 2"/>
          <p:cNvSpPr>
            <a:spLocks noGrp="1" noRot="1" noChangeAspect="1" noChangeArrowheads="1" noTextEdit="1"/>
          </p:cNvSpPr>
          <p:nvPr>
            <p:ph type="sldImg"/>
          </p:nvPr>
        </p:nvSpPr>
        <p:spPr>
          <a:solidFill>
            <a:srgbClr val="FFFFFF"/>
          </a:solidFill>
          <a:ln/>
        </p:spPr>
      </p:sp>
      <p:sp>
        <p:nvSpPr>
          <p:cNvPr id="229380" name="Rectangle 3"/>
          <p:cNvSpPr>
            <a:spLocks noGrp="1" noChangeArrowheads="1"/>
          </p:cNvSpPr>
          <p:nvPr>
            <p:ph type="body" idx="1"/>
          </p:nvPr>
        </p:nvSpPr>
        <p:spPr>
          <a:xfrm>
            <a:off x="685800" y="4343400"/>
            <a:ext cx="5486400" cy="4114800"/>
          </a:xfrm>
          <a:noFill/>
          <a:ln/>
        </p:spPr>
        <p:txBody>
          <a:bodyPr wrap="none" anchor="ct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r>
              <a:rPr lang="en-US" smtClean="0"/>
              <a:t>Akademgorodok, Novosibirsk, 07 June 2012 </a:t>
            </a:r>
            <a:endParaRPr lang="en-GB"/>
          </a:p>
        </p:txBody>
      </p:sp>
      <p:sp>
        <p:nvSpPr>
          <p:cNvPr id="20" name="Footer Placeholder 19"/>
          <p:cNvSpPr>
            <a:spLocks noGrp="1"/>
          </p:cNvSpPr>
          <p:nvPr>
            <p:ph type="ftr" sz="quarter" idx="11"/>
          </p:nvPr>
        </p:nvSpPr>
        <p:spPr/>
        <p:txBody>
          <a:bodyPr/>
          <a:lstStyle>
            <a:extLst/>
          </a:lstStyle>
          <a:p>
            <a:r>
              <a:rPr lang="en-GB" smtClean="0"/>
              <a:t>Solitons, Collapses and Turbulence</a:t>
            </a:r>
            <a:endParaRPr lang="en-GB"/>
          </a:p>
        </p:txBody>
      </p:sp>
      <p:sp>
        <p:nvSpPr>
          <p:cNvPr id="10" name="Slide Number Placeholder 9"/>
          <p:cNvSpPr>
            <a:spLocks noGrp="1"/>
          </p:cNvSpPr>
          <p:nvPr>
            <p:ph type="sldNum" sz="quarter" idx="12"/>
          </p:nvPr>
        </p:nvSpPr>
        <p:spPr/>
        <p:txBody>
          <a:bodyPr/>
          <a:lstStyle>
            <a:extLst/>
          </a:lstStyle>
          <a:p>
            <a:fld id="{0A4F572D-3991-4FF6-AFA2-C38F8C73CD17}" type="slidenum">
              <a:rPr lang="en-GB" smtClean="0"/>
              <a:pPr/>
              <a:t>‹#›</a:t>
            </a:fld>
            <a:endParaRPr lang="en-GB"/>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Akademgorodok, Novosibirsk, 07 June 2012 </a:t>
            </a:r>
            <a:endParaRPr lang="en-GB"/>
          </a:p>
        </p:txBody>
      </p:sp>
      <p:sp>
        <p:nvSpPr>
          <p:cNvPr id="5" name="Footer Placeholder 4"/>
          <p:cNvSpPr>
            <a:spLocks noGrp="1"/>
          </p:cNvSpPr>
          <p:nvPr>
            <p:ph type="ftr" sz="quarter" idx="11"/>
          </p:nvPr>
        </p:nvSpPr>
        <p:spPr/>
        <p:txBody>
          <a:bodyPr/>
          <a:lstStyle>
            <a:extLst/>
          </a:lstStyle>
          <a:p>
            <a:r>
              <a:rPr lang="en-GB" smtClean="0"/>
              <a:t>Solitons, Collapses and Turbulence</a:t>
            </a:r>
            <a:endParaRPr lang="en-GB"/>
          </a:p>
        </p:txBody>
      </p:sp>
      <p:sp>
        <p:nvSpPr>
          <p:cNvPr id="6" name="Slide Number Placeholder 5"/>
          <p:cNvSpPr>
            <a:spLocks noGrp="1"/>
          </p:cNvSpPr>
          <p:nvPr>
            <p:ph type="sldNum" sz="quarter" idx="12"/>
          </p:nvPr>
        </p:nvSpPr>
        <p:spPr/>
        <p:txBody>
          <a:bodyPr/>
          <a:lstStyle>
            <a:extLst/>
          </a:lstStyle>
          <a:p>
            <a:fld id="{0A4F572D-3991-4FF6-AFA2-C38F8C73CD1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Akademgorodok, Novosibirsk, 07 June 2012 </a:t>
            </a:r>
            <a:endParaRPr lang="en-GB"/>
          </a:p>
        </p:txBody>
      </p:sp>
      <p:sp>
        <p:nvSpPr>
          <p:cNvPr id="5" name="Footer Placeholder 4"/>
          <p:cNvSpPr>
            <a:spLocks noGrp="1"/>
          </p:cNvSpPr>
          <p:nvPr>
            <p:ph type="ftr" sz="quarter" idx="11"/>
          </p:nvPr>
        </p:nvSpPr>
        <p:spPr/>
        <p:txBody>
          <a:bodyPr/>
          <a:lstStyle>
            <a:extLst/>
          </a:lstStyle>
          <a:p>
            <a:r>
              <a:rPr lang="en-GB" smtClean="0"/>
              <a:t>Solitons, Collapses and Turbulence</a:t>
            </a:r>
            <a:endParaRPr lang="en-GB"/>
          </a:p>
        </p:txBody>
      </p:sp>
      <p:sp>
        <p:nvSpPr>
          <p:cNvPr id="6" name="Slide Number Placeholder 5"/>
          <p:cNvSpPr>
            <a:spLocks noGrp="1"/>
          </p:cNvSpPr>
          <p:nvPr>
            <p:ph type="sldNum" sz="quarter" idx="12"/>
          </p:nvPr>
        </p:nvSpPr>
        <p:spPr/>
        <p:txBody>
          <a:bodyPr/>
          <a:lstStyle>
            <a:extLst/>
          </a:lstStyle>
          <a:p>
            <a:fld id="{0A4F572D-3991-4FF6-AFA2-C38F8C73CD17}"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Akademgorodok, Novosibirsk, 07 June 2012 </a:t>
            </a:r>
            <a:endParaRPr lang="en-GB">
              <a:solidFill>
                <a:srgbClr val="04617B">
                  <a:shade val="90000"/>
                </a:srgbClr>
              </a:solidFill>
            </a:endParaRPr>
          </a:p>
        </p:txBody>
      </p:sp>
      <p:sp>
        <p:nvSpPr>
          <p:cNvPr id="5" name="Footer Placeholder 4"/>
          <p:cNvSpPr>
            <a:spLocks noGrp="1"/>
          </p:cNvSpPr>
          <p:nvPr>
            <p:ph type="ftr" sz="quarter" idx="11"/>
          </p:nvPr>
        </p:nvSpPr>
        <p:spPr/>
        <p:txBody>
          <a:bodyPr/>
          <a:lstStyle/>
          <a:p>
            <a:r>
              <a:rPr lang="en-GB" smtClean="0">
                <a:solidFill>
                  <a:srgbClr val="04617B">
                    <a:shade val="90000"/>
                  </a:srgbClr>
                </a:solidFill>
              </a:rPr>
              <a:t>Solitons, Collapses and Turbulence</a:t>
            </a:r>
            <a:endParaRPr lang="en-GB">
              <a:solidFill>
                <a:srgbClr val="04617B">
                  <a:shade val="90000"/>
                </a:srgbClr>
              </a:solidFill>
            </a:endParaRPr>
          </a:p>
        </p:txBody>
      </p:sp>
      <p:sp>
        <p:nvSpPr>
          <p:cNvPr id="6" name="Slide Number Placeholder 5"/>
          <p:cNvSpPr>
            <a:spLocks noGrp="1"/>
          </p:cNvSpPr>
          <p:nvPr>
            <p:ph type="sldNum" sz="quarter" idx="12"/>
          </p:nvPr>
        </p:nvSpPr>
        <p:spPr/>
        <p:txBody>
          <a:bodyPr/>
          <a:lstStyle/>
          <a:p>
            <a:fld id="{CC12B3E4-EF5A-4A04-8373-AD034484E7B9}" type="slidenum">
              <a:rPr lang="en-GB" smtClean="0">
                <a:solidFill>
                  <a:srgbClr val="04617B">
                    <a:shade val="90000"/>
                  </a:srgbClr>
                </a:solidFill>
              </a:rPr>
              <a:pPr/>
              <a:t>‹#›</a:t>
            </a:fld>
            <a:endParaRPr lang="en-GB">
              <a:solidFill>
                <a:srgbClr val="04617B">
                  <a:shade val="9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45E6A40-0B5B-490E-97AB-F27FB5A7DD11}" type="datetimeFigureOut">
              <a:rPr lang="en-US" smtClean="0">
                <a:solidFill>
                  <a:srgbClr val="E3DED1">
                    <a:shade val="50000"/>
                  </a:srgbClr>
                </a:solidFill>
              </a:rPr>
              <a:pPr/>
              <a:t>6/7/2012</a:t>
            </a:fld>
            <a:endParaRPr lang="en-GB">
              <a:solidFill>
                <a:srgbClr val="E3DED1">
                  <a:shade val="50000"/>
                </a:srgbClr>
              </a:solidFill>
            </a:endParaRPr>
          </a:p>
        </p:txBody>
      </p:sp>
      <p:sp>
        <p:nvSpPr>
          <p:cNvPr id="5" name="Footer Placeholder 4"/>
          <p:cNvSpPr>
            <a:spLocks noGrp="1"/>
          </p:cNvSpPr>
          <p:nvPr>
            <p:ph type="ftr" sz="quarter" idx="11"/>
          </p:nvPr>
        </p:nvSpPr>
        <p:spPr/>
        <p:txBody>
          <a:bodyPr/>
          <a:lstStyle>
            <a:extLst/>
          </a:lstStyle>
          <a:p>
            <a:endParaRPr lang="en-GB">
              <a:solidFill>
                <a:srgbClr val="E3DED1">
                  <a:shade val="50000"/>
                </a:srgbClr>
              </a:solidFill>
            </a:endParaRPr>
          </a:p>
        </p:txBody>
      </p:sp>
      <p:sp>
        <p:nvSpPr>
          <p:cNvPr id="6" name="Slide Number Placeholder 5"/>
          <p:cNvSpPr>
            <a:spLocks noGrp="1"/>
          </p:cNvSpPr>
          <p:nvPr>
            <p:ph type="sldNum" sz="quarter" idx="12"/>
          </p:nvPr>
        </p:nvSpPr>
        <p:spPr/>
        <p:txBody>
          <a:bodyPr/>
          <a:lstStyle>
            <a:extLst/>
          </a:lstStyle>
          <a:p>
            <a:fld id="{BB835B90-DA09-433F-B441-3DEE5BA2D0C1}" type="slidenum">
              <a:rPr lang="en-GB" smtClean="0">
                <a:solidFill>
                  <a:srgbClr val="E3DED1">
                    <a:shade val="50000"/>
                  </a:srgbClr>
                </a:solidFill>
              </a:rPr>
              <a:pPr/>
              <a:t>‹#›</a:t>
            </a:fld>
            <a:endParaRPr lang="en-GB">
              <a:solidFill>
                <a:srgbClr val="E3DED1">
                  <a:shade val="50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7013"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6613"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6613" y="393858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028"/>
          <p:cNvSpPr>
            <a:spLocks noGrp="1" noChangeArrowheads="1"/>
          </p:cNvSpPr>
          <p:nvPr>
            <p:ph type="dt" sz="half" idx="10"/>
          </p:nvPr>
        </p:nvSpPr>
        <p:spPr>
          <a:ln/>
        </p:spPr>
        <p:txBody>
          <a:bodyPr/>
          <a:lstStyle>
            <a:lvl1pPr>
              <a:defRPr/>
            </a:lvl1pPr>
          </a:lstStyle>
          <a:p>
            <a:pPr>
              <a:defRPr/>
            </a:pPr>
            <a:r>
              <a:rPr lang="en-GB">
                <a:solidFill>
                  <a:srgbClr val="FFFFFF"/>
                </a:solidFill>
              </a:rPr>
              <a:t>Laboratory of Quantum Crystals</a:t>
            </a:r>
          </a:p>
        </p:txBody>
      </p:sp>
      <p:sp>
        <p:nvSpPr>
          <p:cNvPr id="6" name="Rectangle 1029"/>
          <p:cNvSpPr>
            <a:spLocks noGrp="1" noChangeArrowheads="1"/>
          </p:cNvSpPr>
          <p:nvPr>
            <p:ph type="ftr" sz="quarter" idx="11"/>
          </p:nvPr>
        </p:nvSpPr>
        <p:spPr>
          <a:ln/>
        </p:spPr>
        <p:txBody>
          <a:bodyPr/>
          <a:lstStyle>
            <a:lvl1pPr>
              <a:defRPr/>
            </a:lvl1pPr>
          </a:lstStyle>
          <a:p>
            <a:pPr>
              <a:defRPr/>
            </a:pPr>
            <a:r>
              <a:rPr lang="en-GB">
                <a:solidFill>
                  <a:srgbClr val="FFFFFF"/>
                </a:solidFill>
              </a:rPr>
              <a:t>Superfluid 4He Group</a:t>
            </a:r>
          </a:p>
        </p:txBody>
      </p:sp>
      <p:sp>
        <p:nvSpPr>
          <p:cNvPr id="7" name="Rectangle 1030"/>
          <p:cNvSpPr>
            <a:spLocks noGrp="1" noChangeArrowheads="1"/>
          </p:cNvSpPr>
          <p:nvPr>
            <p:ph type="sldNum" sz="quarter" idx="12"/>
          </p:nvPr>
        </p:nvSpPr>
        <p:spPr>
          <a:ln/>
        </p:spPr>
        <p:txBody>
          <a:bodyPr/>
          <a:lstStyle>
            <a:lvl1pPr>
              <a:defRPr/>
            </a:lvl1pPr>
          </a:lstStyle>
          <a:p>
            <a:pPr>
              <a:defRPr/>
            </a:pPr>
            <a:fld id="{011E96D8-E791-494C-8EEF-6C106C80427A}"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ru-RU">
                <a:solidFill>
                  <a:srgbClr val="FFFFFF"/>
                </a:solidFill>
              </a:rPr>
              <a:t>Laboratory of Quantum Crystals</a:t>
            </a: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Superfluid 4He Group</a:t>
            </a:r>
          </a:p>
        </p:txBody>
      </p:sp>
      <p:sp>
        <p:nvSpPr>
          <p:cNvPr id="4" name="Rectangle 6"/>
          <p:cNvSpPr>
            <a:spLocks noGrp="1" noChangeArrowheads="1"/>
          </p:cNvSpPr>
          <p:nvPr>
            <p:ph type="sldNum" sz="quarter" idx="12"/>
          </p:nvPr>
        </p:nvSpPr>
        <p:spPr>
          <a:ln/>
        </p:spPr>
        <p:txBody>
          <a:bodyPr/>
          <a:lstStyle>
            <a:lvl1pPr>
              <a:defRPr/>
            </a:lvl1pPr>
          </a:lstStyle>
          <a:p>
            <a:pPr>
              <a:defRPr/>
            </a:pPr>
            <a:fld id="{EBE35124-8B20-49B2-988C-0EB1467BD9F4}"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1676400"/>
            <a:ext cx="7086600" cy="88423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752600" y="2819400"/>
            <a:ext cx="34671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372100" y="2819400"/>
            <a:ext cx="34671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372100" y="4457700"/>
            <a:ext cx="34671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r>
              <a:rPr lang="ru-RU">
                <a:solidFill>
                  <a:srgbClr val="FFFFFF"/>
                </a:solidFill>
              </a:rPr>
              <a:t>Laboratory of Quantum Crystals</a:t>
            </a: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Superfluid 4He Group</a:t>
            </a:r>
          </a:p>
        </p:txBody>
      </p:sp>
      <p:sp>
        <p:nvSpPr>
          <p:cNvPr id="8" name="Rectangle 6"/>
          <p:cNvSpPr>
            <a:spLocks noGrp="1" noChangeArrowheads="1"/>
          </p:cNvSpPr>
          <p:nvPr>
            <p:ph type="sldNum" sz="quarter" idx="12"/>
          </p:nvPr>
        </p:nvSpPr>
        <p:spPr>
          <a:ln/>
        </p:spPr>
        <p:txBody>
          <a:bodyPr/>
          <a:lstStyle>
            <a:lvl1pPr>
              <a:defRPr/>
            </a:lvl1pPr>
          </a:lstStyle>
          <a:p>
            <a:pPr>
              <a:defRPr/>
            </a:pPr>
            <a:fld id="{973048FB-5766-4353-A7F2-E56547469E2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ru-RU">
                <a:solidFill>
                  <a:srgbClr val="FFFFFF"/>
                </a:solidFill>
              </a:rPr>
              <a:t>Laboratory of Quantum Crystals</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Superfluid 4He Group</a:t>
            </a:r>
          </a:p>
        </p:txBody>
      </p:sp>
      <p:sp>
        <p:nvSpPr>
          <p:cNvPr id="6" name="Rectangle 6"/>
          <p:cNvSpPr>
            <a:spLocks noGrp="1" noChangeArrowheads="1"/>
          </p:cNvSpPr>
          <p:nvPr>
            <p:ph type="sldNum" sz="quarter" idx="12"/>
          </p:nvPr>
        </p:nvSpPr>
        <p:spPr>
          <a:ln/>
        </p:spPr>
        <p:txBody>
          <a:bodyPr/>
          <a:lstStyle>
            <a:lvl1pPr>
              <a:defRPr/>
            </a:lvl1pPr>
          </a:lstStyle>
          <a:p>
            <a:pPr>
              <a:defRPr/>
            </a:pPr>
            <a:fld id="{4FBF5ABD-3366-4DB8-BBA6-658B26B1242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52600" y="2819400"/>
            <a:ext cx="34671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372100" y="2819400"/>
            <a:ext cx="34671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ru-RU">
                <a:solidFill>
                  <a:srgbClr val="FFFFFF"/>
                </a:solidFill>
              </a:rPr>
              <a:t>Laboratory of Quantum Crystals</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Superfluid 4He Group</a:t>
            </a:r>
          </a:p>
        </p:txBody>
      </p:sp>
      <p:sp>
        <p:nvSpPr>
          <p:cNvPr id="7" name="Rectangle 6"/>
          <p:cNvSpPr>
            <a:spLocks noGrp="1" noChangeArrowheads="1"/>
          </p:cNvSpPr>
          <p:nvPr>
            <p:ph type="sldNum" sz="quarter" idx="12"/>
          </p:nvPr>
        </p:nvSpPr>
        <p:spPr>
          <a:ln/>
        </p:spPr>
        <p:txBody>
          <a:bodyPr/>
          <a:lstStyle>
            <a:lvl1pPr>
              <a:defRPr/>
            </a:lvl1pPr>
          </a:lstStyle>
          <a:p>
            <a:pPr>
              <a:defRPr/>
            </a:pPr>
            <a:fld id="{B5BE8279-DB56-4E29-B943-82364EB19AB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Akademgorodok, Novosibirsk, 07 June 2012 </a:t>
            </a:r>
            <a:endParaRPr lang="en-GB"/>
          </a:p>
        </p:txBody>
      </p:sp>
      <p:sp>
        <p:nvSpPr>
          <p:cNvPr id="5" name="Footer Placeholder 4"/>
          <p:cNvSpPr>
            <a:spLocks noGrp="1"/>
          </p:cNvSpPr>
          <p:nvPr>
            <p:ph type="ftr" sz="quarter" idx="11"/>
          </p:nvPr>
        </p:nvSpPr>
        <p:spPr/>
        <p:txBody>
          <a:bodyPr/>
          <a:lstStyle>
            <a:extLst/>
          </a:lstStyle>
          <a:p>
            <a:r>
              <a:rPr lang="en-GB" smtClean="0"/>
              <a:t>Solitons, Collapses and Turbulence</a:t>
            </a:r>
            <a:endParaRPr lang="en-GB"/>
          </a:p>
        </p:txBody>
      </p:sp>
      <p:sp>
        <p:nvSpPr>
          <p:cNvPr id="6" name="Slide Number Placeholder 5"/>
          <p:cNvSpPr>
            <a:spLocks noGrp="1"/>
          </p:cNvSpPr>
          <p:nvPr>
            <p:ph type="sldNum" sz="quarter" idx="12"/>
          </p:nvPr>
        </p:nvSpPr>
        <p:spPr/>
        <p:txBody>
          <a:bodyPr/>
          <a:lstStyle>
            <a:extLst/>
          </a:lstStyle>
          <a:p>
            <a:fld id="{0A4F572D-3991-4FF6-AFA2-C38F8C73CD17}"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600200"/>
            <a:ext cx="3886200" cy="4419600"/>
          </a:xfrm>
        </p:spPr>
        <p:txBody>
          <a:bodyPr/>
          <a:lstStyle/>
          <a:p>
            <a:pPr lvl="0"/>
            <a:endParaRPr lang="en-GB" noProof="0" smtClean="0"/>
          </a:p>
        </p:txBody>
      </p:sp>
      <p:sp>
        <p:nvSpPr>
          <p:cNvPr id="5" name="Rectangle 8"/>
          <p:cNvSpPr>
            <a:spLocks noGrp="1" noChangeArrowheads="1"/>
          </p:cNvSpPr>
          <p:nvPr>
            <p:ph type="dt" sz="half" idx="10"/>
          </p:nvPr>
        </p:nvSpPr>
        <p:spPr>
          <a:ln/>
        </p:spPr>
        <p:txBody>
          <a:bodyPr/>
          <a:lstStyle>
            <a:lvl1pPr>
              <a:defRPr/>
            </a:lvl1pPr>
          </a:lstStyle>
          <a:p>
            <a:pPr>
              <a:defRPr/>
            </a:pPr>
            <a:r>
              <a:rPr lang="en-US">
                <a:solidFill>
                  <a:srgbClr val="000000"/>
                </a:solidFill>
              </a:rPr>
              <a:t>Laboratory of Quantum Crystals</a:t>
            </a:r>
          </a:p>
        </p:txBody>
      </p:sp>
      <p:sp>
        <p:nvSpPr>
          <p:cNvPr id="6" name="Rectangle 9"/>
          <p:cNvSpPr>
            <a:spLocks noGrp="1" noChangeArrowheads="1"/>
          </p:cNvSpPr>
          <p:nvPr>
            <p:ph type="ftr" sz="quarter" idx="11"/>
          </p:nvPr>
        </p:nvSpPr>
        <p:spPr>
          <a:ln/>
        </p:spPr>
        <p:txBody>
          <a:bodyPr/>
          <a:lstStyle>
            <a:lvl1pPr>
              <a:defRPr/>
            </a:lvl1pPr>
          </a:lstStyle>
          <a:p>
            <a:pPr>
              <a:defRPr/>
            </a:pPr>
            <a:r>
              <a:rPr lang="en-US">
                <a:solidFill>
                  <a:srgbClr val="000000"/>
                </a:solidFill>
              </a:rPr>
              <a:t>Superfluid 4He Group</a:t>
            </a:r>
          </a:p>
        </p:txBody>
      </p:sp>
      <p:sp>
        <p:nvSpPr>
          <p:cNvPr id="7" name="Rectangle 10"/>
          <p:cNvSpPr>
            <a:spLocks noGrp="1" noChangeArrowheads="1"/>
          </p:cNvSpPr>
          <p:nvPr>
            <p:ph type="sldNum" sz="quarter" idx="12"/>
          </p:nvPr>
        </p:nvSpPr>
        <p:spPr>
          <a:ln/>
        </p:spPr>
        <p:txBody>
          <a:bodyPr/>
          <a:lstStyle>
            <a:lvl1pPr>
              <a:defRPr/>
            </a:lvl1pPr>
          </a:lstStyle>
          <a:p>
            <a:pPr>
              <a:defRPr/>
            </a:pPr>
            <a:fld id="{78723101-85B2-44B9-AF41-291E3CE7D5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8"/>
          <p:cNvSpPr>
            <a:spLocks noGrp="1" noChangeArrowheads="1"/>
          </p:cNvSpPr>
          <p:nvPr>
            <p:ph type="dt" sz="half" idx="10"/>
          </p:nvPr>
        </p:nvSpPr>
        <p:spPr>
          <a:ln/>
        </p:spPr>
        <p:txBody>
          <a:bodyPr/>
          <a:lstStyle>
            <a:lvl1pPr>
              <a:defRPr/>
            </a:lvl1pPr>
          </a:lstStyle>
          <a:p>
            <a:pPr>
              <a:defRPr/>
            </a:pPr>
            <a:r>
              <a:rPr lang="en-US" smtClean="0">
                <a:solidFill>
                  <a:srgbClr val="000000"/>
                </a:solidFill>
              </a:rPr>
              <a:t>3 March 2010</a:t>
            </a:r>
            <a:endParaRPr lang="en-US">
              <a:solidFill>
                <a:srgbClr val="000000"/>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r>
              <a:rPr lang="en-US" smtClean="0">
                <a:solidFill>
                  <a:srgbClr val="000000"/>
                </a:solidFill>
              </a:rPr>
              <a:t>Phys.Rev. E</a:t>
            </a:r>
            <a:endParaRPr lang="en-US">
              <a:solidFill>
                <a:srgbClr val="000000"/>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DB67EF65-04AA-476E-B8A9-E0098CE3ACB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52600" y="2819400"/>
            <a:ext cx="34671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372100" y="2819400"/>
            <a:ext cx="34671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ru-RU">
                <a:solidFill>
                  <a:srgbClr val="FFFFFF"/>
                </a:solidFill>
              </a:rPr>
              <a:t>Laboratory of Quantum Crystals</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Superfluid 4He Group</a:t>
            </a:r>
          </a:p>
        </p:txBody>
      </p:sp>
      <p:sp>
        <p:nvSpPr>
          <p:cNvPr id="7" name="Rectangle 6"/>
          <p:cNvSpPr>
            <a:spLocks noGrp="1" noChangeArrowheads="1"/>
          </p:cNvSpPr>
          <p:nvPr>
            <p:ph type="sldNum" sz="quarter" idx="12"/>
          </p:nvPr>
        </p:nvSpPr>
        <p:spPr>
          <a:ln/>
        </p:spPr>
        <p:txBody>
          <a:bodyPr/>
          <a:lstStyle>
            <a:lvl1pPr>
              <a:defRPr/>
            </a:lvl1pPr>
          </a:lstStyle>
          <a:p>
            <a:pPr>
              <a:defRPr/>
            </a:pPr>
            <a:fld id="{B5BE8279-DB56-4E29-B943-82364EB19AB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8"/>
          <p:cNvSpPr>
            <a:spLocks noGrp="1" noChangeArrowheads="1"/>
          </p:cNvSpPr>
          <p:nvPr>
            <p:ph type="dt" sz="half" idx="10"/>
          </p:nvPr>
        </p:nvSpPr>
        <p:spPr>
          <a:ln/>
        </p:spPr>
        <p:txBody>
          <a:bodyPr/>
          <a:lstStyle>
            <a:lvl1pPr>
              <a:defRPr/>
            </a:lvl1pPr>
          </a:lstStyle>
          <a:p>
            <a:pPr>
              <a:defRPr/>
            </a:pPr>
            <a:r>
              <a:rPr lang="en-US">
                <a:solidFill>
                  <a:srgbClr val="000000"/>
                </a:solidFill>
              </a:rPr>
              <a:t>Laboratory of Quantum Crystals</a:t>
            </a:r>
          </a:p>
        </p:txBody>
      </p:sp>
      <p:sp>
        <p:nvSpPr>
          <p:cNvPr id="7" name="Rectangle 9"/>
          <p:cNvSpPr>
            <a:spLocks noGrp="1" noChangeArrowheads="1"/>
          </p:cNvSpPr>
          <p:nvPr>
            <p:ph type="ftr" sz="quarter" idx="11"/>
          </p:nvPr>
        </p:nvSpPr>
        <p:spPr>
          <a:ln/>
        </p:spPr>
        <p:txBody>
          <a:bodyPr/>
          <a:lstStyle>
            <a:lvl1pPr>
              <a:defRPr/>
            </a:lvl1pPr>
          </a:lstStyle>
          <a:p>
            <a:pPr>
              <a:defRPr/>
            </a:pPr>
            <a:r>
              <a:rPr lang="en-US">
                <a:solidFill>
                  <a:srgbClr val="000000"/>
                </a:solidFill>
              </a:rPr>
              <a:t>Superfluid 4He Group</a:t>
            </a:r>
          </a:p>
        </p:txBody>
      </p:sp>
      <p:sp>
        <p:nvSpPr>
          <p:cNvPr id="8" name="Rectangle 10"/>
          <p:cNvSpPr>
            <a:spLocks noGrp="1" noChangeArrowheads="1"/>
          </p:cNvSpPr>
          <p:nvPr>
            <p:ph type="sldNum" sz="quarter" idx="12"/>
          </p:nvPr>
        </p:nvSpPr>
        <p:spPr>
          <a:ln/>
        </p:spPr>
        <p:txBody>
          <a:bodyPr/>
          <a:lstStyle>
            <a:lvl1pPr>
              <a:defRPr/>
            </a:lvl1pPr>
          </a:lstStyle>
          <a:p>
            <a:pPr>
              <a:defRPr/>
            </a:pPr>
            <a:fld id="{A24A7ECB-D21F-4986-8C86-D17F25CB976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ru-RU">
                <a:solidFill>
                  <a:srgbClr val="FFFFFF"/>
                </a:solidFill>
              </a:rPr>
              <a:t>Laboratory of Quantum Crystals</a:t>
            </a: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Superfluid 4He Group</a:t>
            </a:r>
          </a:p>
        </p:txBody>
      </p:sp>
      <p:sp>
        <p:nvSpPr>
          <p:cNvPr id="4" name="Rectangle 6"/>
          <p:cNvSpPr>
            <a:spLocks noGrp="1" noChangeArrowheads="1"/>
          </p:cNvSpPr>
          <p:nvPr>
            <p:ph type="sldNum" sz="quarter" idx="12"/>
          </p:nvPr>
        </p:nvSpPr>
        <p:spPr>
          <a:ln/>
        </p:spPr>
        <p:txBody>
          <a:bodyPr/>
          <a:lstStyle>
            <a:lvl1pPr>
              <a:defRPr/>
            </a:lvl1pPr>
          </a:lstStyle>
          <a:p>
            <a:pPr>
              <a:defRPr/>
            </a:pPr>
            <a:fld id="{EBE35124-8B20-49B2-988C-0EB1467BD9F4}"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8"/>
          <p:cNvSpPr>
            <a:spLocks noGrp="1" noChangeArrowheads="1"/>
          </p:cNvSpPr>
          <p:nvPr>
            <p:ph type="dt" sz="half" idx="10"/>
          </p:nvPr>
        </p:nvSpPr>
        <p:spPr>
          <a:ln/>
        </p:spPr>
        <p:txBody>
          <a:bodyPr/>
          <a:lstStyle>
            <a:lvl1pPr>
              <a:defRPr/>
            </a:lvl1pPr>
          </a:lstStyle>
          <a:p>
            <a:pPr>
              <a:defRPr/>
            </a:pPr>
            <a:r>
              <a:rPr lang="en-US">
                <a:solidFill>
                  <a:srgbClr val="000000"/>
                </a:solidFill>
              </a:rPr>
              <a:t>Laboratory of Quantum Crystals</a:t>
            </a:r>
          </a:p>
        </p:txBody>
      </p:sp>
      <p:sp>
        <p:nvSpPr>
          <p:cNvPr id="6" name="Rectangle 9"/>
          <p:cNvSpPr>
            <a:spLocks noGrp="1" noChangeArrowheads="1"/>
          </p:cNvSpPr>
          <p:nvPr>
            <p:ph type="ftr" sz="quarter" idx="11"/>
          </p:nvPr>
        </p:nvSpPr>
        <p:spPr>
          <a:ln/>
        </p:spPr>
        <p:txBody>
          <a:bodyPr/>
          <a:lstStyle>
            <a:lvl1pPr>
              <a:defRPr/>
            </a:lvl1pPr>
          </a:lstStyle>
          <a:p>
            <a:pPr>
              <a:defRPr/>
            </a:pPr>
            <a:r>
              <a:rPr lang="en-US">
                <a:solidFill>
                  <a:srgbClr val="000000"/>
                </a:solidFill>
              </a:rPr>
              <a:t>Superfluid 4He Group</a:t>
            </a:r>
          </a:p>
        </p:txBody>
      </p:sp>
      <p:sp>
        <p:nvSpPr>
          <p:cNvPr id="7" name="Rectangle 10"/>
          <p:cNvSpPr>
            <a:spLocks noGrp="1" noChangeArrowheads="1"/>
          </p:cNvSpPr>
          <p:nvPr>
            <p:ph type="sldNum" sz="quarter" idx="12"/>
          </p:nvPr>
        </p:nvSpPr>
        <p:spPr>
          <a:ln/>
        </p:spPr>
        <p:txBody>
          <a:bodyPr/>
          <a:lstStyle>
            <a:lvl1pPr>
              <a:defRPr/>
            </a:lvl1pPr>
          </a:lstStyle>
          <a:p>
            <a:pPr>
              <a:defRPr/>
            </a:pPr>
            <a:fld id="{772C72AD-DE20-4CE7-9130-ADA9844CA3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8"/>
          <p:cNvSpPr>
            <a:spLocks noGrp="1" noChangeArrowheads="1"/>
          </p:cNvSpPr>
          <p:nvPr>
            <p:ph type="dt" sz="half" idx="10"/>
          </p:nvPr>
        </p:nvSpPr>
        <p:spPr>
          <a:ln/>
        </p:spPr>
        <p:txBody>
          <a:bodyPr/>
          <a:lstStyle>
            <a:lvl1pPr>
              <a:defRPr/>
            </a:lvl1pPr>
          </a:lstStyle>
          <a:p>
            <a:pPr>
              <a:defRPr/>
            </a:pPr>
            <a:r>
              <a:rPr lang="en-US" smtClean="0">
                <a:solidFill>
                  <a:srgbClr val="000000"/>
                </a:solidFill>
              </a:rPr>
              <a:t>3 March 2010</a:t>
            </a: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r>
              <a:rPr lang="en-US" smtClean="0">
                <a:solidFill>
                  <a:srgbClr val="000000"/>
                </a:solidFill>
              </a:rPr>
              <a:t>Phys.Rev. E</a:t>
            </a: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72C72AD-DE20-4CE7-9130-ADA9844CA3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ru-RU">
                <a:solidFill>
                  <a:srgbClr val="FFFFFF"/>
                </a:solidFill>
              </a:rPr>
              <a:t>Laboratory of Quantum Crystals</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Superfluid 4He Group</a:t>
            </a:r>
          </a:p>
        </p:txBody>
      </p:sp>
      <p:sp>
        <p:nvSpPr>
          <p:cNvPr id="6" name="Rectangle 6"/>
          <p:cNvSpPr>
            <a:spLocks noGrp="1" noChangeArrowheads="1"/>
          </p:cNvSpPr>
          <p:nvPr>
            <p:ph type="sldNum" sz="quarter" idx="12"/>
          </p:nvPr>
        </p:nvSpPr>
        <p:spPr>
          <a:ln/>
        </p:spPr>
        <p:txBody>
          <a:bodyPr/>
          <a:lstStyle>
            <a:lvl1pPr>
              <a:defRPr/>
            </a:lvl1pPr>
          </a:lstStyle>
          <a:p>
            <a:pPr>
              <a:defRPr/>
            </a:pPr>
            <a:fld id="{5CA271A8-E0A3-4C33-B9F5-93772BC1C80F}"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ru-RU">
                <a:solidFill>
                  <a:srgbClr val="FFFFFF"/>
                </a:solidFill>
              </a:rPr>
              <a:t>Laboratory of Quantum Crystals</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Superfluid 4He Group</a:t>
            </a:r>
          </a:p>
        </p:txBody>
      </p:sp>
      <p:sp>
        <p:nvSpPr>
          <p:cNvPr id="6" name="Rectangle 6"/>
          <p:cNvSpPr>
            <a:spLocks noGrp="1" noChangeArrowheads="1"/>
          </p:cNvSpPr>
          <p:nvPr>
            <p:ph type="sldNum" sz="quarter" idx="12"/>
          </p:nvPr>
        </p:nvSpPr>
        <p:spPr>
          <a:ln/>
        </p:spPr>
        <p:txBody>
          <a:bodyPr/>
          <a:lstStyle>
            <a:lvl1pPr>
              <a:defRPr/>
            </a:lvl1pPr>
          </a:lstStyle>
          <a:p>
            <a:pPr>
              <a:defRPr/>
            </a:pPr>
            <a:fld id="{5CA271A8-E0A3-4C33-B9F5-93772BC1C80F}"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457200"/>
            <a:ext cx="822960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FFFFFF"/>
                </a:solidFill>
              </a:rPr>
              <a:t>Laboratory of Quantum Crystals</a:t>
            </a: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FFFFFF"/>
                </a:solidFill>
              </a:rPr>
              <a:t>Superfluid 4He Group</a:t>
            </a:r>
          </a:p>
        </p:txBody>
      </p:sp>
      <p:sp>
        <p:nvSpPr>
          <p:cNvPr id="5" name="Rectangle 6"/>
          <p:cNvSpPr>
            <a:spLocks noGrp="1" noChangeArrowheads="1"/>
          </p:cNvSpPr>
          <p:nvPr>
            <p:ph type="sldNum" sz="quarter" idx="12"/>
          </p:nvPr>
        </p:nvSpPr>
        <p:spPr>
          <a:ln/>
        </p:spPr>
        <p:txBody>
          <a:bodyPr/>
          <a:lstStyle>
            <a:lvl1pPr>
              <a:defRPr/>
            </a:lvl1pPr>
          </a:lstStyle>
          <a:p>
            <a:pPr>
              <a:defRPr/>
            </a:pPr>
            <a:fld id="{4E89D966-C368-4B9B-8306-2BD5CE81984C}" type="slidenum">
              <a:rPr lang="en-GB">
                <a:solidFill>
                  <a:srgbClr val="FFFFFF"/>
                </a:solidFill>
              </a:rPr>
              <a:pPr>
                <a:defRPr/>
              </a:pPr>
              <a:t>‹#›</a:t>
            </a:fld>
            <a:endParaRPr lang="en-GB">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r>
              <a:rPr lang="en-US" smtClean="0"/>
              <a:t>Akademgorodok, Novosibirsk, 07 June 2012 </a:t>
            </a:r>
            <a:endParaRPr lang="en-GB"/>
          </a:p>
        </p:txBody>
      </p:sp>
      <p:sp>
        <p:nvSpPr>
          <p:cNvPr id="5" name="Footer Placeholder 4"/>
          <p:cNvSpPr>
            <a:spLocks noGrp="1"/>
          </p:cNvSpPr>
          <p:nvPr>
            <p:ph type="ftr" sz="quarter" idx="11"/>
          </p:nvPr>
        </p:nvSpPr>
        <p:spPr/>
        <p:txBody>
          <a:bodyPr/>
          <a:lstStyle>
            <a:extLst/>
          </a:lstStyle>
          <a:p>
            <a:r>
              <a:rPr lang="en-GB" smtClean="0"/>
              <a:t>Solitons, Collapses and Turbulence</a:t>
            </a:r>
            <a:endParaRPr lang="en-GB"/>
          </a:p>
        </p:txBody>
      </p:sp>
      <p:sp>
        <p:nvSpPr>
          <p:cNvPr id="6" name="Slide Number Placeholder 5"/>
          <p:cNvSpPr>
            <a:spLocks noGrp="1"/>
          </p:cNvSpPr>
          <p:nvPr>
            <p:ph type="sldNum" sz="quarter" idx="12"/>
          </p:nvPr>
        </p:nvSpPr>
        <p:spPr/>
        <p:txBody>
          <a:bodyPr/>
          <a:lstStyle>
            <a:extLst/>
          </a:lstStyle>
          <a:p>
            <a:fld id="{0A4F572D-3991-4FF6-AFA2-C38F8C73CD17}" type="slidenum">
              <a:rPr lang="en-GB" smtClean="0"/>
              <a:pPr/>
              <a:t>‹#›</a:t>
            </a:fld>
            <a:endParaRPr lang="en-GB"/>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Akademgorodok, Novosibirsk, 07 June 2012 </a:t>
            </a:r>
            <a:endParaRPr lang="en-GB"/>
          </a:p>
        </p:txBody>
      </p:sp>
      <p:sp>
        <p:nvSpPr>
          <p:cNvPr id="6" name="Footer Placeholder 5"/>
          <p:cNvSpPr>
            <a:spLocks noGrp="1"/>
          </p:cNvSpPr>
          <p:nvPr>
            <p:ph type="ftr" sz="quarter" idx="11"/>
          </p:nvPr>
        </p:nvSpPr>
        <p:spPr/>
        <p:txBody>
          <a:bodyPr/>
          <a:lstStyle>
            <a:extLst/>
          </a:lstStyle>
          <a:p>
            <a:r>
              <a:rPr lang="en-GB" smtClean="0"/>
              <a:t>Solitons, Collapses and Turbulence</a:t>
            </a:r>
            <a:endParaRPr lang="en-GB"/>
          </a:p>
        </p:txBody>
      </p:sp>
      <p:sp>
        <p:nvSpPr>
          <p:cNvPr id="7" name="Slide Number Placeholder 6"/>
          <p:cNvSpPr>
            <a:spLocks noGrp="1"/>
          </p:cNvSpPr>
          <p:nvPr>
            <p:ph type="sldNum" sz="quarter" idx="12"/>
          </p:nvPr>
        </p:nvSpPr>
        <p:spPr/>
        <p:txBody>
          <a:bodyPr/>
          <a:lstStyle>
            <a:extLst/>
          </a:lstStyle>
          <a:p>
            <a:fld id="{0A4F572D-3991-4FF6-AFA2-C38F8C73CD1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r>
              <a:rPr lang="en-US" smtClean="0"/>
              <a:t>Akademgorodok, Novosibirsk, 07 June 2012 </a:t>
            </a:r>
            <a:endParaRPr lang="en-GB"/>
          </a:p>
        </p:txBody>
      </p:sp>
      <p:sp>
        <p:nvSpPr>
          <p:cNvPr id="8" name="Footer Placeholder 7"/>
          <p:cNvSpPr>
            <a:spLocks noGrp="1"/>
          </p:cNvSpPr>
          <p:nvPr>
            <p:ph type="ftr" sz="quarter" idx="11"/>
          </p:nvPr>
        </p:nvSpPr>
        <p:spPr/>
        <p:txBody>
          <a:bodyPr/>
          <a:lstStyle>
            <a:extLst/>
          </a:lstStyle>
          <a:p>
            <a:r>
              <a:rPr lang="en-GB" smtClean="0"/>
              <a:t>Solitons, Collapses and Turbulence</a:t>
            </a:r>
            <a:endParaRPr lang="en-GB"/>
          </a:p>
        </p:txBody>
      </p:sp>
      <p:sp>
        <p:nvSpPr>
          <p:cNvPr id="9" name="Slide Number Placeholder 8"/>
          <p:cNvSpPr>
            <a:spLocks noGrp="1"/>
          </p:cNvSpPr>
          <p:nvPr>
            <p:ph type="sldNum" sz="quarter" idx="12"/>
          </p:nvPr>
        </p:nvSpPr>
        <p:spPr/>
        <p:txBody>
          <a:bodyPr/>
          <a:lstStyle>
            <a:extLst/>
          </a:lstStyle>
          <a:p>
            <a:fld id="{0A4F572D-3991-4FF6-AFA2-C38F8C73CD1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r>
              <a:rPr lang="en-US" smtClean="0"/>
              <a:t>Akademgorodok, Novosibirsk, 07 June 2012 </a:t>
            </a:r>
            <a:endParaRPr lang="en-GB"/>
          </a:p>
        </p:txBody>
      </p:sp>
      <p:sp>
        <p:nvSpPr>
          <p:cNvPr id="4" name="Footer Placeholder 3"/>
          <p:cNvSpPr>
            <a:spLocks noGrp="1"/>
          </p:cNvSpPr>
          <p:nvPr>
            <p:ph type="ftr" sz="quarter" idx="11"/>
          </p:nvPr>
        </p:nvSpPr>
        <p:spPr/>
        <p:txBody>
          <a:bodyPr/>
          <a:lstStyle>
            <a:extLst/>
          </a:lstStyle>
          <a:p>
            <a:r>
              <a:rPr lang="en-GB" smtClean="0"/>
              <a:t>Solitons, Collapses and Turbulence</a:t>
            </a:r>
            <a:endParaRPr lang="en-GB"/>
          </a:p>
        </p:txBody>
      </p:sp>
      <p:sp>
        <p:nvSpPr>
          <p:cNvPr id="5" name="Slide Number Placeholder 4"/>
          <p:cNvSpPr>
            <a:spLocks noGrp="1"/>
          </p:cNvSpPr>
          <p:nvPr>
            <p:ph type="sldNum" sz="quarter" idx="12"/>
          </p:nvPr>
        </p:nvSpPr>
        <p:spPr/>
        <p:txBody>
          <a:bodyPr/>
          <a:lstStyle>
            <a:extLst/>
          </a:lstStyle>
          <a:p>
            <a:fld id="{0A4F572D-3991-4FF6-AFA2-C38F8C73CD1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r>
              <a:rPr lang="en-US" smtClean="0"/>
              <a:t>Akademgorodok, Novosibirsk, 07 June 2012 </a:t>
            </a:r>
            <a:endParaRPr lang="en-GB"/>
          </a:p>
        </p:txBody>
      </p:sp>
      <p:sp>
        <p:nvSpPr>
          <p:cNvPr id="3" name="Footer Placeholder 2"/>
          <p:cNvSpPr>
            <a:spLocks noGrp="1"/>
          </p:cNvSpPr>
          <p:nvPr>
            <p:ph type="ftr" sz="quarter" idx="11"/>
          </p:nvPr>
        </p:nvSpPr>
        <p:spPr/>
        <p:txBody>
          <a:bodyPr/>
          <a:lstStyle>
            <a:extLst/>
          </a:lstStyle>
          <a:p>
            <a:r>
              <a:rPr lang="en-GB" smtClean="0"/>
              <a:t>Solitons, Collapses and Turbulence</a:t>
            </a:r>
            <a:endParaRPr lang="en-GB"/>
          </a:p>
        </p:txBody>
      </p:sp>
      <p:sp>
        <p:nvSpPr>
          <p:cNvPr id="4" name="Slide Number Placeholder 3"/>
          <p:cNvSpPr>
            <a:spLocks noGrp="1"/>
          </p:cNvSpPr>
          <p:nvPr>
            <p:ph type="sldNum" sz="quarter" idx="12"/>
          </p:nvPr>
        </p:nvSpPr>
        <p:spPr/>
        <p:txBody>
          <a:bodyPr/>
          <a:lstStyle>
            <a:extLst/>
          </a:lstStyle>
          <a:p>
            <a:fld id="{0A4F572D-3991-4FF6-AFA2-C38F8C73CD17}" type="slidenum">
              <a:rPr lang="en-GB" smtClean="0"/>
              <a:pPr/>
              <a:t>‹#›</a:t>
            </a:fld>
            <a:endParaRPr lang="en-GB"/>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Akademgorodok, Novosibirsk, 07 June 2012 </a:t>
            </a:r>
            <a:endParaRPr lang="en-GB"/>
          </a:p>
        </p:txBody>
      </p:sp>
      <p:sp>
        <p:nvSpPr>
          <p:cNvPr id="6" name="Footer Placeholder 5"/>
          <p:cNvSpPr>
            <a:spLocks noGrp="1"/>
          </p:cNvSpPr>
          <p:nvPr>
            <p:ph type="ftr" sz="quarter" idx="11"/>
          </p:nvPr>
        </p:nvSpPr>
        <p:spPr/>
        <p:txBody>
          <a:bodyPr/>
          <a:lstStyle>
            <a:extLst/>
          </a:lstStyle>
          <a:p>
            <a:r>
              <a:rPr lang="en-GB" smtClean="0"/>
              <a:t>Solitons, Collapses and Turbulence</a:t>
            </a:r>
            <a:endParaRPr lang="en-GB"/>
          </a:p>
        </p:txBody>
      </p:sp>
      <p:sp>
        <p:nvSpPr>
          <p:cNvPr id="7" name="Slide Number Placeholder 6"/>
          <p:cNvSpPr>
            <a:spLocks noGrp="1"/>
          </p:cNvSpPr>
          <p:nvPr>
            <p:ph type="sldNum" sz="quarter" idx="12"/>
          </p:nvPr>
        </p:nvSpPr>
        <p:spPr/>
        <p:txBody>
          <a:bodyPr/>
          <a:lstStyle>
            <a:extLst/>
          </a:lstStyle>
          <a:p>
            <a:fld id="{0A4F572D-3991-4FF6-AFA2-C38F8C73CD1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r>
              <a:rPr lang="en-US" smtClean="0"/>
              <a:t>Akademgorodok, Novosibirsk, 07 June 2012 </a:t>
            </a:r>
            <a:endParaRPr lang="en-GB"/>
          </a:p>
        </p:txBody>
      </p:sp>
      <p:sp>
        <p:nvSpPr>
          <p:cNvPr id="6" name="Footer Placeholder 5"/>
          <p:cNvSpPr>
            <a:spLocks noGrp="1"/>
          </p:cNvSpPr>
          <p:nvPr>
            <p:ph type="ftr" sz="quarter" idx="11"/>
          </p:nvPr>
        </p:nvSpPr>
        <p:spPr/>
        <p:txBody>
          <a:bodyPr/>
          <a:lstStyle>
            <a:extLst/>
          </a:lstStyle>
          <a:p>
            <a:r>
              <a:rPr lang="en-GB" smtClean="0"/>
              <a:t>Solitons, Collapses and Turbulence</a:t>
            </a:r>
            <a:endParaRPr lang="en-GB"/>
          </a:p>
        </p:txBody>
      </p:sp>
      <p:sp>
        <p:nvSpPr>
          <p:cNvPr id="7" name="Slide Number Placeholder 6"/>
          <p:cNvSpPr>
            <a:spLocks noGrp="1"/>
          </p:cNvSpPr>
          <p:nvPr>
            <p:ph type="sldNum" sz="quarter" idx="12"/>
          </p:nvPr>
        </p:nvSpPr>
        <p:spPr/>
        <p:txBody>
          <a:bodyPr/>
          <a:lstStyle>
            <a:extLst/>
          </a:lstStyle>
          <a:p>
            <a:fld id="{0A4F572D-3991-4FF6-AFA2-C38F8C73CD17}" type="slidenum">
              <a:rPr lang="en-GB" smtClean="0"/>
              <a:pPr/>
              <a:t>‹#›</a:t>
            </a:fld>
            <a:endParaRPr lang="en-GB"/>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8.xml"/></Relationships>
</file>

<file path=ppt/slideMasters/_rels/slideMaster17.xml.rels><?xml version="1.0" encoding="UTF-8" standalone="yes"?>
<Relationships xmlns="http://schemas.openxmlformats.org/package/2006/relationships"><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8.xml"/><Relationship Id="rId1" Type="http://schemas.openxmlformats.org/officeDocument/2006/relationships/slideLayout" Target="../slideLayouts/slideLayout29.xml"/></Relationships>
</file>

<file path=ppt/slideMasters/_rels/slideMaster19.xml.rels><?xml version="1.0" encoding="UTF-8" standalone="yes"?>
<Relationships xmlns="http://schemas.openxmlformats.org/package/2006/relationships"><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r>
              <a:rPr lang="en-US" smtClean="0"/>
              <a:t>Akademgorodok, Novosibirsk, 07 June 2012 </a:t>
            </a:r>
            <a:endParaRPr lang="en-GB"/>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r>
              <a:rPr lang="en-GB" smtClean="0"/>
              <a:t>Solitons, Collapses and Turbulence</a:t>
            </a:r>
            <a:endParaRPr lang="en-GB"/>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A4F572D-3991-4FF6-AFA2-C38F8C73CD17}" type="slidenum">
              <a:rPr lang="en-GB" smtClean="0"/>
              <a:pPr/>
              <a:t>‹#›</a:t>
            </a:fld>
            <a:endParaRPr lang="en-GB"/>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2"/>
            </a:gs>
            <a:gs pos="100000">
              <a:schemeClr val="accent1"/>
            </a:gs>
          </a:gsLst>
          <a:lin ang="5400000" scaled="1"/>
        </a:gra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1752600" y="1676400"/>
            <a:ext cx="7086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5635" name="Rectangle 3"/>
          <p:cNvSpPr>
            <a:spLocks noGrp="1" noChangeArrowheads="1"/>
          </p:cNvSpPr>
          <p:nvPr>
            <p:ph type="body" idx="1"/>
          </p:nvPr>
        </p:nvSpPr>
        <p:spPr bwMode="auto">
          <a:xfrm>
            <a:off x="1752600" y="2819400"/>
            <a:ext cx="7086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5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mn-lt"/>
                <a:cs typeface="+mn-cs"/>
              </a:defRPr>
            </a:lvl1pPr>
          </a:lstStyle>
          <a:p>
            <a:pPr fontAlgn="base">
              <a:spcBef>
                <a:spcPct val="0"/>
              </a:spcBef>
              <a:spcAft>
                <a:spcPct val="0"/>
              </a:spcAft>
              <a:defRPr/>
            </a:pPr>
            <a:r>
              <a:rPr lang="ru-RU">
                <a:solidFill>
                  <a:srgbClr val="FFFFFF"/>
                </a:solidFill>
              </a:rPr>
              <a:t>Laboratory of Quantum Crystals</a:t>
            </a:r>
            <a:endParaRPr lang="en-US">
              <a:solidFill>
                <a:srgbClr val="FFFFFF"/>
              </a:solidFill>
            </a:endParaRPr>
          </a:p>
        </p:txBody>
      </p:sp>
      <p:sp>
        <p:nvSpPr>
          <p:cNvPr id="325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cs typeface="+mn-cs"/>
              </a:defRPr>
            </a:lvl1pPr>
          </a:lstStyle>
          <a:p>
            <a:pPr algn="ctr" fontAlgn="base">
              <a:spcBef>
                <a:spcPct val="0"/>
              </a:spcBef>
              <a:spcAft>
                <a:spcPct val="0"/>
              </a:spcAft>
              <a:defRPr/>
            </a:pPr>
            <a:r>
              <a:rPr lang="en-US">
                <a:solidFill>
                  <a:srgbClr val="FFFFFF"/>
                </a:solidFill>
              </a:rPr>
              <a:t>Superfluid 4He Group</a:t>
            </a:r>
          </a:p>
        </p:txBody>
      </p:sp>
      <p:sp>
        <p:nvSpPr>
          <p:cNvPr id="325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cs typeface="+mn-cs"/>
              </a:defRPr>
            </a:lvl1pPr>
          </a:lstStyle>
          <a:p>
            <a:pPr fontAlgn="base">
              <a:spcBef>
                <a:spcPct val="0"/>
              </a:spcBef>
              <a:spcAft>
                <a:spcPct val="0"/>
              </a:spcAft>
              <a:defRPr/>
            </a:pPr>
            <a:fld id="{1689163F-133B-4E03-8B07-0477B8149DCC}" type="slidenum">
              <a:rPr lang="en-US">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92"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5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6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56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5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tmplLst>
          <p:tmpl lvl="1">
            <p:tnLst>
              <p:par>
                <p:cTn presetID="1" presetClass="entr" presetSubtype="0" fill="hold" nodeType="click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Lst>
      </p:bldP>
    </p:bldLst>
  </p:timing>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cs typeface="Arial" charset="0"/>
        </a:defRPr>
      </a:lvl2pPr>
      <a:lvl3pPr algn="l" rtl="0" eaLnBrk="0" fontAlgn="base" hangingPunct="0">
        <a:spcBef>
          <a:spcPct val="0"/>
        </a:spcBef>
        <a:spcAft>
          <a:spcPct val="0"/>
        </a:spcAft>
        <a:defRPr sz="4000">
          <a:solidFill>
            <a:schemeClr val="tx2"/>
          </a:solidFill>
          <a:latin typeface="Arial Black" pitchFamily="34" charset="0"/>
          <a:cs typeface="Arial" charset="0"/>
        </a:defRPr>
      </a:lvl3pPr>
      <a:lvl4pPr algn="l" rtl="0" eaLnBrk="0" fontAlgn="base" hangingPunct="0">
        <a:spcBef>
          <a:spcPct val="0"/>
        </a:spcBef>
        <a:spcAft>
          <a:spcPct val="0"/>
        </a:spcAft>
        <a:defRPr sz="4000">
          <a:solidFill>
            <a:schemeClr val="tx2"/>
          </a:solidFill>
          <a:latin typeface="Arial Black" pitchFamily="34" charset="0"/>
          <a:cs typeface="Arial" charset="0"/>
        </a:defRPr>
      </a:lvl4pPr>
      <a:lvl5pPr algn="l" rtl="0" eaLnBrk="0" fontAlgn="base" hangingPunct="0">
        <a:spcBef>
          <a:spcPct val="0"/>
        </a:spcBef>
        <a:spcAft>
          <a:spcPct val="0"/>
        </a:spcAft>
        <a:defRPr sz="4000">
          <a:solidFill>
            <a:schemeClr val="tx2"/>
          </a:solidFill>
          <a:latin typeface="Arial Black" pitchFamily="34" charset="0"/>
          <a:cs typeface="Arial" charset="0"/>
        </a:defRPr>
      </a:lvl5pPr>
      <a:lvl6pPr marL="457200" algn="l" rtl="0" fontAlgn="base">
        <a:spcBef>
          <a:spcPct val="0"/>
        </a:spcBef>
        <a:spcAft>
          <a:spcPct val="0"/>
        </a:spcAft>
        <a:defRPr sz="4000">
          <a:solidFill>
            <a:schemeClr val="tx2"/>
          </a:solidFill>
          <a:latin typeface="Arial Black" pitchFamily="34" charset="0"/>
          <a:cs typeface="Arial" charset="0"/>
        </a:defRPr>
      </a:lvl6pPr>
      <a:lvl7pPr marL="914400" algn="l" rtl="0" fontAlgn="base">
        <a:spcBef>
          <a:spcPct val="0"/>
        </a:spcBef>
        <a:spcAft>
          <a:spcPct val="0"/>
        </a:spcAft>
        <a:defRPr sz="4000">
          <a:solidFill>
            <a:schemeClr val="tx2"/>
          </a:solidFill>
          <a:latin typeface="Arial Black" pitchFamily="34" charset="0"/>
          <a:cs typeface="Arial" charset="0"/>
        </a:defRPr>
      </a:lvl7pPr>
      <a:lvl8pPr marL="1371600" algn="l" rtl="0" fontAlgn="base">
        <a:spcBef>
          <a:spcPct val="0"/>
        </a:spcBef>
        <a:spcAft>
          <a:spcPct val="0"/>
        </a:spcAft>
        <a:defRPr sz="4000">
          <a:solidFill>
            <a:schemeClr val="tx2"/>
          </a:solidFill>
          <a:latin typeface="Arial Black" pitchFamily="34" charset="0"/>
          <a:cs typeface="Arial" charset="0"/>
        </a:defRPr>
      </a:lvl8pPr>
      <a:lvl9pPr marL="1828800" algn="l" rtl="0" fontAlgn="base">
        <a:spcBef>
          <a:spcPct val="0"/>
        </a:spcBef>
        <a:spcAft>
          <a:spcPct val="0"/>
        </a:spcAft>
        <a:defRPr sz="4000">
          <a:solidFill>
            <a:schemeClr val="tx2"/>
          </a:solidFill>
          <a:latin typeface="Arial Black"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52400"/>
            <a:ext cx="8686800" cy="6096000"/>
            <a:chOff x="0" y="96"/>
            <a:chExt cx="5472" cy="3840"/>
          </a:xfrm>
        </p:grpSpPr>
        <p:sp>
          <p:nvSpPr>
            <p:cNvPr id="145411"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45412" name="AutoShape 4"/>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499" y="0"/>
                </a:cxn>
                <a:cxn ang="0">
                  <a:pos x="7000" y="500"/>
                </a:cxn>
                <a:cxn ang="0">
                  <a:pos x="6500" y="1000"/>
                </a:cxn>
                <a:cxn ang="0">
                  <a:pos x="0" y="1000"/>
                </a:cxn>
              </a:cxnLst>
              <a:rect l="T0" t="T1" r="T2" b="T3"/>
              <a:pathLst>
                <a:path w="7000" h="1000">
                  <a:moveTo>
                    <a:pt x="0" y="0"/>
                  </a:moveTo>
                  <a:lnTo>
                    <a:pt x="6499" y="0"/>
                  </a:lnTo>
                  <a:cubicBezTo>
                    <a:pt x="6776" y="0"/>
                    <a:pt x="7000" y="223"/>
                    <a:pt x="7000" y="500"/>
                  </a:cubicBezTo>
                  <a:cubicBezTo>
                    <a:pt x="7000" y="776"/>
                    <a:pt x="6776" y="999"/>
                    <a:pt x="6500" y="1000"/>
                  </a:cubicBezTo>
                  <a:lnTo>
                    <a:pt x="0" y="1000"/>
                  </a:lnTo>
                  <a:close/>
                </a:path>
              </a:pathLst>
            </a:custGeom>
            <a:solidFill>
              <a:schemeClr val="folHlink"/>
            </a:solidFill>
            <a:ln w="9525">
              <a:noFill/>
              <a:miter lim="800000"/>
              <a:headEnd/>
              <a:tailEnd/>
            </a:ln>
          </p:spPr>
          <p:txBody>
            <a:bodyPr/>
            <a:lstStyle/>
            <a:p>
              <a:pPr fontAlgn="base">
                <a:spcBef>
                  <a:spcPct val="0"/>
                </a:spcBef>
                <a:spcAft>
                  <a:spcPct val="0"/>
                </a:spcAft>
                <a:defRPr/>
              </a:pPr>
              <a:endParaRPr lang="en-US" sz="2400">
                <a:solidFill>
                  <a:srgbClr val="000000"/>
                </a:solidFill>
                <a:latin typeface="Times New Roman" pitchFamily="18" charset="0"/>
              </a:endParaRPr>
            </a:p>
          </p:txBody>
        </p:sp>
        <p:sp>
          <p:nvSpPr>
            <p:cNvPr id="145413" name="Line 5"/>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lgn="ctr" fontAlgn="base">
                <a:spcBef>
                  <a:spcPct val="0"/>
                </a:spcBef>
                <a:spcAft>
                  <a:spcPct val="0"/>
                </a:spcAft>
                <a:defRPr/>
              </a:pPr>
              <a:endParaRPr lang="en-GB" sz="2400">
                <a:solidFill>
                  <a:srgbClr val="000000"/>
                </a:solidFill>
                <a:latin typeface="Times New Roman" pitchFamily="18" charset="0"/>
              </a:endParaRPr>
            </a:p>
          </p:txBody>
        </p:sp>
      </p:grpSp>
      <p:sp>
        <p:nvSpPr>
          <p:cNvPr id="83971" name="Rectangle 6"/>
          <p:cNvSpPr>
            <a:spLocks noGrp="1" noChangeArrowheads="1"/>
          </p:cNvSpPr>
          <p:nvPr>
            <p:ph type="title"/>
          </p:nvPr>
        </p:nvSpPr>
        <p:spPr bwMode="auto">
          <a:xfrm>
            <a:off x="195263" y="228600"/>
            <a:ext cx="801528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3972" name="Rectangle 7"/>
          <p:cNvSpPr>
            <a:spLocks noGrp="1" noChangeArrowheads="1"/>
          </p:cNvSpPr>
          <p:nvPr>
            <p:ph type="body" idx="1"/>
          </p:nvPr>
        </p:nvSpPr>
        <p:spPr bwMode="auto">
          <a:xfrm>
            <a:off x="609600" y="1600200"/>
            <a:ext cx="7924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n-lt"/>
                <a:cs typeface="+mn-cs"/>
              </a:defRPr>
            </a:lvl1pPr>
          </a:lstStyle>
          <a:p>
            <a:pPr fontAlgn="base">
              <a:spcBef>
                <a:spcPct val="0"/>
              </a:spcBef>
              <a:spcAft>
                <a:spcPct val="0"/>
              </a:spcAft>
              <a:defRPr/>
            </a:pPr>
            <a:r>
              <a:rPr lang="en-US">
                <a:solidFill>
                  <a:srgbClr val="000000"/>
                </a:solidFill>
              </a:rPr>
              <a:t>Laboratory of Quantum Crystals</a:t>
            </a:r>
          </a:p>
        </p:txBody>
      </p:sp>
      <p:sp>
        <p:nvSpPr>
          <p:cNvPr id="14541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cs typeface="+mn-cs"/>
              </a:defRPr>
            </a:lvl1pPr>
          </a:lstStyle>
          <a:p>
            <a:pPr algn="ctr" fontAlgn="base">
              <a:spcBef>
                <a:spcPct val="0"/>
              </a:spcBef>
              <a:spcAft>
                <a:spcPct val="0"/>
              </a:spcAft>
              <a:defRPr/>
            </a:pPr>
            <a:r>
              <a:rPr lang="en-US">
                <a:solidFill>
                  <a:srgbClr val="000000"/>
                </a:solidFill>
              </a:rPr>
              <a:t>Superfluid 4He Group</a:t>
            </a:r>
          </a:p>
        </p:txBody>
      </p:sp>
      <p:sp>
        <p:nvSpPr>
          <p:cNvPr id="14541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cs typeface="+mn-cs"/>
              </a:defRPr>
            </a:lvl1pPr>
          </a:lstStyle>
          <a:p>
            <a:pPr fontAlgn="base">
              <a:spcBef>
                <a:spcPct val="0"/>
              </a:spcBef>
              <a:spcAft>
                <a:spcPct val="0"/>
              </a:spcAft>
              <a:defRPr/>
            </a:pPr>
            <a:fld id="{61E5BEB6-2C8D-4781-835F-AF86FC7AA9B6}"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hf hdr="0" ftr="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cs typeface="Arial" charset="0"/>
        </a:defRPr>
      </a:lvl2pPr>
      <a:lvl3pPr algn="l" rtl="0" eaLnBrk="0" fontAlgn="base" hangingPunct="0">
        <a:spcBef>
          <a:spcPct val="0"/>
        </a:spcBef>
        <a:spcAft>
          <a:spcPct val="0"/>
        </a:spcAft>
        <a:defRPr sz="4200">
          <a:solidFill>
            <a:schemeClr val="tx2"/>
          </a:solidFill>
          <a:latin typeface="Arial" charset="0"/>
          <a:cs typeface="Arial" charset="0"/>
        </a:defRPr>
      </a:lvl3pPr>
      <a:lvl4pPr algn="l" rtl="0" eaLnBrk="0" fontAlgn="base" hangingPunct="0">
        <a:spcBef>
          <a:spcPct val="0"/>
        </a:spcBef>
        <a:spcAft>
          <a:spcPct val="0"/>
        </a:spcAft>
        <a:defRPr sz="4200">
          <a:solidFill>
            <a:schemeClr val="tx2"/>
          </a:solidFill>
          <a:latin typeface="Arial" charset="0"/>
          <a:cs typeface="Arial" charset="0"/>
        </a:defRPr>
      </a:lvl4pPr>
      <a:lvl5pPr algn="l" rtl="0" eaLnBrk="0" fontAlgn="base" hangingPunct="0">
        <a:spcBef>
          <a:spcPct val="0"/>
        </a:spcBef>
        <a:spcAft>
          <a:spcPct val="0"/>
        </a:spcAft>
        <a:defRPr sz="4200">
          <a:solidFill>
            <a:schemeClr val="tx2"/>
          </a:solidFill>
          <a:latin typeface="Arial" charset="0"/>
          <a:cs typeface="Arial" charset="0"/>
        </a:defRPr>
      </a:lvl5pPr>
      <a:lvl6pPr marL="457200" algn="l" rtl="0" fontAlgn="base">
        <a:spcBef>
          <a:spcPct val="0"/>
        </a:spcBef>
        <a:spcAft>
          <a:spcPct val="0"/>
        </a:spcAft>
        <a:defRPr sz="4200">
          <a:solidFill>
            <a:schemeClr val="tx2"/>
          </a:solidFill>
          <a:latin typeface="Arial" charset="0"/>
          <a:cs typeface="Arial" charset="0"/>
        </a:defRPr>
      </a:lvl6pPr>
      <a:lvl7pPr marL="914400" algn="l" rtl="0" fontAlgn="base">
        <a:spcBef>
          <a:spcPct val="0"/>
        </a:spcBef>
        <a:spcAft>
          <a:spcPct val="0"/>
        </a:spcAft>
        <a:defRPr sz="4200">
          <a:solidFill>
            <a:schemeClr val="tx2"/>
          </a:solidFill>
          <a:latin typeface="Arial" charset="0"/>
          <a:cs typeface="Arial" charset="0"/>
        </a:defRPr>
      </a:lvl7pPr>
      <a:lvl8pPr marL="1371600" algn="l" rtl="0" fontAlgn="base">
        <a:spcBef>
          <a:spcPct val="0"/>
        </a:spcBef>
        <a:spcAft>
          <a:spcPct val="0"/>
        </a:spcAft>
        <a:defRPr sz="4200">
          <a:solidFill>
            <a:schemeClr val="tx2"/>
          </a:solidFill>
          <a:latin typeface="Arial" charset="0"/>
          <a:cs typeface="Arial" charset="0"/>
        </a:defRPr>
      </a:lvl8pPr>
      <a:lvl9pPr marL="1828800" algn="l" rtl="0" fontAlgn="base">
        <a:spcBef>
          <a:spcPct val="0"/>
        </a:spcBef>
        <a:spcAft>
          <a:spcPct val="0"/>
        </a:spcAft>
        <a:defRPr sz="4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2"/>
            </a:gs>
            <a:gs pos="100000">
              <a:schemeClr val="accent1"/>
            </a:gs>
          </a:gsLst>
          <a:lin ang="5400000" scaled="1"/>
        </a:gra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1752600" y="1676400"/>
            <a:ext cx="7086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5635" name="Rectangle 3"/>
          <p:cNvSpPr>
            <a:spLocks noGrp="1" noChangeArrowheads="1"/>
          </p:cNvSpPr>
          <p:nvPr>
            <p:ph type="body" idx="1"/>
          </p:nvPr>
        </p:nvSpPr>
        <p:spPr bwMode="auto">
          <a:xfrm>
            <a:off x="1752600" y="2819400"/>
            <a:ext cx="7086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5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mn-lt"/>
                <a:cs typeface="+mn-cs"/>
              </a:defRPr>
            </a:lvl1pPr>
          </a:lstStyle>
          <a:p>
            <a:pPr fontAlgn="base">
              <a:spcBef>
                <a:spcPct val="0"/>
              </a:spcBef>
              <a:spcAft>
                <a:spcPct val="0"/>
              </a:spcAft>
              <a:defRPr/>
            </a:pPr>
            <a:r>
              <a:rPr lang="ru-RU">
                <a:solidFill>
                  <a:srgbClr val="FFFFFF"/>
                </a:solidFill>
              </a:rPr>
              <a:t>Laboratory of Quantum Crystals</a:t>
            </a:r>
            <a:endParaRPr lang="en-US">
              <a:solidFill>
                <a:srgbClr val="FFFFFF"/>
              </a:solidFill>
            </a:endParaRPr>
          </a:p>
        </p:txBody>
      </p:sp>
      <p:sp>
        <p:nvSpPr>
          <p:cNvPr id="325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cs typeface="+mn-cs"/>
              </a:defRPr>
            </a:lvl1pPr>
          </a:lstStyle>
          <a:p>
            <a:pPr algn="ctr" fontAlgn="base">
              <a:spcBef>
                <a:spcPct val="0"/>
              </a:spcBef>
              <a:spcAft>
                <a:spcPct val="0"/>
              </a:spcAft>
              <a:defRPr/>
            </a:pPr>
            <a:r>
              <a:rPr lang="en-US">
                <a:solidFill>
                  <a:srgbClr val="FFFFFF"/>
                </a:solidFill>
              </a:rPr>
              <a:t>Superfluid 4He Group</a:t>
            </a:r>
          </a:p>
        </p:txBody>
      </p:sp>
      <p:sp>
        <p:nvSpPr>
          <p:cNvPr id="325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cs typeface="+mn-cs"/>
              </a:defRPr>
            </a:lvl1pPr>
          </a:lstStyle>
          <a:p>
            <a:pPr fontAlgn="base">
              <a:spcBef>
                <a:spcPct val="0"/>
              </a:spcBef>
              <a:spcAft>
                <a:spcPct val="0"/>
              </a:spcAft>
              <a:defRPr/>
            </a:pPr>
            <a:fld id="{1689163F-133B-4E03-8B07-0477B8149DCC}" type="slidenum">
              <a:rPr lang="en-US">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96"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5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6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56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5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tmplLst>
          <p:tmpl lvl="1">
            <p:tnLst>
              <p:par>
                <p:cTn presetID="1" presetClass="entr" presetSubtype="0" fill="hold" nodeType="click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Lst>
      </p:bldP>
    </p:bldLst>
  </p:timing>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cs typeface="Arial" charset="0"/>
        </a:defRPr>
      </a:lvl2pPr>
      <a:lvl3pPr algn="l" rtl="0" eaLnBrk="0" fontAlgn="base" hangingPunct="0">
        <a:spcBef>
          <a:spcPct val="0"/>
        </a:spcBef>
        <a:spcAft>
          <a:spcPct val="0"/>
        </a:spcAft>
        <a:defRPr sz="4000">
          <a:solidFill>
            <a:schemeClr val="tx2"/>
          </a:solidFill>
          <a:latin typeface="Arial Black" pitchFamily="34" charset="0"/>
          <a:cs typeface="Arial" charset="0"/>
        </a:defRPr>
      </a:lvl3pPr>
      <a:lvl4pPr algn="l" rtl="0" eaLnBrk="0" fontAlgn="base" hangingPunct="0">
        <a:spcBef>
          <a:spcPct val="0"/>
        </a:spcBef>
        <a:spcAft>
          <a:spcPct val="0"/>
        </a:spcAft>
        <a:defRPr sz="4000">
          <a:solidFill>
            <a:schemeClr val="tx2"/>
          </a:solidFill>
          <a:latin typeface="Arial Black" pitchFamily="34" charset="0"/>
          <a:cs typeface="Arial" charset="0"/>
        </a:defRPr>
      </a:lvl4pPr>
      <a:lvl5pPr algn="l" rtl="0" eaLnBrk="0" fontAlgn="base" hangingPunct="0">
        <a:spcBef>
          <a:spcPct val="0"/>
        </a:spcBef>
        <a:spcAft>
          <a:spcPct val="0"/>
        </a:spcAft>
        <a:defRPr sz="4000">
          <a:solidFill>
            <a:schemeClr val="tx2"/>
          </a:solidFill>
          <a:latin typeface="Arial Black" pitchFamily="34" charset="0"/>
          <a:cs typeface="Arial" charset="0"/>
        </a:defRPr>
      </a:lvl5pPr>
      <a:lvl6pPr marL="457200" algn="l" rtl="0" fontAlgn="base">
        <a:spcBef>
          <a:spcPct val="0"/>
        </a:spcBef>
        <a:spcAft>
          <a:spcPct val="0"/>
        </a:spcAft>
        <a:defRPr sz="4000">
          <a:solidFill>
            <a:schemeClr val="tx2"/>
          </a:solidFill>
          <a:latin typeface="Arial Black" pitchFamily="34" charset="0"/>
          <a:cs typeface="Arial" charset="0"/>
        </a:defRPr>
      </a:lvl6pPr>
      <a:lvl7pPr marL="914400" algn="l" rtl="0" fontAlgn="base">
        <a:spcBef>
          <a:spcPct val="0"/>
        </a:spcBef>
        <a:spcAft>
          <a:spcPct val="0"/>
        </a:spcAft>
        <a:defRPr sz="4000">
          <a:solidFill>
            <a:schemeClr val="tx2"/>
          </a:solidFill>
          <a:latin typeface="Arial Black" pitchFamily="34" charset="0"/>
          <a:cs typeface="Arial" charset="0"/>
        </a:defRPr>
      </a:lvl7pPr>
      <a:lvl8pPr marL="1371600" algn="l" rtl="0" fontAlgn="base">
        <a:spcBef>
          <a:spcPct val="0"/>
        </a:spcBef>
        <a:spcAft>
          <a:spcPct val="0"/>
        </a:spcAft>
        <a:defRPr sz="4000">
          <a:solidFill>
            <a:schemeClr val="tx2"/>
          </a:solidFill>
          <a:latin typeface="Arial Black" pitchFamily="34" charset="0"/>
          <a:cs typeface="Arial" charset="0"/>
        </a:defRPr>
      </a:lvl8pPr>
      <a:lvl9pPr marL="1828800" algn="l" rtl="0" fontAlgn="base">
        <a:spcBef>
          <a:spcPct val="0"/>
        </a:spcBef>
        <a:spcAft>
          <a:spcPct val="0"/>
        </a:spcAft>
        <a:defRPr sz="4000">
          <a:solidFill>
            <a:schemeClr val="tx2"/>
          </a:solidFill>
          <a:latin typeface="Arial Black"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52400"/>
            <a:ext cx="8686800" cy="6096000"/>
            <a:chOff x="0" y="96"/>
            <a:chExt cx="5472" cy="3840"/>
          </a:xfrm>
        </p:grpSpPr>
        <p:sp>
          <p:nvSpPr>
            <p:cNvPr id="145411"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45412" name="AutoShape 4"/>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499" y="0"/>
                </a:cxn>
                <a:cxn ang="0">
                  <a:pos x="7000" y="500"/>
                </a:cxn>
                <a:cxn ang="0">
                  <a:pos x="6500" y="1000"/>
                </a:cxn>
                <a:cxn ang="0">
                  <a:pos x="0" y="1000"/>
                </a:cxn>
              </a:cxnLst>
              <a:rect l="T0" t="T1" r="T2" b="T3"/>
              <a:pathLst>
                <a:path w="7000" h="1000">
                  <a:moveTo>
                    <a:pt x="0" y="0"/>
                  </a:moveTo>
                  <a:lnTo>
                    <a:pt x="6499" y="0"/>
                  </a:lnTo>
                  <a:cubicBezTo>
                    <a:pt x="6776" y="0"/>
                    <a:pt x="7000" y="223"/>
                    <a:pt x="7000" y="500"/>
                  </a:cubicBezTo>
                  <a:cubicBezTo>
                    <a:pt x="7000" y="776"/>
                    <a:pt x="6776" y="999"/>
                    <a:pt x="6500" y="1000"/>
                  </a:cubicBezTo>
                  <a:lnTo>
                    <a:pt x="0" y="1000"/>
                  </a:lnTo>
                  <a:close/>
                </a:path>
              </a:pathLst>
            </a:custGeom>
            <a:solidFill>
              <a:schemeClr val="folHlink"/>
            </a:solidFill>
            <a:ln w="9525">
              <a:noFill/>
              <a:miter lim="800000"/>
              <a:headEnd/>
              <a:tailEnd/>
            </a:ln>
          </p:spPr>
          <p:txBody>
            <a:bodyPr/>
            <a:lstStyle/>
            <a:p>
              <a:pPr fontAlgn="base">
                <a:spcBef>
                  <a:spcPct val="0"/>
                </a:spcBef>
                <a:spcAft>
                  <a:spcPct val="0"/>
                </a:spcAft>
                <a:defRPr/>
              </a:pPr>
              <a:endParaRPr lang="en-US" sz="2400">
                <a:solidFill>
                  <a:srgbClr val="000000"/>
                </a:solidFill>
                <a:latin typeface="Times New Roman" pitchFamily="18" charset="0"/>
              </a:endParaRPr>
            </a:p>
          </p:txBody>
        </p:sp>
        <p:sp>
          <p:nvSpPr>
            <p:cNvPr id="145413" name="Line 5"/>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lgn="ctr" fontAlgn="base">
                <a:spcBef>
                  <a:spcPct val="0"/>
                </a:spcBef>
                <a:spcAft>
                  <a:spcPct val="0"/>
                </a:spcAft>
                <a:defRPr/>
              </a:pPr>
              <a:endParaRPr lang="en-GB" sz="2400">
                <a:solidFill>
                  <a:srgbClr val="000000"/>
                </a:solidFill>
                <a:latin typeface="Times New Roman" pitchFamily="18" charset="0"/>
              </a:endParaRPr>
            </a:p>
          </p:txBody>
        </p:sp>
      </p:grpSp>
      <p:sp>
        <p:nvSpPr>
          <p:cNvPr id="83971" name="Rectangle 6"/>
          <p:cNvSpPr>
            <a:spLocks noGrp="1" noChangeArrowheads="1"/>
          </p:cNvSpPr>
          <p:nvPr>
            <p:ph type="title"/>
          </p:nvPr>
        </p:nvSpPr>
        <p:spPr bwMode="auto">
          <a:xfrm>
            <a:off x="195263" y="228600"/>
            <a:ext cx="801528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3972" name="Rectangle 7"/>
          <p:cNvSpPr>
            <a:spLocks noGrp="1" noChangeArrowheads="1"/>
          </p:cNvSpPr>
          <p:nvPr>
            <p:ph type="body" idx="1"/>
          </p:nvPr>
        </p:nvSpPr>
        <p:spPr bwMode="auto">
          <a:xfrm>
            <a:off x="609600" y="1600200"/>
            <a:ext cx="7924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n-lt"/>
                <a:cs typeface="+mn-cs"/>
              </a:defRPr>
            </a:lvl1pPr>
          </a:lstStyle>
          <a:p>
            <a:pPr fontAlgn="base">
              <a:spcBef>
                <a:spcPct val="0"/>
              </a:spcBef>
              <a:spcAft>
                <a:spcPct val="0"/>
              </a:spcAft>
              <a:defRPr/>
            </a:pPr>
            <a:r>
              <a:rPr lang="en-US">
                <a:solidFill>
                  <a:srgbClr val="000000"/>
                </a:solidFill>
              </a:rPr>
              <a:t>Laboratory of Quantum Crystals</a:t>
            </a:r>
          </a:p>
        </p:txBody>
      </p:sp>
      <p:sp>
        <p:nvSpPr>
          <p:cNvPr id="14541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cs typeface="+mn-cs"/>
              </a:defRPr>
            </a:lvl1pPr>
          </a:lstStyle>
          <a:p>
            <a:pPr algn="ctr" fontAlgn="base">
              <a:spcBef>
                <a:spcPct val="0"/>
              </a:spcBef>
              <a:spcAft>
                <a:spcPct val="0"/>
              </a:spcAft>
              <a:defRPr/>
            </a:pPr>
            <a:r>
              <a:rPr lang="en-US">
                <a:solidFill>
                  <a:srgbClr val="000000"/>
                </a:solidFill>
              </a:rPr>
              <a:t>Superfluid 4He Group</a:t>
            </a:r>
          </a:p>
        </p:txBody>
      </p:sp>
      <p:sp>
        <p:nvSpPr>
          <p:cNvPr id="14541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cs typeface="+mn-cs"/>
              </a:defRPr>
            </a:lvl1pPr>
          </a:lstStyle>
          <a:p>
            <a:pPr fontAlgn="base">
              <a:spcBef>
                <a:spcPct val="0"/>
              </a:spcBef>
              <a:spcAft>
                <a:spcPct val="0"/>
              </a:spcAft>
              <a:defRPr/>
            </a:pPr>
            <a:fld id="{61E5BEB6-2C8D-4781-835F-AF86FC7AA9B6}"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8" r:id="rId1"/>
  </p:sldLayoutIdLst>
  <p:timing>
    <p:tnLst>
      <p:par>
        <p:cTn id="1" dur="indefinite" restart="never" nodeType="tmRoot"/>
      </p:par>
    </p:tnLst>
  </p:timing>
  <p:hf hdr="0" ftr="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cs typeface="Arial" charset="0"/>
        </a:defRPr>
      </a:lvl2pPr>
      <a:lvl3pPr algn="l" rtl="0" eaLnBrk="0" fontAlgn="base" hangingPunct="0">
        <a:spcBef>
          <a:spcPct val="0"/>
        </a:spcBef>
        <a:spcAft>
          <a:spcPct val="0"/>
        </a:spcAft>
        <a:defRPr sz="4200">
          <a:solidFill>
            <a:schemeClr val="tx2"/>
          </a:solidFill>
          <a:latin typeface="Arial" charset="0"/>
          <a:cs typeface="Arial" charset="0"/>
        </a:defRPr>
      </a:lvl3pPr>
      <a:lvl4pPr algn="l" rtl="0" eaLnBrk="0" fontAlgn="base" hangingPunct="0">
        <a:spcBef>
          <a:spcPct val="0"/>
        </a:spcBef>
        <a:spcAft>
          <a:spcPct val="0"/>
        </a:spcAft>
        <a:defRPr sz="4200">
          <a:solidFill>
            <a:schemeClr val="tx2"/>
          </a:solidFill>
          <a:latin typeface="Arial" charset="0"/>
          <a:cs typeface="Arial" charset="0"/>
        </a:defRPr>
      </a:lvl4pPr>
      <a:lvl5pPr algn="l" rtl="0" eaLnBrk="0" fontAlgn="base" hangingPunct="0">
        <a:spcBef>
          <a:spcPct val="0"/>
        </a:spcBef>
        <a:spcAft>
          <a:spcPct val="0"/>
        </a:spcAft>
        <a:defRPr sz="4200">
          <a:solidFill>
            <a:schemeClr val="tx2"/>
          </a:solidFill>
          <a:latin typeface="Arial" charset="0"/>
          <a:cs typeface="Arial" charset="0"/>
        </a:defRPr>
      </a:lvl5pPr>
      <a:lvl6pPr marL="457200" algn="l" rtl="0" fontAlgn="base">
        <a:spcBef>
          <a:spcPct val="0"/>
        </a:spcBef>
        <a:spcAft>
          <a:spcPct val="0"/>
        </a:spcAft>
        <a:defRPr sz="4200">
          <a:solidFill>
            <a:schemeClr val="tx2"/>
          </a:solidFill>
          <a:latin typeface="Arial" charset="0"/>
          <a:cs typeface="Arial" charset="0"/>
        </a:defRPr>
      </a:lvl6pPr>
      <a:lvl7pPr marL="914400" algn="l" rtl="0" fontAlgn="base">
        <a:spcBef>
          <a:spcPct val="0"/>
        </a:spcBef>
        <a:spcAft>
          <a:spcPct val="0"/>
        </a:spcAft>
        <a:defRPr sz="4200">
          <a:solidFill>
            <a:schemeClr val="tx2"/>
          </a:solidFill>
          <a:latin typeface="Arial" charset="0"/>
          <a:cs typeface="Arial" charset="0"/>
        </a:defRPr>
      </a:lvl7pPr>
      <a:lvl8pPr marL="1371600" algn="l" rtl="0" fontAlgn="base">
        <a:spcBef>
          <a:spcPct val="0"/>
        </a:spcBef>
        <a:spcAft>
          <a:spcPct val="0"/>
        </a:spcAft>
        <a:defRPr sz="4200">
          <a:solidFill>
            <a:schemeClr val="tx2"/>
          </a:solidFill>
          <a:latin typeface="Arial" charset="0"/>
          <a:cs typeface="Arial" charset="0"/>
        </a:defRPr>
      </a:lvl8pPr>
      <a:lvl9pPr marL="1828800" algn="l" rtl="0" fontAlgn="base">
        <a:spcBef>
          <a:spcPct val="0"/>
        </a:spcBef>
        <a:spcAft>
          <a:spcPct val="0"/>
        </a:spcAft>
        <a:defRPr sz="4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52400"/>
            <a:ext cx="8686800" cy="6096000"/>
            <a:chOff x="0" y="96"/>
            <a:chExt cx="5472" cy="3840"/>
          </a:xfrm>
        </p:grpSpPr>
        <p:sp>
          <p:nvSpPr>
            <p:cNvPr id="145411"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45412" name="AutoShape 4"/>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499" y="0"/>
                </a:cxn>
                <a:cxn ang="0">
                  <a:pos x="7000" y="500"/>
                </a:cxn>
                <a:cxn ang="0">
                  <a:pos x="6500" y="1000"/>
                </a:cxn>
                <a:cxn ang="0">
                  <a:pos x="0" y="1000"/>
                </a:cxn>
              </a:cxnLst>
              <a:rect l="T0" t="T1" r="T2" b="T3"/>
              <a:pathLst>
                <a:path w="7000" h="1000">
                  <a:moveTo>
                    <a:pt x="0" y="0"/>
                  </a:moveTo>
                  <a:lnTo>
                    <a:pt x="6499" y="0"/>
                  </a:lnTo>
                  <a:cubicBezTo>
                    <a:pt x="6776" y="0"/>
                    <a:pt x="7000" y="223"/>
                    <a:pt x="7000" y="500"/>
                  </a:cubicBezTo>
                  <a:cubicBezTo>
                    <a:pt x="7000" y="776"/>
                    <a:pt x="6776" y="999"/>
                    <a:pt x="6500" y="1000"/>
                  </a:cubicBezTo>
                  <a:lnTo>
                    <a:pt x="0" y="1000"/>
                  </a:lnTo>
                  <a:close/>
                </a:path>
              </a:pathLst>
            </a:custGeom>
            <a:solidFill>
              <a:schemeClr val="folHlink"/>
            </a:solidFill>
            <a:ln w="9525">
              <a:noFill/>
              <a:miter lim="800000"/>
              <a:headEnd/>
              <a:tailEnd/>
            </a:ln>
          </p:spPr>
          <p:txBody>
            <a:bodyPr/>
            <a:lstStyle/>
            <a:p>
              <a:pPr fontAlgn="base">
                <a:spcBef>
                  <a:spcPct val="0"/>
                </a:spcBef>
                <a:spcAft>
                  <a:spcPct val="0"/>
                </a:spcAft>
                <a:defRPr/>
              </a:pPr>
              <a:endParaRPr lang="en-US" sz="2400">
                <a:solidFill>
                  <a:srgbClr val="000000"/>
                </a:solidFill>
                <a:latin typeface="Times New Roman" pitchFamily="18" charset="0"/>
              </a:endParaRPr>
            </a:p>
          </p:txBody>
        </p:sp>
        <p:sp>
          <p:nvSpPr>
            <p:cNvPr id="145413" name="Line 5"/>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lgn="ctr" fontAlgn="base">
                <a:spcBef>
                  <a:spcPct val="0"/>
                </a:spcBef>
                <a:spcAft>
                  <a:spcPct val="0"/>
                </a:spcAft>
                <a:defRPr/>
              </a:pPr>
              <a:endParaRPr lang="en-GB" sz="2400">
                <a:solidFill>
                  <a:srgbClr val="000000"/>
                </a:solidFill>
                <a:latin typeface="Times New Roman" pitchFamily="18" charset="0"/>
              </a:endParaRPr>
            </a:p>
          </p:txBody>
        </p:sp>
      </p:grpSp>
      <p:sp>
        <p:nvSpPr>
          <p:cNvPr id="83971" name="Rectangle 6"/>
          <p:cNvSpPr>
            <a:spLocks noGrp="1" noChangeArrowheads="1"/>
          </p:cNvSpPr>
          <p:nvPr>
            <p:ph type="title"/>
          </p:nvPr>
        </p:nvSpPr>
        <p:spPr bwMode="auto">
          <a:xfrm>
            <a:off x="195263" y="228600"/>
            <a:ext cx="801528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3972" name="Rectangle 7"/>
          <p:cNvSpPr>
            <a:spLocks noGrp="1" noChangeArrowheads="1"/>
          </p:cNvSpPr>
          <p:nvPr>
            <p:ph type="body" idx="1"/>
          </p:nvPr>
        </p:nvSpPr>
        <p:spPr bwMode="auto">
          <a:xfrm>
            <a:off x="609600" y="1600200"/>
            <a:ext cx="7924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n-lt"/>
                <a:cs typeface="+mn-cs"/>
              </a:defRPr>
            </a:lvl1pPr>
          </a:lstStyle>
          <a:p>
            <a:pPr fontAlgn="base">
              <a:spcBef>
                <a:spcPct val="0"/>
              </a:spcBef>
              <a:spcAft>
                <a:spcPct val="0"/>
              </a:spcAft>
              <a:defRPr/>
            </a:pPr>
            <a:r>
              <a:rPr lang="en-US" smtClean="0">
                <a:solidFill>
                  <a:srgbClr val="000000"/>
                </a:solidFill>
              </a:rPr>
              <a:t>3 March 2010</a:t>
            </a:r>
            <a:endParaRPr lang="en-US">
              <a:solidFill>
                <a:srgbClr val="000000"/>
              </a:solidFill>
            </a:endParaRPr>
          </a:p>
        </p:txBody>
      </p:sp>
      <p:sp>
        <p:nvSpPr>
          <p:cNvPr id="14541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cs typeface="+mn-cs"/>
              </a:defRPr>
            </a:lvl1pPr>
          </a:lstStyle>
          <a:p>
            <a:pPr algn="ctr" fontAlgn="base">
              <a:spcBef>
                <a:spcPct val="0"/>
              </a:spcBef>
              <a:spcAft>
                <a:spcPct val="0"/>
              </a:spcAft>
              <a:defRPr/>
            </a:pPr>
            <a:r>
              <a:rPr lang="en-US" smtClean="0">
                <a:solidFill>
                  <a:srgbClr val="000000"/>
                </a:solidFill>
              </a:rPr>
              <a:t>Phys.Rev. E</a:t>
            </a:r>
            <a:endParaRPr lang="en-US">
              <a:solidFill>
                <a:srgbClr val="000000"/>
              </a:solidFill>
            </a:endParaRPr>
          </a:p>
        </p:txBody>
      </p:sp>
      <p:sp>
        <p:nvSpPr>
          <p:cNvPr id="14541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cs typeface="+mn-cs"/>
              </a:defRPr>
            </a:lvl1pPr>
          </a:lstStyle>
          <a:p>
            <a:pPr fontAlgn="base">
              <a:spcBef>
                <a:spcPct val="0"/>
              </a:spcBef>
              <a:spcAft>
                <a:spcPct val="0"/>
              </a:spcAft>
              <a:defRPr/>
            </a:pPr>
            <a:fld id="{61E5BEB6-2C8D-4781-835F-AF86FC7AA9B6}"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00" r:id="rId1"/>
  </p:sldLayoutIdLst>
  <p:timing>
    <p:tnLst>
      <p:par>
        <p:cTn id="1" dur="indefinite" restart="never" nodeType="tmRoot"/>
      </p:par>
    </p:tnLst>
  </p:timing>
  <p:hf sldNum="0" hdr="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cs typeface="Arial" charset="0"/>
        </a:defRPr>
      </a:lvl2pPr>
      <a:lvl3pPr algn="l" rtl="0" eaLnBrk="0" fontAlgn="base" hangingPunct="0">
        <a:spcBef>
          <a:spcPct val="0"/>
        </a:spcBef>
        <a:spcAft>
          <a:spcPct val="0"/>
        </a:spcAft>
        <a:defRPr sz="4200">
          <a:solidFill>
            <a:schemeClr val="tx2"/>
          </a:solidFill>
          <a:latin typeface="Arial" charset="0"/>
          <a:cs typeface="Arial" charset="0"/>
        </a:defRPr>
      </a:lvl3pPr>
      <a:lvl4pPr algn="l" rtl="0" eaLnBrk="0" fontAlgn="base" hangingPunct="0">
        <a:spcBef>
          <a:spcPct val="0"/>
        </a:spcBef>
        <a:spcAft>
          <a:spcPct val="0"/>
        </a:spcAft>
        <a:defRPr sz="4200">
          <a:solidFill>
            <a:schemeClr val="tx2"/>
          </a:solidFill>
          <a:latin typeface="Arial" charset="0"/>
          <a:cs typeface="Arial" charset="0"/>
        </a:defRPr>
      </a:lvl4pPr>
      <a:lvl5pPr algn="l" rtl="0" eaLnBrk="0" fontAlgn="base" hangingPunct="0">
        <a:spcBef>
          <a:spcPct val="0"/>
        </a:spcBef>
        <a:spcAft>
          <a:spcPct val="0"/>
        </a:spcAft>
        <a:defRPr sz="4200">
          <a:solidFill>
            <a:schemeClr val="tx2"/>
          </a:solidFill>
          <a:latin typeface="Arial" charset="0"/>
          <a:cs typeface="Arial" charset="0"/>
        </a:defRPr>
      </a:lvl5pPr>
      <a:lvl6pPr marL="457200" algn="l" rtl="0" fontAlgn="base">
        <a:spcBef>
          <a:spcPct val="0"/>
        </a:spcBef>
        <a:spcAft>
          <a:spcPct val="0"/>
        </a:spcAft>
        <a:defRPr sz="4200">
          <a:solidFill>
            <a:schemeClr val="tx2"/>
          </a:solidFill>
          <a:latin typeface="Arial" charset="0"/>
          <a:cs typeface="Arial" charset="0"/>
        </a:defRPr>
      </a:lvl6pPr>
      <a:lvl7pPr marL="914400" algn="l" rtl="0" fontAlgn="base">
        <a:spcBef>
          <a:spcPct val="0"/>
        </a:spcBef>
        <a:spcAft>
          <a:spcPct val="0"/>
        </a:spcAft>
        <a:defRPr sz="4200">
          <a:solidFill>
            <a:schemeClr val="tx2"/>
          </a:solidFill>
          <a:latin typeface="Arial" charset="0"/>
          <a:cs typeface="Arial" charset="0"/>
        </a:defRPr>
      </a:lvl7pPr>
      <a:lvl8pPr marL="1371600" algn="l" rtl="0" fontAlgn="base">
        <a:spcBef>
          <a:spcPct val="0"/>
        </a:spcBef>
        <a:spcAft>
          <a:spcPct val="0"/>
        </a:spcAft>
        <a:defRPr sz="4200">
          <a:solidFill>
            <a:schemeClr val="tx2"/>
          </a:solidFill>
          <a:latin typeface="Arial" charset="0"/>
          <a:cs typeface="Arial" charset="0"/>
        </a:defRPr>
      </a:lvl8pPr>
      <a:lvl9pPr marL="1828800" algn="l" rtl="0" fontAlgn="base">
        <a:spcBef>
          <a:spcPct val="0"/>
        </a:spcBef>
        <a:spcAft>
          <a:spcPct val="0"/>
        </a:spcAft>
        <a:defRPr sz="4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2"/>
            </a:gs>
            <a:gs pos="100000">
              <a:schemeClr val="accent1"/>
            </a:gs>
          </a:gsLst>
          <a:lin ang="5400000" scaled="1"/>
        </a:gra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1752600" y="1676400"/>
            <a:ext cx="7086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5635" name="Rectangle 3"/>
          <p:cNvSpPr>
            <a:spLocks noGrp="1" noChangeArrowheads="1"/>
          </p:cNvSpPr>
          <p:nvPr>
            <p:ph type="body" idx="1"/>
          </p:nvPr>
        </p:nvSpPr>
        <p:spPr bwMode="auto">
          <a:xfrm>
            <a:off x="1752600" y="2819400"/>
            <a:ext cx="7086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5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mn-lt"/>
                <a:cs typeface="+mn-cs"/>
              </a:defRPr>
            </a:lvl1pPr>
          </a:lstStyle>
          <a:p>
            <a:pPr fontAlgn="base">
              <a:spcBef>
                <a:spcPct val="0"/>
              </a:spcBef>
              <a:spcAft>
                <a:spcPct val="0"/>
              </a:spcAft>
              <a:defRPr/>
            </a:pPr>
            <a:r>
              <a:rPr lang="ru-RU">
                <a:solidFill>
                  <a:srgbClr val="FFFFFF"/>
                </a:solidFill>
              </a:rPr>
              <a:t>Laboratory of Quantum Crystals</a:t>
            </a:r>
            <a:endParaRPr lang="en-US">
              <a:solidFill>
                <a:srgbClr val="FFFFFF"/>
              </a:solidFill>
            </a:endParaRPr>
          </a:p>
        </p:txBody>
      </p:sp>
      <p:sp>
        <p:nvSpPr>
          <p:cNvPr id="325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cs typeface="+mn-cs"/>
              </a:defRPr>
            </a:lvl1pPr>
          </a:lstStyle>
          <a:p>
            <a:pPr algn="ctr" fontAlgn="base">
              <a:spcBef>
                <a:spcPct val="0"/>
              </a:spcBef>
              <a:spcAft>
                <a:spcPct val="0"/>
              </a:spcAft>
              <a:defRPr/>
            </a:pPr>
            <a:r>
              <a:rPr lang="en-US">
                <a:solidFill>
                  <a:srgbClr val="FFFFFF"/>
                </a:solidFill>
              </a:rPr>
              <a:t>Superfluid 4He Group</a:t>
            </a:r>
          </a:p>
        </p:txBody>
      </p:sp>
      <p:sp>
        <p:nvSpPr>
          <p:cNvPr id="325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cs typeface="+mn-cs"/>
              </a:defRPr>
            </a:lvl1pPr>
          </a:lstStyle>
          <a:p>
            <a:pPr fontAlgn="base">
              <a:spcBef>
                <a:spcPct val="0"/>
              </a:spcBef>
              <a:spcAft>
                <a:spcPct val="0"/>
              </a:spcAft>
              <a:defRPr/>
            </a:pPr>
            <a:fld id="{1689163F-133B-4E03-8B07-0477B8149DCC}" type="slidenum">
              <a:rPr lang="en-US">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702"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5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6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56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5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tmplLst>
          <p:tmpl lvl="1">
            <p:tnLst>
              <p:par>
                <p:cTn presetID="1" presetClass="entr" presetSubtype="0" fill="hold" nodeType="click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Lst>
      </p:bldP>
    </p:bldLst>
  </p:timing>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cs typeface="Arial" charset="0"/>
        </a:defRPr>
      </a:lvl2pPr>
      <a:lvl3pPr algn="l" rtl="0" eaLnBrk="0" fontAlgn="base" hangingPunct="0">
        <a:spcBef>
          <a:spcPct val="0"/>
        </a:spcBef>
        <a:spcAft>
          <a:spcPct val="0"/>
        </a:spcAft>
        <a:defRPr sz="4000">
          <a:solidFill>
            <a:schemeClr val="tx2"/>
          </a:solidFill>
          <a:latin typeface="Arial Black" pitchFamily="34" charset="0"/>
          <a:cs typeface="Arial" charset="0"/>
        </a:defRPr>
      </a:lvl3pPr>
      <a:lvl4pPr algn="l" rtl="0" eaLnBrk="0" fontAlgn="base" hangingPunct="0">
        <a:spcBef>
          <a:spcPct val="0"/>
        </a:spcBef>
        <a:spcAft>
          <a:spcPct val="0"/>
        </a:spcAft>
        <a:defRPr sz="4000">
          <a:solidFill>
            <a:schemeClr val="tx2"/>
          </a:solidFill>
          <a:latin typeface="Arial Black" pitchFamily="34" charset="0"/>
          <a:cs typeface="Arial" charset="0"/>
        </a:defRPr>
      </a:lvl4pPr>
      <a:lvl5pPr algn="l" rtl="0" eaLnBrk="0" fontAlgn="base" hangingPunct="0">
        <a:spcBef>
          <a:spcPct val="0"/>
        </a:spcBef>
        <a:spcAft>
          <a:spcPct val="0"/>
        </a:spcAft>
        <a:defRPr sz="4000">
          <a:solidFill>
            <a:schemeClr val="tx2"/>
          </a:solidFill>
          <a:latin typeface="Arial Black" pitchFamily="34" charset="0"/>
          <a:cs typeface="Arial" charset="0"/>
        </a:defRPr>
      </a:lvl5pPr>
      <a:lvl6pPr marL="457200" algn="l" rtl="0" fontAlgn="base">
        <a:spcBef>
          <a:spcPct val="0"/>
        </a:spcBef>
        <a:spcAft>
          <a:spcPct val="0"/>
        </a:spcAft>
        <a:defRPr sz="4000">
          <a:solidFill>
            <a:schemeClr val="tx2"/>
          </a:solidFill>
          <a:latin typeface="Arial Black" pitchFamily="34" charset="0"/>
          <a:cs typeface="Arial" charset="0"/>
        </a:defRPr>
      </a:lvl6pPr>
      <a:lvl7pPr marL="914400" algn="l" rtl="0" fontAlgn="base">
        <a:spcBef>
          <a:spcPct val="0"/>
        </a:spcBef>
        <a:spcAft>
          <a:spcPct val="0"/>
        </a:spcAft>
        <a:defRPr sz="4000">
          <a:solidFill>
            <a:schemeClr val="tx2"/>
          </a:solidFill>
          <a:latin typeface="Arial Black" pitchFamily="34" charset="0"/>
          <a:cs typeface="Arial" charset="0"/>
        </a:defRPr>
      </a:lvl7pPr>
      <a:lvl8pPr marL="1371600" algn="l" rtl="0" fontAlgn="base">
        <a:spcBef>
          <a:spcPct val="0"/>
        </a:spcBef>
        <a:spcAft>
          <a:spcPct val="0"/>
        </a:spcAft>
        <a:defRPr sz="4000">
          <a:solidFill>
            <a:schemeClr val="tx2"/>
          </a:solidFill>
          <a:latin typeface="Arial Black" pitchFamily="34" charset="0"/>
          <a:cs typeface="Arial" charset="0"/>
        </a:defRPr>
      </a:lvl8pPr>
      <a:lvl9pPr marL="1828800" algn="l" rtl="0" fontAlgn="base">
        <a:spcBef>
          <a:spcPct val="0"/>
        </a:spcBef>
        <a:spcAft>
          <a:spcPct val="0"/>
        </a:spcAft>
        <a:defRPr sz="4000">
          <a:solidFill>
            <a:schemeClr val="tx2"/>
          </a:solidFill>
          <a:latin typeface="Arial Black"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2"/>
            </a:gs>
            <a:gs pos="100000">
              <a:schemeClr val="accent1"/>
            </a:gs>
          </a:gsLst>
          <a:lin ang="5400000" scaled="1"/>
        </a:gra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1752600" y="1676400"/>
            <a:ext cx="7086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5635" name="Rectangle 3"/>
          <p:cNvSpPr>
            <a:spLocks noGrp="1" noChangeArrowheads="1"/>
          </p:cNvSpPr>
          <p:nvPr>
            <p:ph type="body" idx="1"/>
          </p:nvPr>
        </p:nvSpPr>
        <p:spPr bwMode="auto">
          <a:xfrm>
            <a:off x="1752600" y="2819400"/>
            <a:ext cx="7086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5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mn-lt"/>
                <a:cs typeface="+mn-cs"/>
              </a:defRPr>
            </a:lvl1pPr>
          </a:lstStyle>
          <a:p>
            <a:pPr fontAlgn="base">
              <a:spcBef>
                <a:spcPct val="0"/>
              </a:spcBef>
              <a:spcAft>
                <a:spcPct val="0"/>
              </a:spcAft>
              <a:defRPr/>
            </a:pPr>
            <a:r>
              <a:rPr lang="ru-RU">
                <a:solidFill>
                  <a:srgbClr val="FFFFFF"/>
                </a:solidFill>
              </a:rPr>
              <a:t>Laboratory of Quantum Crystals</a:t>
            </a:r>
            <a:endParaRPr lang="en-US">
              <a:solidFill>
                <a:srgbClr val="FFFFFF"/>
              </a:solidFill>
            </a:endParaRPr>
          </a:p>
        </p:txBody>
      </p:sp>
      <p:sp>
        <p:nvSpPr>
          <p:cNvPr id="325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cs typeface="+mn-cs"/>
              </a:defRPr>
            </a:lvl1pPr>
          </a:lstStyle>
          <a:p>
            <a:pPr algn="ctr" fontAlgn="base">
              <a:spcBef>
                <a:spcPct val="0"/>
              </a:spcBef>
              <a:spcAft>
                <a:spcPct val="0"/>
              </a:spcAft>
              <a:defRPr/>
            </a:pPr>
            <a:r>
              <a:rPr lang="en-US">
                <a:solidFill>
                  <a:srgbClr val="FFFFFF"/>
                </a:solidFill>
              </a:rPr>
              <a:t>Superfluid 4He Group</a:t>
            </a:r>
          </a:p>
        </p:txBody>
      </p:sp>
      <p:sp>
        <p:nvSpPr>
          <p:cNvPr id="325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cs typeface="+mn-cs"/>
              </a:defRPr>
            </a:lvl1pPr>
          </a:lstStyle>
          <a:p>
            <a:pPr fontAlgn="base">
              <a:spcBef>
                <a:spcPct val="0"/>
              </a:spcBef>
              <a:spcAft>
                <a:spcPct val="0"/>
              </a:spcAft>
              <a:defRPr/>
            </a:pPr>
            <a:fld id="{1689163F-133B-4E03-8B07-0477B8149DCC}" type="slidenum">
              <a:rPr lang="en-US">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704"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5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6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56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5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tmplLst>
          <p:tmpl lvl="1">
            <p:tnLst>
              <p:par>
                <p:cTn presetID="1" presetClass="entr" presetSubtype="0" fill="hold" nodeType="click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Lst>
      </p:bldP>
    </p:bldLst>
  </p:timing>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cs typeface="Arial" charset="0"/>
        </a:defRPr>
      </a:lvl2pPr>
      <a:lvl3pPr algn="l" rtl="0" eaLnBrk="0" fontAlgn="base" hangingPunct="0">
        <a:spcBef>
          <a:spcPct val="0"/>
        </a:spcBef>
        <a:spcAft>
          <a:spcPct val="0"/>
        </a:spcAft>
        <a:defRPr sz="4000">
          <a:solidFill>
            <a:schemeClr val="tx2"/>
          </a:solidFill>
          <a:latin typeface="Arial Black" pitchFamily="34" charset="0"/>
          <a:cs typeface="Arial" charset="0"/>
        </a:defRPr>
      </a:lvl3pPr>
      <a:lvl4pPr algn="l" rtl="0" eaLnBrk="0" fontAlgn="base" hangingPunct="0">
        <a:spcBef>
          <a:spcPct val="0"/>
        </a:spcBef>
        <a:spcAft>
          <a:spcPct val="0"/>
        </a:spcAft>
        <a:defRPr sz="4000">
          <a:solidFill>
            <a:schemeClr val="tx2"/>
          </a:solidFill>
          <a:latin typeface="Arial Black" pitchFamily="34" charset="0"/>
          <a:cs typeface="Arial" charset="0"/>
        </a:defRPr>
      </a:lvl4pPr>
      <a:lvl5pPr algn="l" rtl="0" eaLnBrk="0" fontAlgn="base" hangingPunct="0">
        <a:spcBef>
          <a:spcPct val="0"/>
        </a:spcBef>
        <a:spcAft>
          <a:spcPct val="0"/>
        </a:spcAft>
        <a:defRPr sz="4000">
          <a:solidFill>
            <a:schemeClr val="tx2"/>
          </a:solidFill>
          <a:latin typeface="Arial Black" pitchFamily="34" charset="0"/>
          <a:cs typeface="Arial" charset="0"/>
        </a:defRPr>
      </a:lvl5pPr>
      <a:lvl6pPr marL="457200" algn="l" rtl="0" fontAlgn="base">
        <a:spcBef>
          <a:spcPct val="0"/>
        </a:spcBef>
        <a:spcAft>
          <a:spcPct val="0"/>
        </a:spcAft>
        <a:defRPr sz="4000">
          <a:solidFill>
            <a:schemeClr val="tx2"/>
          </a:solidFill>
          <a:latin typeface="Arial Black" pitchFamily="34" charset="0"/>
          <a:cs typeface="Arial" charset="0"/>
        </a:defRPr>
      </a:lvl6pPr>
      <a:lvl7pPr marL="914400" algn="l" rtl="0" fontAlgn="base">
        <a:spcBef>
          <a:spcPct val="0"/>
        </a:spcBef>
        <a:spcAft>
          <a:spcPct val="0"/>
        </a:spcAft>
        <a:defRPr sz="4000">
          <a:solidFill>
            <a:schemeClr val="tx2"/>
          </a:solidFill>
          <a:latin typeface="Arial Black" pitchFamily="34" charset="0"/>
          <a:cs typeface="Arial" charset="0"/>
        </a:defRPr>
      </a:lvl7pPr>
      <a:lvl8pPr marL="1371600" algn="l" rtl="0" fontAlgn="base">
        <a:spcBef>
          <a:spcPct val="0"/>
        </a:spcBef>
        <a:spcAft>
          <a:spcPct val="0"/>
        </a:spcAft>
        <a:defRPr sz="4000">
          <a:solidFill>
            <a:schemeClr val="tx2"/>
          </a:solidFill>
          <a:latin typeface="Arial Black" pitchFamily="34" charset="0"/>
          <a:cs typeface="Arial" charset="0"/>
        </a:defRPr>
      </a:lvl8pPr>
      <a:lvl9pPr marL="1828800" algn="l" rtl="0" fontAlgn="base">
        <a:spcBef>
          <a:spcPct val="0"/>
        </a:spcBef>
        <a:spcAft>
          <a:spcPct val="0"/>
        </a:spcAft>
        <a:defRPr sz="4000">
          <a:solidFill>
            <a:schemeClr val="tx2"/>
          </a:solidFill>
          <a:latin typeface="Arial Black"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2"/>
            </a:gs>
            <a:gs pos="100000">
              <a:schemeClr val="accent1"/>
            </a:gs>
          </a:gsLst>
          <a:lin ang="5400000" scaled="1"/>
        </a:gra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1752600" y="1676400"/>
            <a:ext cx="7086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5635" name="Rectangle 3"/>
          <p:cNvSpPr>
            <a:spLocks noGrp="1" noChangeArrowheads="1"/>
          </p:cNvSpPr>
          <p:nvPr>
            <p:ph type="body" idx="1"/>
          </p:nvPr>
        </p:nvSpPr>
        <p:spPr bwMode="auto">
          <a:xfrm>
            <a:off x="1752600" y="2819400"/>
            <a:ext cx="7086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5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mn-lt"/>
                <a:cs typeface="+mn-cs"/>
              </a:defRPr>
            </a:lvl1pPr>
          </a:lstStyle>
          <a:p>
            <a:pPr fontAlgn="base">
              <a:spcBef>
                <a:spcPct val="0"/>
              </a:spcBef>
              <a:spcAft>
                <a:spcPct val="0"/>
              </a:spcAft>
              <a:defRPr/>
            </a:pPr>
            <a:r>
              <a:rPr lang="ru-RU">
                <a:solidFill>
                  <a:srgbClr val="FFFFFF"/>
                </a:solidFill>
              </a:rPr>
              <a:t>Laboratory of Quantum Crystals</a:t>
            </a:r>
            <a:endParaRPr lang="en-US">
              <a:solidFill>
                <a:srgbClr val="FFFFFF"/>
              </a:solidFill>
            </a:endParaRPr>
          </a:p>
        </p:txBody>
      </p:sp>
      <p:sp>
        <p:nvSpPr>
          <p:cNvPr id="325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cs typeface="+mn-cs"/>
              </a:defRPr>
            </a:lvl1pPr>
          </a:lstStyle>
          <a:p>
            <a:pPr algn="ctr" fontAlgn="base">
              <a:spcBef>
                <a:spcPct val="0"/>
              </a:spcBef>
              <a:spcAft>
                <a:spcPct val="0"/>
              </a:spcAft>
              <a:defRPr/>
            </a:pPr>
            <a:r>
              <a:rPr lang="en-US">
                <a:solidFill>
                  <a:srgbClr val="FFFFFF"/>
                </a:solidFill>
              </a:rPr>
              <a:t>Superfluid 4He Group</a:t>
            </a:r>
          </a:p>
        </p:txBody>
      </p:sp>
      <p:sp>
        <p:nvSpPr>
          <p:cNvPr id="325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cs typeface="+mn-cs"/>
              </a:defRPr>
            </a:lvl1pPr>
          </a:lstStyle>
          <a:p>
            <a:pPr fontAlgn="base">
              <a:spcBef>
                <a:spcPct val="0"/>
              </a:spcBef>
              <a:spcAft>
                <a:spcPct val="0"/>
              </a:spcAft>
              <a:defRPr/>
            </a:pPr>
            <a:fld id="{1689163F-133B-4E03-8B07-0477B8149DCC}" type="slidenum">
              <a:rPr lang="en-US">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5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6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56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5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tmplLst>
          <p:tmpl lvl="1">
            <p:tnLst>
              <p:par>
                <p:cTn presetID="1" presetClass="entr" presetSubtype="0" fill="hold" nodeType="click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Lst>
      </p:bldP>
    </p:bldLst>
  </p:timing>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cs typeface="Arial" charset="0"/>
        </a:defRPr>
      </a:lvl2pPr>
      <a:lvl3pPr algn="l" rtl="0" eaLnBrk="0" fontAlgn="base" hangingPunct="0">
        <a:spcBef>
          <a:spcPct val="0"/>
        </a:spcBef>
        <a:spcAft>
          <a:spcPct val="0"/>
        </a:spcAft>
        <a:defRPr sz="4000">
          <a:solidFill>
            <a:schemeClr val="tx2"/>
          </a:solidFill>
          <a:latin typeface="Arial Black" pitchFamily="34" charset="0"/>
          <a:cs typeface="Arial" charset="0"/>
        </a:defRPr>
      </a:lvl3pPr>
      <a:lvl4pPr algn="l" rtl="0" eaLnBrk="0" fontAlgn="base" hangingPunct="0">
        <a:spcBef>
          <a:spcPct val="0"/>
        </a:spcBef>
        <a:spcAft>
          <a:spcPct val="0"/>
        </a:spcAft>
        <a:defRPr sz="4000">
          <a:solidFill>
            <a:schemeClr val="tx2"/>
          </a:solidFill>
          <a:latin typeface="Arial Black" pitchFamily="34" charset="0"/>
          <a:cs typeface="Arial" charset="0"/>
        </a:defRPr>
      </a:lvl4pPr>
      <a:lvl5pPr algn="l" rtl="0" eaLnBrk="0" fontAlgn="base" hangingPunct="0">
        <a:spcBef>
          <a:spcPct val="0"/>
        </a:spcBef>
        <a:spcAft>
          <a:spcPct val="0"/>
        </a:spcAft>
        <a:defRPr sz="4000">
          <a:solidFill>
            <a:schemeClr val="tx2"/>
          </a:solidFill>
          <a:latin typeface="Arial Black" pitchFamily="34" charset="0"/>
          <a:cs typeface="Arial" charset="0"/>
        </a:defRPr>
      </a:lvl5pPr>
      <a:lvl6pPr marL="457200" algn="l" rtl="0" fontAlgn="base">
        <a:spcBef>
          <a:spcPct val="0"/>
        </a:spcBef>
        <a:spcAft>
          <a:spcPct val="0"/>
        </a:spcAft>
        <a:defRPr sz="4000">
          <a:solidFill>
            <a:schemeClr val="tx2"/>
          </a:solidFill>
          <a:latin typeface="Arial Black" pitchFamily="34" charset="0"/>
          <a:cs typeface="Arial" charset="0"/>
        </a:defRPr>
      </a:lvl6pPr>
      <a:lvl7pPr marL="914400" algn="l" rtl="0" fontAlgn="base">
        <a:spcBef>
          <a:spcPct val="0"/>
        </a:spcBef>
        <a:spcAft>
          <a:spcPct val="0"/>
        </a:spcAft>
        <a:defRPr sz="4000">
          <a:solidFill>
            <a:schemeClr val="tx2"/>
          </a:solidFill>
          <a:latin typeface="Arial Black" pitchFamily="34" charset="0"/>
          <a:cs typeface="Arial" charset="0"/>
        </a:defRPr>
      </a:lvl7pPr>
      <a:lvl8pPr marL="1371600" algn="l" rtl="0" fontAlgn="base">
        <a:spcBef>
          <a:spcPct val="0"/>
        </a:spcBef>
        <a:spcAft>
          <a:spcPct val="0"/>
        </a:spcAft>
        <a:defRPr sz="4000">
          <a:solidFill>
            <a:schemeClr val="tx2"/>
          </a:solidFill>
          <a:latin typeface="Arial Black" pitchFamily="34" charset="0"/>
          <a:cs typeface="Arial" charset="0"/>
        </a:defRPr>
      </a:lvl8pPr>
      <a:lvl9pPr marL="1828800" algn="l" rtl="0" fontAlgn="base">
        <a:spcBef>
          <a:spcPct val="0"/>
        </a:spcBef>
        <a:spcAft>
          <a:spcPct val="0"/>
        </a:spcAft>
        <a:defRPr sz="4000">
          <a:solidFill>
            <a:schemeClr val="tx2"/>
          </a:solidFill>
          <a:latin typeface="Arial Black"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69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cs typeface="Arial" charset="0"/>
              </a:defRPr>
            </a:lvl1pPr>
          </a:lstStyle>
          <a:p>
            <a:pPr fontAlgn="base">
              <a:spcAft>
                <a:spcPct val="0"/>
              </a:spcAft>
              <a:defRPr/>
            </a:pPr>
            <a:r>
              <a:rPr lang="en-US">
                <a:solidFill>
                  <a:srgbClr val="FFFFFF"/>
                </a:solidFill>
                <a:latin typeface="Times New Roman" pitchFamily="18" charset="0"/>
              </a:rPr>
              <a:t>Laboratory of Quantum Crystals</a:t>
            </a:r>
            <a:endParaRPr lang="en-GB">
              <a:solidFill>
                <a:srgbClr val="FFFFFF"/>
              </a:solidFill>
              <a:latin typeface="Times New Roman" pitchFamily="18" charset="0"/>
            </a:endParaRPr>
          </a:p>
        </p:txBody>
      </p:sp>
      <p:sp>
        <p:nvSpPr>
          <p:cNvPr id="369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cs typeface="Arial" charset="0"/>
              </a:defRPr>
            </a:lvl1pPr>
          </a:lstStyle>
          <a:p>
            <a:pPr algn="ctr" fontAlgn="base">
              <a:spcAft>
                <a:spcPct val="0"/>
              </a:spcAft>
              <a:defRPr/>
            </a:pPr>
            <a:r>
              <a:rPr lang="en-GB">
                <a:solidFill>
                  <a:srgbClr val="FFFFFF"/>
                </a:solidFill>
                <a:latin typeface="Times New Roman" pitchFamily="18" charset="0"/>
              </a:rPr>
              <a:t>Superfluid 4He Group</a:t>
            </a:r>
          </a:p>
        </p:txBody>
      </p:sp>
      <p:sp>
        <p:nvSpPr>
          <p:cNvPr id="369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cs typeface="Arial" charset="0"/>
              </a:defRPr>
            </a:lvl1pPr>
          </a:lstStyle>
          <a:p>
            <a:pPr fontAlgn="base">
              <a:spcAft>
                <a:spcPct val="0"/>
              </a:spcAft>
              <a:defRPr/>
            </a:pPr>
            <a:fld id="{98743BC0-8FFC-4BD1-9450-E9E0DAA80707}" type="slidenum">
              <a:rPr lang="en-GB">
                <a:solidFill>
                  <a:srgbClr val="FFFFFF"/>
                </a:solidFill>
                <a:latin typeface="Times New Roman" pitchFamily="18" charset="0"/>
              </a:rPr>
              <a:pPr fontAlgn="base">
                <a:spcAft>
                  <a:spcPct val="0"/>
                </a:spcAft>
                <a:defRPr/>
              </a:pPr>
              <a:t>‹#›</a:t>
            </a:fld>
            <a:endParaRPr lang="en-GB">
              <a:solidFill>
                <a:srgbClr val="FFFFFF"/>
              </a:solidFill>
              <a:latin typeface="Times New Roman" pitchFamily="18" charset="0"/>
            </a:endParaRPr>
          </a:p>
        </p:txBody>
      </p:sp>
      <p:sp>
        <p:nvSpPr>
          <p:cNvPr id="369671" name="Rectangle 7"/>
          <p:cNvSpPr>
            <a:spLocks noChangeArrowheads="1"/>
          </p:cNvSpPr>
          <p:nvPr/>
        </p:nvSpPr>
        <p:spPr bwMode="gray">
          <a:xfrm>
            <a:off x="0" y="1295400"/>
            <a:ext cx="3343275" cy="122238"/>
          </a:xfrm>
          <a:prstGeom prst="rect">
            <a:avLst/>
          </a:prstGeom>
          <a:solidFill>
            <a:schemeClr val="bg2">
              <a:alpha val="50000"/>
            </a:schemeClr>
          </a:solidFill>
          <a:ln w="9525">
            <a:noFill/>
            <a:miter lim="800000"/>
            <a:headEnd/>
            <a:tailEnd/>
          </a:ln>
        </p:spPr>
        <p:txBody>
          <a:bodyPr wrap="none" anchor="ctr"/>
          <a:lstStyle/>
          <a:p>
            <a:pPr algn="ctr" fontAlgn="base">
              <a:spcBef>
                <a:spcPct val="0"/>
              </a:spcBef>
              <a:spcAft>
                <a:spcPct val="0"/>
              </a:spcAft>
              <a:defRPr/>
            </a:pPr>
            <a:endParaRPr kumimoji="1" lang="en-US" sz="2400">
              <a:solidFill>
                <a:srgbClr val="FFFFFF"/>
              </a:solidFill>
              <a:latin typeface="Times New Roman" pitchFamily="18" charset="0"/>
              <a:cs typeface="Arial" charset="0"/>
            </a:endParaRPr>
          </a:p>
        </p:txBody>
      </p:sp>
    </p:spTree>
  </p:cSld>
  <p:clrMap bg1="dk2" tx1="lt1" bg2="dk1" tx2="lt2" accent1="accent1" accent2="accent2" accent3="accent3" accent4="accent4" accent5="accent5" accent6="accent6" hlink="hlink" folHlink="folHlink"/>
  <p:sldLayoutIdLst>
    <p:sldLayoutId id="2147483708" r:id="rId1"/>
  </p:sldLayoutIdLst>
  <p:hf hdr="0" ft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2"/>
            </a:gs>
            <a:gs pos="100000">
              <a:schemeClr val="accent1"/>
            </a:gs>
          </a:gsLst>
          <a:lin ang="5400000" scaled="1"/>
        </a:gra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1752600" y="1676400"/>
            <a:ext cx="7086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5635" name="Rectangle 3"/>
          <p:cNvSpPr>
            <a:spLocks noGrp="1" noChangeArrowheads="1"/>
          </p:cNvSpPr>
          <p:nvPr>
            <p:ph type="body" idx="1"/>
          </p:nvPr>
        </p:nvSpPr>
        <p:spPr bwMode="auto">
          <a:xfrm>
            <a:off x="1752600" y="2819400"/>
            <a:ext cx="7086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5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mn-lt"/>
                <a:cs typeface="+mn-cs"/>
              </a:defRPr>
            </a:lvl1pPr>
          </a:lstStyle>
          <a:p>
            <a:pPr fontAlgn="base">
              <a:spcBef>
                <a:spcPct val="0"/>
              </a:spcBef>
              <a:spcAft>
                <a:spcPct val="0"/>
              </a:spcAft>
              <a:defRPr/>
            </a:pPr>
            <a:r>
              <a:rPr lang="ru-RU">
                <a:solidFill>
                  <a:srgbClr val="FFFFFF"/>
                </a:solidFill>
              </a:rPr>
              <a:t>Laboratory of Quantum Crystals</a:t>
            </a:r>
            <a:endParaRPr lang="en-US">
              <a:solidFill>
                <a:srgbClr val="FFFFFF"/>
              </a:solidFill>
            </a:endParaRPr>
          </a:p>
        </p:txBody>
      </p:sp>
      <p:sp>
        <p:nvSpPr>
          <p:cNvPr id="325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cs typeface="+mn-cs"/>
              </a:defRPr>
            </a:lvl1pPr>
          </a:lstStyle>
          <a:p>
            <a:pPr algn="ctr" fontAlgn="base">
              <a:spcBef>
                <a:spcPct val="0"/>
              </a:spcBef>
              <a:spcAft>
                <a:spcPct val="0"/>
              </a:spcAft>
              <a:defRPr/>
            </a:pPr>
            <a:r>
              <a:rPr lang="en-US">
                <a:solidFill>
                  <a:srgbClr val="FFFFFF"/>
                </a:solidFill>
              </a:rPr>
              <a:t>Superfluid 4He Group</a:t>
            </a:r>
          </a:p>
        </p:txBody>
      </p:sp>
      <p:sp>
        <p:nvSpPr>
          <p:cNvPr id="325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cs typeface="+mn-cs"/>
              </a:defRPr>
            </a:lvl1pPr>
          </a:lstStyle>
          <a:p>
            <a:pPr fontAlgn="base">
              <a:spcBef>
                <a:spcPct val="0"/>
              </a:spcBef>
              <a:spcAft>
                <a:spcPct val="0"/>
              </a:spcAft>
              <a:defRPr/>
            </a:pPr>
            <a:fld id="{1689163F-133B-4E03-8B07-0477B8149DCC}" type="slidenum">
              <a:rPr lang="en-US">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5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6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56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5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tmplLst>
          <p:tmpl lvl="1">
            <p:tnLst>
              <p:par>
                <p:cTn presetID="1" presetClass="entr" presetSubtype="0" fill="hold" nodeType="click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Lst>
      </p:bldP>
    </p:bldLst>
  </p:timing>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cs typeface="Arial" charset="0"/>
        </a:defRPr>
      </a:lvl2pPr>
      <a:lvl3pPr algn="l" rtl="0" eaLnBrk="0" fontAlgn="base" hangingPunct="0">
        <a:spcBef>
          <a:spcPct val="0"/>
        </a:spcBef>
        <a:spcAft>
          <a:spcPct val="0"/>
        </a:spcAft>
        <a:defRPr sz="4000">
          <a:solidFill>
            <a:schemeClr val="tx2"/>
          </a:solidFill>
          <a:latin typeface="Arial Black" pitchFamily="34" charset="0"/>
          <a:cs typeface="Arial" charset="0"/>
        </a:defRPr>
      </a:lvl3pPr>
      <a:lvl4pPr algn="l" rtl="0" eaLnBrk="0" fontAlgn="base" hangingPunct="0">
        <a:spcBef>
          <a:spcPct val="0"/>
        </a:spcBef>
        <a:spcAft>
          <a:spcPct val="0"/>
        </a:spcAft>
        <a:defRPr sz="4000">
          <a:solidFill>
            <a:schemeClr val="tx2"/>
          </a:solidFill>
          <a:latin typeface="Arial Black" pitchFamily="34" charset="0"/>
          <a:cs typeface="Arial" charset="0"/>
        </a:defRPr>
      </a:lvl4pPr>
      <a:lvl5pPr algn="l" rtl="0" eaLnBrk="0" fontAlgn="base" hangingPunct="0">
        <a:spcBef>
          <a:spcPct val="0"/>
        </a:spcBef>
        <a:spcAft>
          <a:spcPct val="0"/>
        </a:spcAft>
        <a:defRPr sz="4000">
          <a:solidFill>
            <a:schemeClr val="tx2"/>
          </a:solidFill>
          <a:latin typeface="Arial Black" pitchFamily="34" charset="0"/>
          <a:cs typeface="Arial" charset="0"/>
        </a:defRPr>
      </a:lvl5pPr>
      <a:lvl6pPr marL="457200" algn="l" rtl="0" fontAlgn="base">
        <a:spcBef>
          <a:spcPct val="0"/>
        </a:spcBef>
        <a:spcAft>
          <a:spcPct val="0"/>
        </a:spcAft>
        <a:defRPr sz="4000">
          <a:solidFill>
            <a:schemeClr val="tx2"/>
          </a:solidFill>
          <a:latin typeface="Arial Black" pitchFamily="34" charset="0"/>
          <a:cs typeface="Arial" charset="0"/>
        </a:defRPr>
      </a:lvl6pPr>
      <a:lvl7pPr marL="914400" algn="l" rtl="0" fontAlgn="base">
        <a:spcBef>
          <a:spcPct val="0"/>
        </a:spcBef>
        <a:spcAft>
          <a:spcPct val="0"/>
        </a:spcAft>
        <a:defRPr sz="4000">
          <a:solidFill>
            <a:schemeClr val="tx2"/>
          </a:solidFill>
          <a:latin typeface="Arial Black" pitchFamily="34" charset="0"/>
          <a:cs typeface="Arial" charset="0"/>
        </a:defRPr>
      </a:lvl7pPr>
      <a:lvl8pPr marL="1371600" algn="l" rtl="0" fontAlgn="base">
        <a:spcBef>
          <a:spcPct val="0"/>
        </a:spcBef>
        <a:spcAft>
          <a:spcPct val="0"/>
        </a:spcAft>
        <a:defRPr sz="4000">
          <a:solidFill>
            <a:schemeClr val="tx2"/>
          </a:solidFill>
          <a:latin typeface="Arial Black" pitchFamily="34" charset="0"/>
          <a:cs typeface="Arial" charset="0"/>
        </a:defRPr>
      </a:lvl8pPr>
      <a:lvl9pPr marL="1828800" algn="l" rtl="0" fontAlgn="base">
        <a:spcBef>
          <a:spcPct val="0"/>
        </a:spcBef>
        <a:spcAft>
          <a:spcPct val="0"/>
        </a:spcAft>
        <a:defRPr sz="4000">
          <a:solidFill>
            <a:schemeClr val="tx2"/>
          </a:solidFill>
          <a:latin typeface="Arial Black"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Akademgorodok, Novosibirsk, 07 June 2012 </a:t>
            </a:r>
            <a:endParaRPr lang="en-GB">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GB" smtClean="0">
                <a:solidFill>
                  <a:srgbClr val="04617B">
                    <a:shade val="90000"/>
                  </a:srgbClr>
                </a:solidFill>
              </a:rPr>
              <a:t>Solitons, Collapses and Turbulence</a:t>
            </a:r>
            <a:endParaRPr lang="en-GB">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C12B3E4-EF5A-4A04-8373-AD034484E7B9}" type="slidenum">
              <a:rPr lang="en-GB" smtClean="0">
                <a:solidFill>
                  <a:srgbClr val="04617B">
                    <a:shade val="90000"/>
                  </a:srgbClr>
                </a:solidFill>
              </a:rPr>
              <a:pPr/>
              <a:t>‹#›</a:t>
            </a:fld>
            <a:endParaRPr lang="en-GB">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73" r:id="rId1"/>
  </p:sldLayoutIdLst>
  <p:hf sldNum="0"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845E6A40-0B5B-490E-97AB-F27FB5A7DD11}" type="datetimeFigureOut">
              <a:rPr lang="en-US" smtClean="0">
                <a:solidFill>
                  <a:srgbClr val="E3DED1">
                    <a:shade val="50000"/>
                  </a:srgbClr>
                </a:solidFill>
              </a:rPr>
              <a:pPr/>
              <a:t>6/7/2012</a:t>
            </a:fld>
            <a:endParaRPr lang="en-GB">
              <a:solidFill>
                <a:srgbClr val="E3DED1">
                  <a:shade val="50000"/>
                </a:srgbClr>
              </a:solidFill>
            </a:endParaRPr>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GB">
              <a:solidFill>
                <a:srgbClr val="E3DED1">
                  <a:shade val="50000"/>
                </a:srgbClr>
              </a:solidFill>
            </a:endParaRPr>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B835B90-DA09-433F-B441-3DEE5BA2D0C1}" type="slidenum">
              <a:rPr lang="en-GB" smtClean="0">
                <a:solidFill>
                  <a:srgbClr val="E3DED1">
                    <a:shade val="50000"/>
                  </a:srgbClr>
                </a:solidFill>
              </a:rPr>
              <a:pPr/>
              <a:t>‹#›</a:t>
            </a:fld>
            <a:endParaRPr lang="en-GB">
              <a:solidFill>
                <a:srgbClr val="E3DED1">
                  <a:shade val="50000"/>
                </a:srgbClr>
              </a:solidFill>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845E6A40-0B5B-490E-97AB-F27FB5A7DD11}" type="datetimeFigureOut">
              <a:rPr lang="en-US" smtClean="0">
                <a:solidFill>
                  <a:srgbClr val="E3DED1">
                    <a:shade val="50000"/>
                  </a:srgbClr>
                </a:solidFill>
              </a:rPr>
              <a:pPr/>
              <a:t>6/7/2012</a:t>
            </a:fld>
            <a:endParaRPr lang="en-GB">
              <a:solidFill>
                <a:srgbClr val="E3DED1">
                  <a:shade val="50000"/>
                </a:srgbClr>
              </a:solidFill>
            </a:endParaRPr>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GB">
              <a:solidFill>
                <a:srgbClr val="E3DED1">
                  <a:shade val="50000"/>
                </a:srgbClr>
              </a:solidFill>
            </a:endParaRPr>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B835B90-DA09-433F-B441-3DEE5BA2D0C1}" type="slidenum">
              <a:rPr lang="en-GB" smtClean="0">
                <a:solidFill>
                  <a:srgbClr val="E3DED1">
                    <a:shade val="50000"/>
                  </a:srgbClr>
                </a:solidFill>
              </a:rPr>
              <a:pPr/>
              <a:t>‹#›</a:t>
            </a:fld>
            <a:endParaRPr lang="en-GB">
              <a:solidFill>
                <a:srgbClr val="E3DED1">
                  <a:shade val="50000"/>
                </a:srgbClr>
              </a:solidFill>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717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1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lvl1pPr>
          </a:lstStyle>
          <a:p>
            <a:pPr fontAlgn="base">
              <a:spcAft>
                <a:spcPct val="0"/>
              </a:spcAft>
              <a:defRPr/>
            </a:pPr>
            <a:r>
              <a:rPr lang="en-GB">
                <a:solidFill>
                  <a:srgbClr val="FFFFFF"/>
                </a:solidFill>
                <a:latin typeface="Times New Roman" pitchFamily="18" charset="0"/>
              </a:rPr>
              <a:t>Laboratory of Quantum Crystals</a:t>
            </a:r>
          </a:p>
        </p:txBody>
      </p:sp>
      <p:sp>
        <p:nvSpPr>
          <p:cNvPr id="71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pPr algn="ctr" fontAlgn="base">
              <a:spcAft>
                <a:spcPct val="0"/>
              </a:spcAft>
              <a:defRPr/>
            </a:pPr>
            <a:r>
              <a:rPr lang="en-GB">
                <a:solidFill>
                  <a:srgbClr val="FFFFFF"/>
                </a:solidFill>
                <a:latin typeface="Times New Roman" pitchFamily="18" charset="0"/>
              </a:rPr>
              <a:t>Superfluid 4He Group</a:t>
            </a:r>
          </a:p>
        </p:txBody>
      </p:sp>
      <p:sp>
        <p:nvSpPr>
          <p:cNvPr id="71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fontAlgn="base">
              <a:spcAft>
                <a:spcPct val="0"/>
              </a:spcAft>
              <a:defRPr/>
            </a:pPr>
            <a:fld id="{472F849C-C159-46BC-B69F-37753CE5642A}" type="slidenum">
              <a:rPr lang="en-GB">
                <a:solidFill>
                  <a:srgbClr val="FFFFFF"/>
                </a:solidFill>
                <a:latin typeface="Times New Roman" pitchFamily="18" charset="0"/>
              </a:rPr>
              <a:pPr fontAlgn="base">
                <a:spcAft>
                  <a:spcPct val="0"/>
                </a:spcAft>
                <a:defRPr/>
              </a:pPr>
              <a:t>‹#›</a:t>
            </a:fld>
            <a:endParaRPr lang="en-GB">
              <a:solidFill>
                <a:srgbClr val="FFFFFF"/>
              </a:solidFill>
              <a:latin typeface="Times New Roman" pitchFamily="18" charset="0"/>
            </a:endParaRPr>
          </a:p>
        </p:txBody>
      </p:sp>
      <p:sp>
        <p:nvSpPr>
          <p:cNvPr id="7175" name="Rectangle 1031"/>
          <p:cNvSpPr>
            <a:spLocks noChangeArrowheads="1"/>
          </p:cNvSpPr>
          <p:nvPr/>
        </p:nvSpPr>
        <p:spPr bwMode="gray">
          <a:xfrm>
            <a:off x="0" y="1295400"/>
            <a:ext cx="3343275" cy="122238"/>
          </a:xfrm>
          <a:prstGeom prst="rect">
            <a:avLst/>
          </a:prstGeom>
          <a:solidFill>
            <a:schemeClr val="bg2">
              <a:alpha val="50000"/>
            </a:schemeClr>
          </a:solidFill>
          <a:ln w="9525">
            <a:noFill/>
            <a:miter lim="800000"/>
            <a:headEnd/>
            <a:tailEnd/>
          </a:ln>
        </p:spPr>
        <p:txBody>
          <a:bodyPr wrap="none" anchor="ctr"/>
          <a:lstStyle/>
          <a:p>
            <a:pPr algn="ctr" fontAlgn="base">
              <a:spcBef>
                <a:spcPct val="0"/>
              </a:spcBef>
              <a:spcAft>
                <a:spcPct val="0"/>
              </a:spcAft>
              <a:defRPr/>
            </a:pPr>
            <a:endParaRPr kumimoji="1" lang="en-US" sz="240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82" r:id="rId1"/>
  </p:sldLayoutIdLst>
  <p:hf hdr="0" ft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2"/>
            </a:gs>
            <a:gs pos="100000">
              <a:schemeClr val="accent1"/>
            </a:gs>
          </a:gsLst>
          <a:lin ang="5400000" scaled="1"/>
        </a:gra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1752600" y="1676400"/>
            <a:ext cx="7086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5635" name="Rectangle 3"/>
          <p:cNvSpPr>
            <a:spLocks noGrp="1" noChangeArrowheads="1"/>
          </p:cNvSpPr>
          <p:nvPr>
            <p:ph type="body" idx="1"/>
          </p:nvPr>
        </p:nvSpPr>
        <p:spPr bwMode="auto">
          <a:xfrm>
            <a:off x="1752600" y="2819400"/>
            <a:ext cx="7086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5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mn-lt"/>
                <a:cs typeface="+mn-cs"/>
              </a:defRPr>
            </a:lvl1pPr>
          </a:lstStyle>
          <a:p>
            <a:pPr fontAlgn="base">
              <a:spcBef>
                <a:spcPct val="0"/>
              </a:spcBef>
              <a:spcAft>
                <a:spcPct val="0"/>
              </a:spcAft>
              <a:defRPr/>
            </a:pPr>
            <a:r>
              <a:rPr lang="ru-RU">
                <a:solidFill>
                  <a:srgbClr val="FFFFFF"/>
                </a:solidFill>
              </a:rPr>
              <a:t>Laboratory of Quantum Crystals</a:t>
            </a:r>
            <a:endParaRPr lang="en-US">
              <a:solidFill>
                <a:srgbClr val="FFFFFF"/>
              </a:solidFill>
            </a:endParaRPr>
          </a:p>
        </p:txBody>
      </p:sp>
      <p:sp>
        <p:nvSpPr>
          <p:cNvPr id="325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cs typeface="+mn-cs"/>
              </a:defRPr>
            </a:lvl1pPr>
          </a:lstStyle>
          <a:p>
            <a:pPr algn="ctr" fontAlgn="base">
              <a:spcBef>
                <a:spcPct val="0"/>
              </a:spcBef>
              <a:spcAft>
                <a:spcPct val="0"/>
              </a:spcAft>
              <a:defRPr/>
            </a:pPr>
            <a:r>
              <a:rPr lang="en-US">
                <a:solidFill>
                  <a:srgbClr val="FFFFFF"/>
                </a:solidFill>
              </a:rPr>
              <a:t>Superfluid 4He Group</a:t>
            </a:r>
          </a:p>
        </p:txBody>
      </p:sp>
      <p:sp>
        <p:nvSpPr>
          <p:cNvPr id="325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cs typeface="+mn-cs"/>
              </a:defRPr>
            </a:lvl1pPr>
          </a:lstStyle>
          <a:p>
            <a:pPr fontAlgn="base">
              <a:spcBef>
                <a:spcPct val="0"/>
              </a:spcBef>
              <a:spcAft>
                <a:spcPct val="0"/>
              </a:spcAft>
              <a:defRPr/>
            </a:pPr>
            <a:fld id="{1689163F-133B-4E03-8B07-0477B8149DCC}" type="slidenum">
              <a:rPr lang="en-US">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84" r:id="rId1"/>
    <p:sldLayoutId id="2147483709" r:id="rId2"/>
    <p:sldLayoutId id="2147483712" r:id="rId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5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6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56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5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tmplLst>
          <p:tmpl lvl="1">
            <p:tnLst>
              <p:par>
                <p:cTn presetID="1" presetClass="entr" presetSubtype="0" fill="hold" nodeType="click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Lst>
      </p:bldP>
    </p:bldLst>
  </p:timing>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cs typeface="Arial" charset="0"/>
        </a:defRPr>
      </a:lvl2pPr>
      <a:lvl3pPr algn="l" rtl="0" eaLnBrk="0" fontAlgn="base" hangingPunct="0">
        <a:spcBef>
          <a:spcPct val="0"/>
        </a:spcBef>
        <a:spcAft>
          <a:spcPct val="0"/>
        </a:spcAft>
        <a:defRPr sz="4000">
          <a:solidFill>
            <a:schemeClr val="tx2"/>
          </a:solidFill>
          <a:latin typeface="Arial Black" pitchFamily="34" charset="0"/>
          <a:cs typeface="Arial" charset="0"/>
        </a:defRPr>
      </a:lvl3pPr>
      <a:lvl4pPr algn="l" rtl="0" eaLnBrk="0" fontAlgn="base" hangingPunct="0">
        <a:spcBef>
          <a:spcPct val="0"/>
        </a:spcBef>
        <a:spcAft>
          <a:spcPct val="0"/>
        </a:spcAft>
        <a:defRPr sz="4000">
          <a:solidFill>
            <a:schemeClr val="tx2"/>
          </a:solidFill>
          <a:latin typeface="Arial Black" pitchFamily="34" charset="0"/>
          <a:cs typeface="Arial" charset="0"/>
        </a:defRPr>
      </a:lvl4pPr>
      <a:lvl5pPr algn="l" rtl="0" eaLnBrk="0" fontAlgn="base" hangingPunct="0">
        <a:spcBef>
          <a:spcPct val="0"/>
        </a:spcBef>
        <a:spcAft>
          <a:spcPct val="0"/>
        </a:spcAft>
        <a:defRPr sz="4000">
          <a:solidFill>
            <a:schemeClr val="tx2"/>
          </a:solidFill>
          <a:latin typeface="Arial Black" pitchFamily="34" charset="0"/>
          <a:cs typeface="Arial" charset="0"/>
        </a:defRPr>
      </a:lvl5pPr>
      <a:lvl6pPr marL="457200" algn="l" rtl="0" fontAlgn="base">
        <a:spcBef>
          <a:spcPct val="0"/>
        </a:spcBef>
        <a:spcAft>
          <a:spcPct val="0"/>
        </a:spcAft>
        <a:defRPr sz="4000">
          <a:solidFill>
            <a:schemeClr val="tx2"/>
          </a:solidFill>
          <a:latin typeface="Arial Black" pitchFamily="34" charset="0"/>
          <a:cs typeface="Arial" charset="0"/>
        </a:defRPr>
      </a:lvl6pPr>
      <a:lvl7pPr marL="914400" algn="l" rtl="0" fontAlgn="base">
        <a:spcBef>
          <a:spcPct val="0"/>
        </a:spcBef>
        <a:spcAft>
          <a:spcPct val="0"/>
        </a:spcAft>
        <a:defRPr sz="4000">
          <a:solidFill>
            <a:schemeClr val="tx2"/>
          </a:solidFill>
          <a:latin typeface="Arial Black" pitchFamily="34" charset="0"/>
          <a:cs typeface="Arial" charset="0"/>
        </a:defRPr>
      </a:lvl7pPr>
      <a:lvl8pPr marL="1371600" algn="l" rtl="0" fontAlgn="base">
        <a:spcBef>
          <a:spcPct val="0"/>
        </a:spcBef>
        <a:spcAft>
          <a:spcPct val="0"/>
        </a:spcAft>
        <a:defRPr sz="4000">
          <a:solidFill>
            <a:schemeClr val="tx2"/>
          </a:solidFill>
          <a:latin typeface="Arial Black" pitchFamily="34" charset="0"/>
          <a:cs typeface="Arial" charset="0"/>
        </a:defRPr>
      </a:lvl8pPr>
      <a:lvl9pPr marL="1828800" algn="l" rtl="0" fontAlgn="base">
        <a:spcBef>
          <a:spcPct val="0"/>
        </a:spcBef>
        <a:spcAft>
          <a:spcPct val="0"/>
        </a:spcAft>
        <a:defRPr sz="4000">
          <a:solidFill>
            <a:schemeClr val="tx2"/>
          </a:solidFill>
          <a:latin typeface="Arial Black"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2"/>
            </a:gs>
            <a:gs pos="100000">
              <a:schemeClr val="accent1"/>
            </a:gs>
          </a:gsLst>
          <a:lin ang="5400000" scaled="1"/>
        </a:gra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1752600" y="1676400"/>
            <a:ext cx="7086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5635" name="Rectangle 3"/>
          <p:cNvSpPr>
            <a:spLocks noGrp="1" noChangeArrowheads="1"/>
          </p:cNvSpPr>
          <p:nvPr>
            <p:ph type="body" idx="1"/>
          </p:nvPr>
        </p:nvSpPr>
        <p:spPr bwMode="auto">
          <a:xfrm>
            <a:off x="1752600" y="2819400"/>
            <a:ext cx="7086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5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mn-lt"/>
                <a:cs typeface="+mn-cs"/>
              </a:defRPr>
            </a:lvl1pPr>
          </a:lstStyle>
          <a:p>
            <a:pPr fontAlgn="base">
              <a:spcBef>
                <a:spcPct val="0"/>
              </a:spcBef>
              <a:spcAft>
                <a:spcPct val="0"/>
              </a:spcAft>
              <a:defRPr/>
            </a:pPr>
            <a:r>
              <a:rPr lang="ru-RU">
                <a:solidFill>
                  <a:srgbClr val="FFFFFF"/>
                </a:solidFill>
              </a:rPr>
              <a:t>Laboratory of Quantum Crystals</a:t>
            </a:r>
            <a:endParaRPr lang="en-US">
              <a:solidFill>
                <a:srgbClr val="FFFFFF"/>
              </a:solidFill>
            </a:endParaRPr>
          </a:p>
        </p:txBody>
      </p:sp>
      <p:sp>
        <p:nvSpPr>
          <p:cNvPr id="325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cs typeface="+mn-cs"/>
              </a:defRPr>
            </a:lvl1pPr>
          </a:lstStyle>
          <a:p>
            <a:pPr algn="ctr" fontAlgn="base">
              <a:spcBef>
                <a:spcPct val="0"/>
              </a:spcBef>
              <a:spcAft>
                <a:spcPct val="0"/>
              </a:spcAft>
              <a:defRPr/>
            </a:pPr>
            <a:r>
              <a:rPr lang="en-US">
                <a:solidFill>
                  <a:srgbClr val="FFFFFF"/>
                </a:solidFill>
              </a:rPr>
              <a:t>Superfluid 4He Group</a:t>
            </a:r>
          </a:p>
        </p:txBody>
      </p:sp>
      <p:sp>
        <p:nvSpPr>
          <p:cNvPr id="325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cs typeface="+mn-cs"/>
              </a:defRPr>
            </a:lvl1pPr>
          </a:lstStyle>
          <a:p>
            <a:pPr fontAlgn="base">
              <a:spcBef>
                <a:spcPct val="0"/>
              </a:spcBef>
              <a:spcAft>
                <a:spcPct val="0"/>
              </a:spcAft>
              <a:defRPr/>
            </a:pPr>
            <a:fld id="{1689163F-133B-4E03-8B07-0477B8149DCC}" type="slidenum">
              <a:rPr lang="en-US">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86"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5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6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56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5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tmplLst>
          <p:tmpl lvl="1">
            <p:tnLst>
              <p:par>
                <p:cTn presetID="1" presetClass="entr" presetSubtype="0" fill="hold" nodeType="click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25635"/>
                        </p:tgtEl>
                        <p:attrNameLst>
                          <p:attrName>style.visibility</p:attrName>
                        </p:attrNameLst>
                      </p:cBhvr>
                      <p:to>
                        <p:strVal val="visible"/>
                      </p:to>
                    </p:set>
                  </p:childTnLst>
                </p:cTn>
              </p:par>
            </p:tnLst>
          </p:tmpl>
        </p:tmplLst>
      </p:bldP>
    </p:bldLst>
  </p:timing>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cs typeface="Arial" charset="0"/>
        </a:defRPr>
      </a:lvl2pPr>
      <a:lvl3pPr algn="l" rtl="0" eaLnBrk="0" fontAlgn="base" hangingPunct="0">
        <a:spcBef>
          <a:spcPct val="0"/>
        </a:spcBef>
        <a:spcAft>
          <a:spcPct val="0"/>
        </a:spcAft>
        <a:defRPr sz="4000">
          <a:solidFill>
            <a:schemeClr val="tx2"/>
          </a:solidFill>
          <a:latin typeface="Arial Black" pitchFamily="34" charset="0"/>
          <a:cs typeface="Arial" charset="0"/>
        </a:defRPr>
      </a:lvl3pPr>
      <a:lvl4pPr algn="l" rtl="0" eaLnBrk="0" fontAlgn="base" hangingPunct="0">
        <a:spcBef>
          <a:spcPct val="0"/>
        </a:spcBef>
        <a:spcAft>
          <a:spcPct val="0"/>
        </a:spcAft>
        <a:defRPr sz="4000">
          <a:solidFill>
            <a:schemeClr val="tx2"/>
          </a:solidFill>
          <a:latin typeface="Arial Black" pitchFamily="34" charset="0"/>
          <a:cs typeface="Arial" charset="0"/>
        </a:defRPr>
      </a:lvl4pPr>
      <a:lvl5pPr algn="l" rtl="0" eaLnBrk="0" fontAlgn="base" hangingPunct="0">
        <a:spcBef>
          <a:spcPct val="0"/>
        </a:spcBef>
        <a:spcAft>
          <a:spcPct val="0"/>
        </a:spcAft>
        <a:defRPr sz="4000">
          <a:solidFill>
            <a:schemeClr val="tx2"/>
          </a:solidFill>
          <a:latin typeface="Arial Black" pitchFamily="34" charset="0"/>
          <a:cs typeface="Arial" charset="0"/>
        </a:defRPr>
      </a:lvl5pPr>
      <a:lvl6pPr marL="457200" algn="l" rtl="0" fontAlgn="base">
        <a:spcBef>
          <a:spcPct val="0"/>
        </a:spcBef>
        <a:spcAft>
          <a:spcPct val="0"/>
        </a:spcAft>
        <a:defRPr sz="4000">
          <a:solidFill>
            <a:schemeClr val="tx2"/>
          </a:solidFill>
          <a:latin typeface="Arial Black" pitchFamily="34" charset="0"/>
          <a:cs typeface="Arial" charset="0"/>
        </a:defRPr>
      </a:lvl6pPr>
      <a:lvl7pPr marL="914400" algn="l" rtl="0" fontAlgn="base">
        <a:spcBef>
          <a:spcPct val="0"/>
        </a:spcBef>
        <a:spcAft>
          <a:spcPct val="0"/>
        </a:spcAft>
        <a:defRPr sz="4000">
          <a:solidFill>
            <a:schemeClr val="tx2"/>
          </a:solidFill>
          <a:latin typeface="Arial Black" pitchFamily="34" charset="0"/>
          <a:cs typeface="Arial" charset="0"/>
        </a:defRPr>
      </a:lvl7pPr>
      <a:lvl8pPr marL="1371600" algn="l" rtl="0" fontAlgn="base">
        <a:spcBef>
          <a:spcPct val="0"/>
        </a:spcBef>
        <a:spcAft>
          <a:spcPct val="0"/>
        </a:spcAft>
        <a:defRPr sz="4000">
          <a:solidFill>
            <a:schemeClr val="tx2"/>
          </a:solidFill>
          <a:latin typeface="Arial Black" pitchFamily="34" charset="0"/>
          <a:cs typeface="Arial" charset="0"/>
        </a:defRPr>
      </a:lvl8pPr>
      <a:lvl9pPr marL="1828800" algn="l" rtl="0" fontAlgn="base">
        <a:spcBef>
          <a:spcPct val="0"/>
        </a:spcBef>
        <a:spcAft>
          <a:spcPct val="0"/>
        </a:spcAft>
        <a:defRPr sz="4000">
          <a:solidFill>
            <a:schemeClr val="tx2"/>
          </a:solidFill>
          <a:latin typeface="Arial Black"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52400"/>
            <a:ext cx="8686800" cy="6096000"/>
            <a:chOff x="0" y="96"/>
            <a:chExt cx="5472" cy="3840"/>
          </a:xfrm>
        </p:grpSpPr>
        <p:sp>
          <p:nvSpPr>
            <p:cNvPr id="145411"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45412" name="AutoShape 4"/>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499" y="0"/>
                </a:cxn>
                <a:cxn ang="0">
                  <a:pos x="7000" y="500"/>
                </a:cxn>
                <a:cxn ang="0">
                  <a:pos x="6500" y="1000"/>
                </a:cxn>
                <a:cxn ang="0">
                  <a:pos x="0" y="1000"/>
                </a:cxn>
              </a:cxnLst>
              <a:rect l="T0" t="T1" r="T2" b="T3"/>
              <a:pathLst>
                <a:path w="7000" h="1000">
                  <a:moveTo>
                    <a:pt x="0" y="0"/>
                  </a:moveTo>
                  <a:lnTo>
                    <a:pt x="6499" y="0"/>
                  </a:lnTo>
                  <a:cubicBezTo>
                    <a:pt x="6776" y="0"/>
                    <a:pt x="7000" y="223"/>
                    <a:pt x="7000" y="500"/>
                  </a:cubicBezTo>
                  <a:cubicBezTo>
                    <a:pt x="7000" y="776"/>
                    <a:pt x="6776" y="999"/>
                    <a:pt x="6500" y="1000"/>
                  </a:cubicBezTo>
                  <a:lnTo>
                    <a:pt x="0" y="1000"/>
                  </a:lnTo>
                  <a:close/>
                </a:path>
              </a:pathLst>
            </a:custGeom>
            <a:solidFill>
              <a:schemeClr val="folHlink"/>
            </a:solidFill>
            <a:ln w="9525">
              <a:noFill/>
              <a:miter lim="800000"/>
              <a:headEnd/>
              <a:tailEnd/>
            </a:ln>
          </p:spPr>
          <p:txBody>
            <a:bodyPr/>
            <a:lstStyle/>
            <a:p>
              <a:pPr fontAlgn="base">
                <a:spcBef>
                  <a:spcPct val="0"/>
                </a:spcBef>
                <a:spcAft>
                  <a:spcPct val="0"/>
                </a:spcAft>
                <a:defRPr/>
              </a:pPr>
              <a:endParaRPr lang="en-US" sz="2400">
                <a:solidFill>
                  <a:srgbClr val="000000"/>
                </a:solidFill>
                <a:latin typeface="Times New Roman" pitchFamily="18" charset="0"/>
              </a:endParaRPr>
            </a:p>
          </p:txBody>
        </p:sp>
        <p:sp>
          <p:nvSpPr>
            <p:cNvPr id="145413" name="Line 5"/>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lgn="ctr" fontAlgn="base">
                <a:spcBef>
                  <a:spcPct val="0"/>
                </a:spcBef>
                <a:spcAft>
                  <a:spcPct val="0"/>
                </a:spcAft>
                <a:defRPr/>
              </a:pPr>
              <a:endParaRPr lang="en-GB" sz="2400">
                <a:solidFill>
                  <a:srgbClr val="000000"/>
                </a:solidFill>
                <a:latin typeface="Times New Roman" pitchFamily="18" charset="0"/>
              </a:endParaRPr>
            </a:p>
          </p:txBody>
        </p:sp>
      </p:grpSp>
      <p:sp>
        <p:nvSpPr>
          <p:cNvPr id="83971" name="Rectangle 6"/>
          <p:cNvSpPr>
            <a:spLocks noGrp="1" noChangeArrowheads="1"/>
          </p:cNvSpPr>
          <p:nvPr>
            <p:ph type="title"/>
          </p:nvPr>
        </p:nvSpPr>
        <p:spPr bwMode="auto">
          <a:xfrm>
            <a:off x="195263" y="228600"/>
            <a:ext cx="801528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3972" name="Rectangle 7"/>
          <p:cNvSpPr>
            <a:spLocks noGrp="1" noChangeArrowheads="1"/>
          </p:cNvSpPr>
          <p:nvPr>
            <p:ph type="body" idx="1"/>
          </p:nvPr>
        </p:nvSpPr>
        <p:spPr bwMode="auto">
          <a:xfrm>
            <a:off x="609600" y="1600200"/>
            <a:ext cx="7924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n-lt"/>
                <a:cs typeface="+mn-cs"/>
              </a:defRPr>
            </a:lvl1pPr>
          </a:lstStyle>
          <a:p>
            <a:pPr fontAlgn="base">
              <a:spcBef>
                <a:spcPct val="0"/>
              </a:spcBef>
              <a:spcAft>
                <a:spcPct val="0"/>
              </a:spcAft>
              <a:defRPr/>
            </a:pPr>
            <a:r>
              <a:rPr lang="en-US">
                <a:solidFill>
                  <a:srgbClr val="000000"/>
                </a:solidFill>
              </a:rPr>
              <a:t>Laboratory of Quantum Crystals</a:t>
            </a:r>
          </a:p>
        </p:txBody>
      </p:sp>
      <p:sp>
        <p:nvSpPr>
          <p:cNvPr id="14541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cs typeface="+mn-cs"/>
              </a:defRPr>
            </a:lvl1pPr>
          </a:lstStyle>
          <a:p>
            <a:pPr algn="ctr" fontAlgn="base">
              <a:spcBef>
                <a:spcPct val="0"/>
              </a:spcBef>
              <a:spcAft>
                <a:spcPct val="0"/>
              </a:spcAft>
              <a:defRPr/>
            </a:pPr>
            <a:r>
              <a:rPr lang="en-US">
                <a:solidFill>
                  <a:srgbClr val="000000"/>
                </a:solidFill>
              </a:rPr>
              <a:t>Superfluid 4He Group</a:t>
            </a:r>
          </a:p>
        </p:txBody>
      </p:sp>
      <p:sp>
        <p:nvSpPr>
          <p:cNvPr id="14541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cs typeface="+mn-cs"/>
              </a:defRPr>
            </a:lvl1pPr>
          </a:lstStyle>
          <a:p>
            <a:pPr fontAlgn="base">
              <a:spcBef>
                <a:spcPct val="0"/>
              </a:spcBef>
              <a:spcAft>
                <a:spcPct val="0"/>
              </a:spcAft>
              <a:defRPr/>
            </a:pPr>
            <a:fld id="{61E5BEB6-2C8D-4781-835F-AF86FC7AA9B6}"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8" r:id="rId1"/>
  </p:sldLayoutIdLst>
  <p:timing>
    <p:tnLst>
      <p:par>
        <p:cTn id="1" dur="indefinite" restart="never" nodeType="tmRoot"/>
      </p:par>
    </p:tnLst>
  </p:timing>
  <p:hf hdr="0" ftr="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cs typeface="Arial" charset="0"/>
        </a:defRPr>
      </a:lvl2pPr>
      <a:lvl3pPr algn="l" rtl="0" eaLnBrk="0" fontAlgn="base" hangingPunct="0">
        <a:spcBef>
          <a:spcPct val="0"/>
        </a:spcBef>
        <a:spcAft>
          <a:spcPct val="0"/>
        </a:spcAft>
        <a:defRPr sz="4200">
          <a:solidFill>
            <a:schemeClr val="tx2"/>
          </a:solidFill>
          <a:latin typeface="Arial" charset="0"/>
          <a:cs typeface="Arial" charset="0"/>
        </a:defRPr>
      </a:lvl3pPr>
      <a:lvl4pPr algn="l" rtl="0" eaLnBrk="0" fontAlgn="base" hangingPunct="0">
        <a:spcBef>
          <a:spcPct val="0"/>
        </a:spcBef>
        <a:spcAft>
          <a:spcPct val="0"/>
        </a:spcAft>
        <a:defRPr sz="4200">
          <a:solidFill>
            <a:schemeClr val="tx2"/>
          </a:solidFill>
          <a:latin typeface="Arial" charset="0"/>
          <a:cs typeface="Arial" charset="0"/>
        </a:defRPr>
      </a:lvl4pPr>
      <a:lvl5pPr algn="l" rtl="0" eaLnBrk="0" fontAlgn="base" hangingPunct="0">
        <a:spcBef>
          <a:spcPct val="0"/>
        </a:spcBef>
        <a:spcAft>
          <a:spcPct val="0"/>
        </a:spcAft>
        <a:defRPr sz="4200">
          <a:solidFill>
            <a:schemeClr val="tx2"/>
          </a:solidFill>
          <a:latin typeface="Arial" charset="0"/>
          <a:cs typeface="Arial" charset="0"/>
        </a:defRPr>
      </a:lvl5pPr>
      <a:lvl6pPr marL="457200" algn="l" rtl="0" fontAlgn="base">
        <a:spcBef>
          <a:spcPct val="0"/>
        </a:spcBef>
        <a:spcAft>
          <a:spcPct val="0"/>
        </a:spcAft>
        <a:defRPr sz="4200">
          <a:solidFill>
            <a:schemeClr val="tx2"/>
          </a:solidFill>
          <a:latin typeface="Arial" charset="0"/>
          <a:cs typeface="Arial" charset="0"/>
        </a:defRPr>
      </a:lvl6pPr>
      <a:lvl7pPr marL="914400" algn="l" rtl="0" fontAlgn="base">
        <a:spcBef>
          <a:spcPct val="0"/>
        </a:spcBef>
        <a:spcAft>
          <a:spcPct val="0"/>
        </a:spcAft>
        <a:defRPr sz="4200">
          <a:solidFill>
            <a:schemeClr val="tx2"/>
          </a:solidFill>
          <a:latin typeface="Arial" charset="0"/>
          <a:cs typeface="Arial" charset="0"/>
        </a:defRPr>
      </a:lvl7pPr>
      <a:lvl8pPr marL="1371600" algn="l" rtl="0" fontAlgn="base">
        <a:spcBef>
          <a:spcPct val="0"/>
        </a:spcBef>
        <a:spcAft>
          <a:spcPct val="0"/>
        </a:spcAft>
        <a:defRPr sz="4200">
          <a:solidFill>
            <a:schemeClr val="tx2"/>
          </a:solidFill>
          <a:latin typeface="Arial" charset="0"/>
          <a:cs typeface="Arial" charset="0"/>
        </a:defRPr>
      </a:lvl8pPr>
      <a:lvl9pPr marL="1828800" algn="l" rtl="0" fontAlgn="base">
        <a:spcBef>
          <a:spcPct val="0"/>
        </a:spcBef>
        <a:spcAft>
          <a:spcPct val="0"/>
        </a:spcAft>
        <a:defRPr sz="4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52400"/>
            <a:ext cx="8686800" cy="6096000"/>
            <a:chOff x="0" y="96"/>
            <a:chExt cx="5472" cy="3840"/>
          </a:xfrm>
        </p:grpSpPr>
        <p:sp>
          <p:nvSpPr>
            <p:cNvPr id="145411"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45412" name="AutoShape 4"/>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499" y="0"/>
                </a:cxn>
                <a:cxn ang="0">
                  <a:pos x="7000" y="500"/>
                </a:cxn>
                <a:cxn ang="0">
                  <a:pos x="6500" y="1000"/>
                </a:cxn>
                <a:cxn ang="0">
                  <a:pos x="0" y="1000"/>
                </a:cxn>
              </a:cxnLst>
              <a:rect l="T0" t="T1" r="T2" b="T3"/>
              <a:pathLst>
                <a:path w="7000" h="1000">
                  <a:moveTo>
                    <a:pt x="0" y="0"/>
                  </a:moveTo>
                  <a:lnTo>
                    <a:pt x="6499" y="0"/>
                  </a:lnTo>
                  <a:cubicBezTo>
                    <a:pt x="6776" y="0"/>
                    <a:pt x="7000" y="223"/>
                    <a:pt x="7000" y="500"/>
                  </a:cubicBezTo>
                  <a:cubicBezTo>
                    <a:pt x="7000" y="776"/>
                    <a:pt x="6776" y="999"/>
                    <a:pt x="6500" y="1000"/>
                  </a:cubicBezTo>
                  <a:lnTo>
                    <a:pt x="0" y="1000"/>
                  </a:lnTo>
                  <a:close/>
                </a:path>
              </a:pathLst>
            </a:custGeom>
            <a:solidFill>
              <a:schemeClr val="folHlink"/>
            </a:solidFill>
            <a:ln w="9525">
              <a:noFill/>
              <a:miter lim="800000"/>
              <a:headEnd/>
              <a:tailEnd/>
            </a:ln>
          </p:spPr>
          <p:txBody>
            <a:bodyPr/>
            <a:lstStyle/>
            <a:p>
              <a:pPr fontAlgn="base">
                <a:spcBef>
                  <a:spcPct val="0"/>
                </a:spcBef>
                <a:spcAft>
                  <a:spcPct val="0"/>
                </a:spcAft>
                <a:defRPr/>
              </a:pPr>
              <a:endParaRPr lang="en-US" sz="2400">
                <a:solidFill>
                  <a:srgbClr val="000000"/>
                </a:solidFill>
                <a:latin typeface="Times New Roman" pitchFamily="18" charset="0"/>
              </a:endParaRPr>
            </a:p>
          </p:txBody>
        </p:sp>
        <p:sp>
          <p:nvSpPr>
            <p:cNvPr id="145413" name="Line 5"/>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lgn="ctr" fontAlgn="base">
                <a:spcBef>
                  <a:spcPct val="0"/>
                </a:spcBef>
                <a:spcAft>
                  <a:spcPct val="0"/>
                </a:spcAft>
                <a:defRPr/>
              </a:pPr>
              <a:endParaRPr lang="en-GB" sz="2400">
                <a:solidFill>
                  <a:srgbClr val="000000"/>
                </a:solidFill>
                <a:latin typeface="Times New Roman" pitchFamily="18" charset="0"/>
              </a:endParaRPr>
            </a:p>
          </p:txBody>
        </p:sp>
      </p:grpSp>
      <p:sp>
        <p:nvSpPr>
          <p:cNvPr id="83971" name="Rectangle 6"/>
          <p:cNvSpPr>
            <a:spLocks noGrp="1" noChangeArrowheads="1"/>
          </p:cNvSpPr>
          <p:nvPr>
            <p:ph type="title"/>
          </p:nvPr>
        </p:nvSpPr>
        <p:spPr bwMode="auto">
          <a:xfrm>
            <a:off x="195263" y="228600"/>
            <a:ext cx="801528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3972" name="Rectangle 7"/>
          <p:cNvSpPr>
            <a:spLocks noGrp="1" noChangeArrowheads="1"/>
          </p:cNvSpPr>
          <p:nvPr>
            <p:ph type="body" idx="1"/>
          </p:nvPr>
        </p:nvSpPr>
        <p:spPr bwMode="auto">
          <a:xfrm>
            <a:off x="609600" y="1600200"/>
            <a:ext cx="7924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atin typeface="+mn-lt"/>
                <a:cs typeface="+mn-cs"/>
              </a:defRPr>
            </a:lvl1pPr>
          </a:lstStyle>
          <a:p>
            <a:pPr fontAlgn="base">
              <a:spcBef>
                <a:spcPct val="0"/>
              </a:spcBef>
              <a:spcAft>
                <a:spcPct val="0"/>
              </a:spcAft>
              <a:defRPr/>
            </a:pPr>
            <a:r>
              <a:rPr lang="en-US">
                <a:solidFill>
                  <a:srgbClr val="000000"/>
                </a:solidFill>
              </a:rPr>
              <a:t>3 March 2010</a:t>
            </a:r>
          </a:p>
        </p:txBody>
      </p:sp>
      <p:sp>
        <p:nvSpPr>
          <p:cNvPr id="14541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mn-lt"/>
                <a:cs typeface="+mn-cs"/>
              </a:defRPr>
            </a:lvl1pPr>
          </a:lstStyle>
          <a:p>
            <a:pPr algn="ctr" fontAlgn="base">
              <a:spcBef>
                <a:spcPct val="0"/>
              </a:spcBef>
              <a:spcAft>
                <a:spcPct val="0"/>
              </a:spcAft>
              <a:defRPr/>
            </a:pPr>
            <a:r>
              <a:rPr lang="en-US">
                <a:solidFill>
                  <a:srgbClr val="000000"/>
                </a:solidFill>
              </a:rPr>
              <a:t>Phys.Rev. E</a:t>
            </a:r>
          </a:p>
        </p:txBody>
      </p:sp>
      <p:sp>
        <p:nvSpPr>
          <p:cNvPr id="14541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Black" pitchFamily="34" charset="0"/>
                <a:cs typeface="+mn-cs"/>
              </a:defRPr>
            </a:lvl1pPr>
          </a:lstStyle>
          <a:p>
            <a:pPr fontAlgn="base">
              <a:spcBef>
                <a:spcPct val="0"/>
              </a:spcBef>
              <a:spcAft>
                <a:spcPct val="0"/>
              </a:spcAft>
              <a:defRPr/>
            </a:pPr>
            <a:fld id="{E950C485-BDD5-441E-9D1D-7D814BF0C8CB}"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0" r:id="rId1"/>
  </p:sldLayoutIdLst>
  <p:timing>
    <p:tnLst>
      <p:par>
        <p:cTn id="1" dur="indefinite" restart="never" nodeType="tmRoot"/>
      </p:par>
    </p:tnLst>
  </p:timing>
  <p:hf sldNum="0" hdr="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cs typeface="Arial" charset="0"/>
        </a:defRPr>
      </a:lvl2pPr>
      <a:lvl3pPr algn="l" rtl="0" eaLnBrk="0" fontAlgn="base" hangingPunct="0">
        <a:spcBef>
          <a:spcPct val="0"/>
        </a:spcBef>
        <a:spcAft>
          <a:spcPct val="0"/>
        </a:spcAft>
        <a:defRPr sz="4200">
          <a:solidFill>
            <a:schemeClr val="tx2"/>
          </a:solidFill>
          <a:latin typeface="Arial" charset="0"/>
          <a:cs typeface="Arial" charset="0"/>
        </a:defRPr>
      </a:lvl3pPr>
      <a:lvl4pPr algn="l" rtl="0" eaLnBrk="0" fontAlgn="base" hangingPunct="0">
        <a:spcBef>
          <a:spcPct val="0"/>
        </a:spcBef>
        <a:spcAft>
          <a:spcPct val="0"/>
        </a:spcAft>
        <a:defRPr sz="4200">
          <a:solidFill>
            <a:schemeClr val="tx2"/>
          </a:solidFill>
          <a:latin typeface="Arial" charset="0"/>
          <a:cs typeface="Arial" charset="0"/>
        </a:defRPr>
      </a:lvl4pPr>
      <a:lvl5pPr algn="l" rtl="0" eaLnBrk="0" fontAlgn="base" hangingPunct="0">
        <a:spcBef>
          <a:spcPct val="0"/>
        </a:spcBef>
        <a:spcAft>
          <a:spcPct val="0"/>
        </a:spcAft>
        <a:defRPr sz="4200">
          <a:solidFill>
            <a:schemeClr val="tx2"/>
          </a:solidFill>
          <a:latin typeface="Arial" charset="0"/>
          <a:cs typeface="Arial" charset="0"/>
        </a:defRPr>
      </a:lvl5pPr>
      <a:lvl6pPr marL="457200" algn="l" rtl="0" fontAlgn="base">
        <a:spcBef>
          <a:spcPct val="0"/>
        </a:spcBef>
        <a:spcAft>
          <a:spcPct val="0"/>
        </a:spcAft>
        <a:defRPr sz="4200">
          <a:solidFill>
            <a:schemeClr val="tx2"/>
          </a:solidFill>
          <a:latin typeface="Arial" charset="0"/>
          <a:cs typeface="Arial" charset="0"/>
        </a:defRPr>
      </a:lvl6pPr>
      <a:lvl7pPr marL="914400" algn="l" rtl="0" fontAlgn="base">
        <a:spcBef>
          <a:spcPct val="0"/>
        </a:spcBef>
        <a:spcAft>
          <a:spcPct val="0"/>
        </a:spcAft>
        <a:defRPr sz="4200">
          <a:solidFill>
            <a:schemeClr val="tx2"/>
          </a:solidFill>
          <a:latin typeface="Arial" charset="0"/>
          <a:cs typeface="Arial" charset="0"/>
        </a:defRPr>
      </a:lvl7pPr>
      <a:lvl8pPr marL="1371600" algn="l" rtl="0" fontAlgn="base">
        <a:spcBef>
          <a:spcPct val="0"/>
        </a:spcBef>
        <a:spcAft>
          <a:spcPct val="0"/>
        </a:spcAft>
        <a:defRPr sz="4200">
          <a:solidFill>
            <a:schemeClr val="tx2"/>
          </a:solidFill>
          <a:latin typeface="Arial" charset="0"/>
          <a:cs typeface="Arial" charset="0"/>
        </a:defRPr>
      </a:lvl8pPr>
      <a:lvl9pPr marL="1828800" algn="l" rtl="0" fontAlgn="base">
        <a:spcBef>
          <a:spcPct val="0"/>
        </a:spcBef>
        <a:spcAft>
          <a:spcPct val="0"/>
        </a:spcAft>
        <a:defRPr sz="4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3.xml"/><Relationship Id="rId1" Type="http://schemas.openxmlformats.org/officeDocument/2006/relationships/vmlDrawing" Target="../drawings/vmlDrawing6.vml"/><Relationship Id="rId5" Type="http://schemas.openxmlformats.org/officeDocument/2006/relationships/oleObject" Target="../embeddings/oleObject15.bin"/><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5.xml"/><Relationship Id="rId1" Type="http://schemas.openxmlformats.org/officeDocument/2006/relationships/vmlDrawing" Target="../drawings/vmlDrawing7.vml"/><Relationship Id="rId4"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8.xml"/><Relationship Id="rId1" Type="http://schemas.openxmlformats.org/officeDocument/2006/relationships/vmlDrawing" Target="../drawings/vmlDrawing8.vml"/><Relationship Id="rId5" Type="http://schemas.openxmlformats.org/officeDocument/2006/relationships/image" Target="../media/image46.jpeg"/><Relationship Id="rId4" Type="http://schemas.openxmlformats.org/officeDocument/2006/relationships/oleObject" Target="../embeddings/oleObject18.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7.xml"/><Relationship Id="rId1" Type="http://schemas.openxmlformats.org/officeDocument/2006/relationships/vmlDrawing" Target="../drawings/vmlDrawing9.vml"/><Relationship Id="rId6" Type="http://schemas.openxmlformats.org/officeDocument/2006/relationships/oleObject" Target="../embeddings/oleObject21.bin"/><Relationship Id="rId5" Type="http://schemas.openxmlformats.org/officeDocument/2006/relationships/image" Target="../media/image49.jpeg"/><Relationship Id="rId4" Type="http://schemas.openxmlformats.org/officeDocument/2006/relationships/oleObject" Target="../embeddings/oleObject20.bin"/></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5.xml"/><Relationship Id="rId4" Type="http://schemas.openxmlformats.org/officeDocument/2006/relationships/image" Target="../media/image54.tif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2.xml"/><Relationship Id="rId1" Type="http://schemas.openxmlformats.org/officeDocument/2006/relationships/vmlDrawing" Target="../drawings/vmlDrawing11.v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gi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0.xml"/><Relationship Id="rId1" Type="http://schemas.openxmlformats.org/officeDocument/2006/relationships/vmlDrawing" Target="../drawings/vmlDrawing3.vml"/><Relationship Id="rId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slideLayout" Target="../slideLayouts/slideLayout21.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632" y="764704"/>
            <a:ext cx="7560840" cy="1470025"/>
          </a:xfrm>
        </p:spPr>
        <p:txBody>
          <a:bodyPr>
            <a:normAutofit fontScale="90000"/>
          </a:bodyPr>
          <a:lstStyle/>
          <a:p>
            <a:r>
              <a:rPr lang="en-GB" dirty="0" smtClean="0">
                <a:effectLst>
                  <a:outerShdw blurRad="38100" dist="38100" dir="2700000" algn="tl">
                    <a:srgbClr val="000000">
                      <a:alpha val="43137"/>
                    </a:srgbClr>
                  </a:outerShdw>
                </a:effectLst>
              </a:rPr>
              <a:t>Direct Energy Transformation in a System of Nonlinear Second Sound Waves</a:t>
            </a:r>
            <a:endParaRPr lang="en-GB"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483768" y="2492896"/>
            <a:ext cx="6264696" cy="2448272"/>
          </a:xfrm>
        </p:spPr>
        <p:txBody>
          <a:bodyPr>
            <a:normAutofit/>
          </a:bodyPr>
          <a:lstStyle/>
          <a:p>
            <a:r>
              <a:rPr lang="en-GB" u="sng" dirty="0" smtClean="0"/>
              <a:t>V.B.Efimov</a:t>
            </a:r>
            <a:r>
              <a:rPr lang="en-GB" b="1" baseline="30000" dirty="0"/>
              <a:t>1,2</a:t>
            </a:r>
            <a:r>
              <a:rPr lang="en-GB" dirty="0" smtClean="0"/>
              <a:t> and P.V.E.McClintock</a:t>
            </a:r>
            <a:r>
              <a:rPr lang="en-GB" b="1" baseline="30000" dirty="0" smtClean="0"/>
              <a:t>2</a:t>
            </a:r>
            <a:r>
              <a:rPr lang="en-GB" dirty="0" smtClean="0"/>
              <a:t> </a:t>
            </a:r>
          </a:p>
          <a:p>
            <a:pPr algn="l"/>
            <a:r>
              <a:rPr lang="en-GB" b="1" baseline="30000" dirty="0" smtClean="0"/>
              <a:t>1)</a:t>
            </a:r>
            <a:r>
              <a:rPr lang="en-GB" b="1" dirty="0" smtClean="0"/>
              <a:t> </a:t>
            </a:r>
            <a:r>
              <a:rPr lang="en-GB" dirty="0" smtClean="0"/>
              <a:t>Institute of Solid State Physics RAS, </a:t>
            </a:r>
            <a:r>
              <a:rPr lang="en-GB" dirty="0" err="1" smtClean="0"/>
              <a:t>Chernogolovka</a:t>
            </a:r>
            <a:r>
              <a:rPr lang="en-GB" dirty="0" smtClean="0"/>
              <a:t>, Moscow distr., Russia</a:t>
            </a:r>
          </a:p>
          <a:p>
            <a:pPr algn="l"/>
            <a:r>
              <a:rPr lang="en-GB" b="1" baseline="30000" dirty="0" smtClean="0"/>
              <a:t>2) </a:t>
            </a:r>
            <a:r>
              <a:rPr lang="en-GB" dirty="0" smtClean="0"/>
              <a:t>Physics department, Lancaster University, Lancaster, UK</a:t>
            </a:r>
            <a:endParaRPr lang="en-GB" dirty="0"/>
          </a:p>
        </p:txBody>
      </p:sp>
      <p:sp>
        <p:nvSpPr>
          <p:cNvPr id="6" name="Subtitle 2"/>
          <p:cNvSpPr txBox="1">
            <a:spLocks/>
          </p:cNvSpPr>
          <p:nvPr/>
        </p:nvSpPr>
        <p:spPr>
          <a:xfrm>
            <a:off x="2915816" y="5301208"/>
            <a:ext cx="5832648" cy="1556792"/>
          </a:xfrm>
          <a:prstGeom prst="rect">
            <a:avLst/>
          </a:prstGeom>
        </p:spPr>
        <p:txBody>
          <a:bodyPr tIns="0">
            <a:normAutofit/>
          </a:bodyPr>
          <a:lstStyle/>
          <a:p>
            <a:pPr marL="27432" marR="0" lvl="0" indent="0" algn="r"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GB" sz="2000" b="0" i="0" u="none" strike="noStrike" kern="1200" cap="none" spc="0" normalizeH="0" baseline="0" noProof="0" dirty="0" smtClean="0">
                <a:ln>
                  <a:noFill/>
                </a:ln>
                <a:solidFill>
                  <a:schemeClr val="tx2">
                    <a:shade val="30000"/>
                    <a:satMod val="150000"/>
                  </a:schemeClr>
                </a:solidFill>
                <a:effectLst/>
                <a:uLnTx/>
                <a:uFillTx/>
                <a:latin typeface="+mn-lt"/>
                <a:ea typeface="+mn-ea"/>
                <a:cs typeface="+mn-cs"/>
              </a:rPr>
              <a:t>The VI-</a:t>
            </a:r>
            <a:r>
              <a:rPr kumimoji="0" lang="en-GB" sz="2000" b="0" i="0" u="none" strike="noStrike" kern="1200" cap="none" spc="0" normalizeH="0" baseline="0" noProof="0" dirty="0" err="1" smtClean="0">
                <a:ln>
                  <a:noFill/>
                </a:ln>
                <a:solidFill>
                  <a:schemeClr val="tx2">
                    <a:shade val="30000"/>
                    <a:satMod val="150000"/>
                  </a:schemeClr>
                </a:solidFill>
                <a:effectLst/>
                <a:uLnTx/>
                <a:uFillTx/>
                <a:latin typeface="+mn-lt"/>
                <a:ea typeface="+mn-ea"/>
                <a:cs typeface="+mn-cs"/>
              </a:rPr>
              <a:t>th</a:t>
            </a:r>
            <a:r>
              <a:rPr kumimoji="0" lang="en-GB" sz="2000" b="0" i="0" u="none" strike="noStrike" kern="1200" cap="none" spc="0" normalizeH="0" baseline="0" noProof="0" dirty="0" smtClean="0">
                <a:ln>
                  <a:noFill/>
                </a:ln>
                <a:solidFill>
                  <a:schemeClr val="tx2">
                    <a:shade val="30000"/>
                    <a:satMod val="150000"/>
                  </a:schemeClr>
                </a:solidFill>
                <a:effectLst/>
                <a:uLnTx/>
                <a:uFillTx/>
                <a:latin typeface="+mn-lt"/>
                <a:ea typeface="+mn-ea"/>
                <a:cs typeface="+mn-cs"/>
              </a:rPr>
              <a:t> international conference: </a:t>
            </a:r>
          </a:p>
          <a:p>
            <a:pPr marL="27432" marR="0" lvl="0" indent="0" algn="r"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lang="en-GB" sz="2400" dirty="0" err="1" smtClean="0">
                <a:solidFill>
                  <a:schemeClr val="tx2">
                    <a:shade val="30000"/>
                    <a:satMod val="150000"/>
                  </a:schemeClr>
                </a:solidFill>
              </a:rPr>
              <a:t>Solitons</a:t>
            </a:r>
            <a:r>
              <a:rPr lang="en-GB" sz="2400" dirty="0" smtClean="0">
                <a:solidFill>
                  <a:schemeClr val="tx2">
                    <a:shade val="30000"/>
                    <a:satMod val="150000"/>
                  </a:schemeClr>
                </a:solidFill>
              </a:rPr>
              <a:t>, Collapses and Turbulence</a:t>
            </a:r>
          </a:p>
          <a:p>
            <a:pPr marL="27432" marR="0" lvl="0" indent="0" algn="r"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GB" sz="2000" b="0" i="0" u="none" strike="noStrike" kern="1200" cap="none" spc="0" normalizeH="0" baseline="0" noProof="0" dirty="0" smtClean="0">
                <a:ln>
                  <a:noFill/>
                </a:ln>
                <a:solidFill>
                  <a:schemeClr val="tx2">
                    <a:shade val="30000"/>
                    <a:satMod val="150000"/>
                  </a:schemeClr>
                </a:solidFill>
                <a:effectLst/>
                <a:uLnTx/>
                <a:uFillTx/>
                <a:latin typeface="+mn-lt"/>
                <a:ea typeface="+mn-ea"/>
                <a:cs typeface="+mn-cs"/>
              </a:rPr>
              <a:t>Novosibirsk </a:t>
            </a:r>
            <a:r>
              <a:rPr kumimoji="0" lang="en-GB" sz="2000" b="0" i="0" u="none" strike="noStrike" kern="1200" cap="none" spc="0" normalizeH="0" baseline="0" noProof="0" dirty="0" err="1" smtClean="0">
                <a:ln>
                  <a:noFill/>
                </a:ln>
                <a:solidFill>
                  <a:schemeClr val="tx2">
                    <a:shade val="30000"/>
                    <a:satMod val="150000"/>
                  </a:schemeClr>
                </a:solidFill>
                <a:effectLst/>
                <a:uLnTx/>
                <a:uFillTx/>
                <a:latin typeface="+mn-lt"/>
                <a:ea typeface="+mn-ea"/>
                <a:cs typeface="+mn-cs"/>
              </a:rPr>
              <a:t>Akademgorodok</a:t>
            </a:r>
            <a:r>
              <a:rPr kumimoji="0" lang="en-GB" sz="2000" b="0" i="0" u="none" strike="noStrike" kern="1200" cap="none" spc="0" normalizeH="0" baseline="0" noProof="0" dirty="0" smtClean="0">
                <a:ln>
                  <a:noFill/>
                </a:ln>
                <a:solidFill>
                  <a:schemeClr val="tx2">
                    <a:shade val="30000"/>
                    <a:satMod val="150000"/>
                  </a:schemeClr>
                </a:solidFill>
                <a:effectLst/>
                <a:uLnTx/>
                <a:uFillTx/>
                <a:latin typeface="+mn-lt"/>
                <a:ea typeface="+mn-ea"/>
                <a:cs typeface="+mn-cs"/>
              </a:rPr>
              <a:t>, 7 June 2012</a:t>
            </a:r>
            <a:endParaRPr kumimoji="0" lang="en-GB" sz="20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pic>
        <p:nvPicPr>
          <p:cNvPr id="8" name="Picture 152" descr="Physdept"/>
          <p:cNvPicPr>
            <a:picLocks noChangeAspect="1" noChangeArrowheads="1"/>
          </p:cNvPicPr>
          <p:nvPr/>
        </p:nvPicPr>
        <p:blipFill>
          <a:blip r:embed="rId2" cstate="print"/>
          <a:srcRect/>
          <a:stretch>
            <a:fillRect/>
          </a:stretch>
        </p:blipFill>
        <p:spPr bwMode="auto">
          <a:xfrm>
            <a:off x="1187624" y="3717032"/>
            <a:ext cx="1045454" cy="1143008"/>
          </a:xfrm>
          <a:prstGeom prst="rect">
            <a:avLst/>
          </a:prstGeom>
          <a:noFill/>
        </p:spPr>
      </p:pic>
      <p:pic>
        <p:nvPicPr>
          <p:cNvPr id="9" name="Picture 153" descr="ISSP-chg_logo"/>
          <p:cNvPicPr>
            <a:picLocks noChangeAspect="1" noChangeArrowheads="1"/>
          </p:cNvPicPr>
          <p:nvPr/>
        </p:nvPicPr>
        <p:blipFill>
          <a:blip r:embed="rId3" cstate="print"/>
          <a:srcRect/>
          <a:stretch>
            <a:fillRect/>
          </a:stretch>
        </p:blipFill>
        <p:spPr bwMode="auto">
          <a:xfrm>
            <a:off x="1311730" y="2551471"/>
            <a:ext cx="785818" cy="1005487"/>
          </a:xfrm>
          <a:prstGeom prst="rect">
            <a:avLst/>
          </a:prstGeom>
          <a:solidFill>
            <a:srgbClr val="FFFF00"/>
          </a:solid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21424B75-16B0-44F8-8825-1895F9F43441}" type="slidenum">
              <a:rPr lang="en-US">
                <a:solidFill>
                  <a:srgbClr val="FFFFFF"/>
                </a:solidFill>
              </a:rPr>
              <a:pPr>
                <a:defRPr/>
              </a:pPr>
              <a:t>10</a:t>
            </a:fld>
            <a:endParaRPr lang="en-US">
              <a:solidFill>
                <a:srgbClr val="FFFFFF"/>
              </a:solidFill>
            </a:endParaRPr>
          </a:p>
        </p:txBody>
      </p:sp>
      <p:sp>
        <p:nvSpPr>
          <p:cNvPr id="128004" name="Rectangle 2"/>
          <p:cNvSpPr>
            <a:spLocks noGrp="1" noChangeArrowheads="1"/>
          </p:cNvSpPr>
          <p:nvPr>
            <p:ph type="ctrTitle" idx="4294967295"/>
          </p:nvPr>
        </p:nvSpPr>
        <p:spPr>
          <a:xfrm>
            <a:off x="323850" y="0"/>
            <a:ext cx="7129463" cy="1412875"/>
          </a:xfrm>
        </p:spPr>
        <p:txBody>
          <a:bodyPr/>
          <a:lstStyle/>
          <a:p>
            <a:pPr eaLnBrk="1" hangingPunct="1"/>
            <a:r>
              <a:rPr lang="en-US" sz="2800" b="1" i="1" smtClean="0">
                <a:solidFill>
                  <a:schemeClr val="bg2"/>
                </a:solidFill>
              </a:rPr>
              <a:t>Energy Transformation in Superfluid Helium-4</a:t>
            </a:r>
            <a:endParaRPr lang="ru-RU" sz="2800" b="1" i="1" smtClean="0">
              <a:solidFill>
                <a:schemeClr val="bg2"/>
              </a:solidFill>
            </a:endParaRPr>
          </a:p>
        </p:txBody>
      </p:sp>
      <p:pic>
        <p:nvPicPr>
          <p:cNvPr id="128005" name="Picture 3"/>
          <p:cNvPicPr>
            <a:picLocks noChangeAspect="1" noChangeArrowheads="1"/>
          </p:cNvPicPr>
          <p:nvPr/>
        </p:nvPicPr>
        <p:blipFill>
          <a:blip r:embed="rId2" cstate="print"/>
          <a:srcRect/>
          <a:stretch>
            <a:fillRect/>
          </a:stretch>
        </p:blipFill>
        <p:spPr bwMode="auto">
          <a:xfrm>
            <a:off x="684213" y="1557338"/>
            <a:ext cx="5832475" cy="442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12"/>
          </p:nvPr>
        </p:nvSpPr>
        <p:spPr/>
        <p:txBody>
          <a:bodyPr/>
          <a:lstStyle/>
          <a:p>
            <a:pPr>
              <a:defRPr/>
            </a:pPr>
            <a:fld id="{D5E7B65C-A24F-43B7-822B-26E26A2AB36F}" type="slidenum">
              <a:rPr lang="en-US">
                <a:solidFill>
                  <a:srgbClr val="FFFFFF"/>
                </a:solidFill>
              </a:rPr>
              <a:pPr>
                <a:defRPr/>
              </a:pPr>
              <a:t>11</a:t>
            </a:fld>
            <a:endParaRPr lang="en-US">
              <a:solidFill>
                <a:srgbClr val="FFFFFF"/>
              </a:solidFill>
            </a:endParaRPr>
          </a:p>
        </p:txBody>
      </p:sp>
      <p:sp>
        <p:nvSpPr>
          <p:cNvPr id="36871" name="Rectangle 2"/>
          <p:cNvSpPr>
            <a:spLocks noGrp="1" noChangeArrowheads="1"/>
          </p:cNvSpPr>
          <p:nvPr>
            <p:ph type="title"/>
          </p:nvPr>
        </p:nvSpPr>
        <p:spPr>
          <a:xfrm>
            <a:off x="395288" y="333375"/>
            <a:ext cx="8507412" cy="952500"/>
          </a:xfrm>
        </p:spPr>
        <p:txBody>
          <a:bodyPr lIns="90000" tIns="46800" rIns="90000" bIns="46800"/>
          <a:lstStyle/>
          <a:p>
            <a:pP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smtClean="0">
                <a:solidFill>
                  <a:schemeClr val="bg1"/>
                </a:solidFill>
              </a:rPr>
              <a:t>Experimental studies of one dimensional </a:t>
            </a:r>
            <a:br>
              <a:rPr lang="en-GB" sz="2800" smtClean="0">
                <a:solidFill>
                  <a:schemeClr val="bg1"/>
                </a:solidFill>
              </a:rPr>
            </a:br>
            <a:r>
              <a:rPr lang="en-GB" sz="2800" smtClean="0">
                <a:solidFill>
                  <a:schemeClr val="bg1"/>
                </a:solidFill>
              </a:rPr>
              <a:t>nonlinear second sound waves in the cylindrical cell</a:t>
            </a:r>
          </a:p>
        </p:txBody>
      </p:sp>
      <p:graphicFrame>
        <p:nvGraphicFramePr>
          <p:cNvPr id="36866" name="Object 3"/>
          <p:cNvGraphicFramePr>
            <a:graphicFrameLocks noChangeAspect="1"/>
          </p:cNvGraphicFramePr>
          <p:nvPr/>
        </p:nvGraphicFramePr>
        <p:xfrm>
          <a:off x="450850" y="1954213"/>
          <a:ext cx="3324225" cy="2636837"/>
        </p:xfrm>
        <a:graphic>
          <a:graphicData uri="http://schemas.openxmlformats.org/presentationml/2006/ole">
            <p:oleObj spid="_x0000_s4098" name="Точечный рисунок" r:id="rId4" imgW="7411485" imgH="5877745" progId="PBrush">
              <p:embed/>
            </p:oleObj>
          </a:graphicData>
        </a:graphic>
      </p:graphicFrame>
      <p:sp>
        <p:nvSpPr>
          <p:cNvPr id="36872" name="Text Box 4"/>
          <p:cNvSpPr txBox="1">
            <a:spLocks noChangeArrowheads="1"/>
          </p:cNvSpPr>
          <p:nvPr/>
        </p:nvSpPr>
        <p:spPr bwMode="auto">
          <a:xfrm>
            <a:off x="468313" y="4868863"/>
            <a:ext cx="3441700" cy="1203325"/>
          </a:xfrm>
          <a:prstGeom prst="rect">
            <a:avLst/>
          </a:prstGeom>
          <a:noFill/>
          <a:ln w="9525">
            <a:noFill/>
            <a:miter lim="800000"/>
            <a:headEnd/>
            <a:tailEnd/>
          </a:ln>
        </p:spPr>
        <p:txBody>
          <a:bodyPr lIns="90000" tIns="46800" rIns="90000" bIns="46800">
            <a:spAutoFit/>
          </a:bodyPr>
          <a:lstStyle/>
          <a:p>
            <a:pPr algn="ctr" fontAlgn="base">
              <a:lnSpc>
                <a:spcPct val="91000"/>
              </a:lnSpc>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99"/>
                </a:solidFill>
              </a:rPr>
              <a:t>Spectrum of temperature oscillations of the nonlinear second sound waves in a resonator</a:t>
            </a:r>
          </a:p>
        </p:txBody>
      </p:sp>
      <p:sp>
        <p:nvSpPr>
          <p:cNvPr id="36873" name="Text Box 5"/>
          <p:cNvSpPr txBox="1">
            <a:spLocks noChangeArrowheads="1"/>
          </p:cNvSpPr>
          <p:nvPr/>
        </p:nvSpPr>
        <p:spPr bwMode="auto">
          <a:xfrm>
            <a:off x="1116013" y="1484313"/>
            <a:ext cx="2863850" cy="36671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latin typeface="Times New Roman" pitchFamily="18" charset="0"/>
              </a:rPr>
              <a:t>Applied signal A=A</a:t>
            </a:r>
            <a:r>
              <a:rPr lang="en-US" baseline="-25000">
                <a:solidFill>
                  <a:srgbClr val="000000"/>
                </a:solidFill>
                <a:latin typeface="Times New Roman" pitchFamily="18" charset="0"/>
              </a:rPr>
              <a:t>0</a:t>
            </a:r>
            <a:r>
              <a:rPr lang="en-US">
                <a:solidFill>
                  <a:srgbClr val="000000"/>
                </a:solidFill>
                <a:latin typeface="Times New Roman" pitchFamily="18" charset="0"/>
              </a:rPr>
              <a:t>*sin(</a:t>
            </a:r>
            <a:r>
              <a:rPr lang="el-GR">
                <a:solidFill>
                  <a:srgbClr val="000000"/>
                </a:solidFill>
                <a:latin typeface="Times New Roman" pitchFamily="18" charset="0"/>
                <a:cs typeface="Times New Roman" pitchFamily="18" charset="0"/>
              </a:rPr>
              <a:t>ω</a:t>
            </a:r>
            <a:r>
              <a:rPr lang="en-US">
                <a:solidFill>
                  <a:srgbClr val="000000"/>
                </a:solidFill>
                <a:latin typeface="Times New Roman" pitchFamily="18" charset="0"/>
              </a:rPr>
              <a:t>t)</a:t>
            </a:r>
            <a:endParaRPr lang="ru-RU">
              <a:solidFill>
                <a:srgbClr val="000000"/>
              </a:solidFill>
              <a:latin typeface="Times New Roman" pitchFamily="18" charset="0"/>
            </a:endParaRPr>
          </a:p>
        </p:txBody>
      </p:sp>
      <p:graphicFrame>
        <p:nvGraphicFramePr>
          <p:cNvPr id="36867" name="Object 6"/>
          <p:cNvGraphicFramePr>
            <a:graphicFrameLocks noChangeAspect="1"/>
          </p:cNvGraphicFramePr>
          <p:nvPr>
            <p:ph sz="half" idx="2"/>
          </p:nvPr>
        </p:nvGraphicFramePr>
        <p:xfrm>
          <a:off x="4929188" y="3960813"/>
          <a:ext cx="4038600" cy="2760662"/>
        </p:xfrm>
        <a:graphic>
          <a:graphicData uri="http://schemas.openxmlformats.org/presentationml/2006/ole">
            <p:oleObj spid="_x0000_s4099" name="Graph" r:id="rId5" imgW="4217760" imgH="2882880" progId="Origin50.Graph">
              <p:embed/>
            </p:oleObj>
          </a:graphicData>
        </a:graphic>
      </p:graphicFrame>
      <p:graphicFrame>
        <p:nvGraphicFramePr>
          <p:cNvPr id="36868" name="Object 7"/>
          <p:cNvGraphicFramePr>
            <a:graphicFrameLocks noChangeAspect="1"/>
          </p:cNvGraphicFramePr>
          <p:nvPr>
            <p:ph sz="half" idx="1"/>
          </p:nvPr>
        </p:nvGraphicFramePr>
        <p:xfrm>
          <a:off x="4067175" y="1285875"/>
          <a:ext cx="3803650" cy="2825750"/>
        </p:xfrm>
        <a:graphic>
          <a:graphicData uri="http://schemas.openxmlformats.org/presentationml/2006/ole">
            <p:oleObj spid="_x0000_s4100" name="Graph" r:id="rId6" imgW="4019040" imgH="2986560" progId="Origin50.Graph">
              <p:embed/>
            </p:oleObj>
          </a:graphicData>
        </a:graphic>
      </p:graphicFrame>
      <p:sp>
        <p:nvSpPr>
          <p:cNvPr id="36874" name="AutoShape 8"/>
          <p:cNvSpPr>
            <a:spLocks noChangeArrowheads="1"/>
          </p:cNvSpPr>
          <p:nvPr/>
        </p:nvSpPr>
        <p:spPr bwMode="auto">
          <a:xfrm rot="-900000">
            <a:off x="5545138" y="3422650"/>
            <a:ext cx="215900" cy="1152525"/>
          </a:xfrm>
          <a:prstGeom prst="downArrow">
            <a:avLst>
              <a:gd name="adj1" fmla="val 50000"/>
              <a:gd name="adj2" fmla="val 133456"/>
            </a:avLst>
          </a:prstGeom>
          <a:solidFill>
            <a:srgbClr val="339966"/>
          </a:solidFill>
          <a:ln w="9525">
            <a:noFill/>
            <a:miter lim="800000"/>
            <a:headEnd/>
            <a:tailEnd/>
          </a:ln>
        </p:spPr>
        <p:txBody>
          <a:bodyPr wrap="none" anchor="ctr"/>
          <a:lstStyle/>
          <a:p>
            <a:pPr algn="ctr" fontAlgn="base">
              <a:spcBef>
                <a:spcPct val="0"/>
              </a:spcBef>
              <a:spcAft>
                <a:spcPct val="0"/>
              </a:spcAft>
            </a:pPr>
            <a:endParaRPr lang="en-US" sz="2400">
              <a:solidFill>
                <a:srgbClr val="FFFFFF"/>
              </a:solidFill>
              <a:latin typeface="Times New Roman" pitchFamily="18" charset="0"/>
            </a:endParaRPr>
          </a:p>
        </p:txBody>
      </p:sp>
      <p:sp>
        <p:nvSpPr>
          <p:cNvPr id="36875" name="Text Box 9"/>
          <p:cNvSpPr txBox="1">
            <a:spLocks noChangeArrowheads="1"/>
          </p:cNvSpPr>
          <p:nvPr/>
        </p:nvSpPr>
        <p:spPr bwMode="auto">
          <a:xfrm>
            <a:off x="3851275" y="3716338"/>
            <a:ext cx="1606550" cy="641350"/>
          </a:xfrm>
          <a:prstGeom prst="rect">
            <a:avLst/>
          </a:prstGeom>
          <a:solidFill>
            <a:srgbClr val="0000FF"/>
          </a:solidFill>
          <a:ln w="9525">
            <a:noFill/>
            <a:miter lim="800000"/>
            <a:headEnd/>
            <a:tailEnd/>
          </a:ln>
        </p:spPr>
        <p:txBody>
          <a:bodyPr wrap="none">
            <a:spAutoFit/>
          </a:bodyPr>
          <a:lstStyle/>
          <a:p>
            <a:pPr algn="r" eaLnBrk="0" fontAlgn="base" hangingPunct="0">
              <a:spcBef>
                <a:spcPct val="0"/>
              </a:spcBef>
              <a:spcAft>
                <a:spcPct val="0"/>
              </a:spcAft>
            </a:pPr>
            <a:r>
              <a:rPr lang="en-US">
                <a:solidFill>
                  <a:srgbClr val="FFFFFF"/>
                </a:solidFill>
                <a:latin typeface="Times New Roman" pitchFamily="18" charset="0"/>
              </a:rPr>
              <a:t>Fast Fourier </a:t>
            </a:r>
          </a:p>
          <a:p>
            <a:pPr algn="r" eaLnBrk="0" fontAlgn="base" hangingPunct="0">
              <a:spcBef>
                <a:spcPct val="0"/>
              </a:spcBef>
              <a:spcAft>
                <a:spcPct val="0"/>
              </a:spcAft>
            </a:pPr>
            <a:r>
              <a:rPr lang="en-US">
                <a:solidFill>
                  <a:srgbClr val="FFFFFF"/>
                </a:solidFill>
                <a:latin typeface="Times New Roman" pitchFamily="18" charset="0"/>
              </a:rPr>
              <a:t>Transformation</a:t>
            </a:r>
            <a:endParaRPr lang="ru-RU">
              <a:solidFill>
                <a:srgbClr val="FFFFFF"/>
              </a:solidFill>
              <a:latin typeface="Times New Roman" pitchFamily="18" charset="0"/>
            </a:endParaRPr>
          </a:p>
        </p:txBody>
      </p:sp>
      <p:sp>
        <p:nvSpPr>
          <p:cNvPr id="36876" name="Text Box 10"/>
          <p:cNvSpPr txBox="1">
            <a:spLocks noChangeArrowheads="1"/>
          </p:cNvSpPr>
          <p:nvPr/>
        </p:nvSpPr>
        <p:spPr bwMode="auto">
          <a:xfrm>
            <a:off x="2124075" y="2781300"/>
            <a:ext cx="2336800" cy="6413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latin typeface="Times New Roman" pitchFamily="18" charset="0"/>
              </a:rPr>
              <a:t>Temperature in second </a:t>
            </a:r>
          </a:p>
          <a:p>
            <a:pPr eaLnBrk="0" fontAlgn="base" hangingPunct="0">
              <a:spcBef>
                <a:spcPct val="0"/>
              </a:spcBef>
              <a:spcAft>
                <a:spcPct val="0"/>
              </a:spcAft>
            </a:pPr>
            <a:r>
              <a:rPr lang="en-US">
                <a:solidFill>
                  <a:srgbClr val="000000"/>
                </a:solidFill>
                <a:latin typeface="Times New Roman" pitchFamily="18" charset="0"/>
              </a:rPr>
              <a:t>sound wave</a:t>
            </a:r>
            <a:endParaRPr lang="ru-RU">
              <a:solidFill>
                <a:srgbClr val="000000"/>
              </a:solidFill>
              <a:latin typeface="Times New Roman" pitchFamily="18" charset="0"/>
            </a:endParaRPr>
          </a:p>
        </p:txBody>
      </p:sp>
      <p:sp>
        <p:nvSpPr>
          <p:cNvPr id="36877" name="Line 11"/>
          <p:cNvSpPr>
            <a:spLocks noChangeShapeType="1"/>
          </p:cNvSpPr>
          <p:nvPr/>
        </p:nvSpPr>
        <p:spPr bwMode="auto">
          <a:xfrm>
            <a:off x="3851275" y="2349500"/>
            <a:ext cx="1584325" cy="142875"/>
          </a:xfrm>
          <a:prstGeom prst="line">
            <a:avLst/>
          </a:prstGeom>
          <a:noFill/>
          <a:ln w="38100">
            <a:solidFill>
              <a:schemeClr val="tx1"/>
            </a:solidFill>
            <a:round/>
            <a:headEnd/>
            <a:tailEnd type="triangle" w="med" len="med"/>
          </a:ln>
        </p:spPr>
        <p:txBody>
          <a:bodyPr/>
          <a:lstStyle/>
          <a:p>
            <a:pPr algn="ctr" fontAlgn="base">
              <a:spcBef>
                <a:spcPct val="0"/>
              </a:spcBef>
              <a:spcAft>
                <a:spcPct val="0"/>
              </a:spcAft>
            </a:pPr>
            <a:endParaRPr lang="en-GB" sz="2400">
              <a:solidFill>
                <a:srgbClr val="FFFFFF"/>
              </a:solidFill>
              <a:latin typeface="Times New Roman" pitchFamily="18" charset="0"/>
            </a:endParaRPr>
          </a:p>
        </p:txBody>
      </p:sp>
      <p:sp>
        <p:nvSpPr>
          <p:cNvPr id="36878" name="Line 12"/>
          <p:cNvSpPr>
            <a:spLocks noChangeShapeType="1"/>
          </p:cNvSpPr>
          <p:nvPr/>
        </p:nvSpPr>
        <p:spPr bwMode="auto">
          <a:xfrm flipV="1">
            <a:off x="1908175" y="2906713"/>
            <a:ext cx="3403600" cy="738187"/>
          </a:xfrm>
          <a:prstGeom prst="line">
            <a:avLst/>
          </a:prstGeom>
          <a:noFill/>
          <a:ln w="38100">
            <a:solidFill>
              <a:srgbClr val="FF0000"/>
            </a:solidFill>
            <a:round/>
            <a:headEnd/>
            <a:tailEnd type="triangle" w="med" len="med"/>
          </a:ln>
        </p:spPr>
        <p:txBody>
          <a:bodyPr/>
          <a:lstStyle/>
          <a:p>
            <a:pPr algn="ctr" fontAlgn="base">
              <a:spcBef>
                <a:spcPct val="0"/>
              </a:spcBef>
              <a:spcAft>
                <a:spcPct val="0"/>
              </a:spcAft>
            </a:pPr>
            <a:endParaRPr lang="en-GB" sz="2400">
              <a:solidFill>
                <a:srgbClr val="FFFFFF"/>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F07DC2F7-FCDC-491E-8706-6765AABA66D5}" type="slidenum">
              <a:rPr lang="en-US">
                <a:solidFill>
                  <a:srgbClr val="FFFFFF"/>
                </a:solidFill>
              </a:rPr>
              <a:pPr>
                <a:defRPr/>
              </a:pPr>
              <a:t>12</a:t>
            </a:fld>
            <a:endParaRPr lang="en-US">
              <a:solidFill>
                <a:srgbClr val="FFFFFF"/>
              </a:solidFill>
            </a:endParaRPr>
          </a:p>
        </p:txBody>
      </p:sp>
      <p:sp>
        <p:nvSpPr>
          <p:cNvPr id="138244" name="Rectangle 2"/>
          <p:cNvSpPr>
            <a:spLocks noGrp="1" noChangeArrowheads="1"/>
          </p:cNvSpPr>
          <p:nvPr>
            <p:ph type="title"/>
          </p:nvPr>
        </p:nvSpPr>
        <p:spPr>
          <a:xfrm>
            <a:off x="4572000" y="277813"/>
            <a:ext cx="4114800" cy="1855787"/>
          </a:xfrm>
          <a:solidFill>
            <a:srgbClr val="CCFFFF"/>
          </a:solidFill>
        </p:spPr>
        <p:txBody>
          <a:bodyPr/>
          <a:lstStyle/>
          <a:p>
            <a:pPr eaLnBrk="1" hangingPunct="1"/>
            <a:r>
              <a:rPr lang="en-US" sz="3600" smtClean="0">
                <a:solidFill>
                  <a:schemeClr val="bg2"/>
                </a:solidFill>
              </a:rPr>
              <a:t>Formation of Kolmogorov’s spectrum</a:t>
            </a:r>
            <a:endParaRPr lang="ru-RU" sz="3600" smtClean="0">
              <a:solidFill>
                <a:schemeClr val="bg2"/>
              </a:solidFill>
            </a:endParaRPr>
          </a:p>
        </p:txBody>
      </p:sp>
      <p:pic>
        <p:nvPicPr>
          <p:cNvPr id="138245" name="Picture 3" descr="Ch1e"/>
          <p:cNvPicPr>
            <a:picLocks noGrp="1" noChangeAspect="1" noChangeArrowheads="1"/>
          </p:cNvPicPr>
          <p:nvPr>
            <p:ph sz="half" idx="1"/>
          </p:nvPr>
        </p:nvPicPr>
        <p:blipFill>
          <a:blip r:embed="rId2" cstate="print"/>
          <a:srcRect/>
          <a:stretch>
            <a:fillRect/>
          </a:stretch>
        </p:blipFill>
        <p:spPr>
          <a:xfrm>
            <a:off x="327025" y="260350"/>
            <a:ext cx="4244975" cy="4057650"/>
          </a:xfrm>
          <a:noFill/>
        </p:spPr>
      </p:pic>
      <p:pic>
        <p:nvPicPr>
          <p:cNvPr id="359428" name="Picture 4" descr="FFT CH1d-rise all"/>
          <p:cNvPicPr>
            <a:picLocks noGrp="1" noChangeAspect="1" noChangeArrowheads="1" noCrop="1"/>
          </p:cNvPicPr>
          <p:nvPr>
            <p:ph sz="half" idx="2"/>
          </p:nvPr>
        </p:nvPicPr>
        <p:blipFill>
          <a:blip r:embed="rId3" cstate="print"/>
          <a:srcRect/>
          <a:stretch>
            <a:fillRect/>
          </a:stretch>
        </p:blipFill>
        <p:spPr>
          <a:xfrm>
            <a:off x="3708400" y="3636963"/>
            <a:ext cx="5256213" cy="2498725"/>
          </a:xfrm>
          <a:noFill/>
        </p:spPr>
      </p:pic>
      <p:sp>
        <p:nvSpPr>
          <p:cNvPr id="138247" name="AutoShape 5"/>
          <p:cNvSpPr>
            <a:spLocks noChangeArrowheads="1"/>
          </p:cNvSpPr>
          <p:nvPr/>
        </p:nvSpPr>
        <p:spPr bwMode="auto">
          <a:xfrm rot="2100000">
            <a:off x="3348038" y="2636838"/>
            <a:ext cx="2447925" cy="287337"/>
          </a:xfrm>
          <a:prstGeom prst="rightArrow">
            <a:avLst>
              <a:gd name="adj1" fmla="val 50000"/>
              <a:gd name="adj2" fmla="val 212984"/>
            </a:avLst>
          </a:prstGeom>
          <a:solidFill>
            <a:srgbClr val="FFFF00"/>
          </a:soli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FFFFFF"/>
              </a:solidFill>
              <a:latin typeface="Times New Roman" pitchFamily="18" charset="0"/>
            </a:endParaRPr>
          </a:p>
        </p:txBody>
      </p:sp>
      <p:sp>
        <p:nvSpPr>
          <p:cNvPr id="359430" name="Text Box 6"/>
          <p:cNvSpPr txBox="1">
            <a:spLocks noChangeArrowheads="1"/>
          </p:cNvSpPr>
          <p:nvPr/>
        </p:nvSpPr>
        <p:spPr bwMode="auto">
          <a:xfrm>
            <a:off x="5359400" y="2276475"/>
            <a:ext cx="2079625" cy="45720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400">
                <a:solidFill>
                  <a:srgbClr val="FFFFFF"/>
                </a:solidFill>
                <a:effectLst>
                  <a:outerShdw blurRad="38100" dist="38100" dir="2700000" algn="tl">
                    <a:srgbClr val="000000"/>
                  </a:outerShdw>
                </a:effectLst>
              </a:rPr>
              <a:t>FFT spectrum</a:t>
            </a:r>
            <a:endParaRPr lang="ru-RU" sz="2400">
              <a:solidFill>
                <a:srgbClr val="FFFFFF"/>
              </a:solidFill>
              <a:effectLst>
                <a:outerShdw blurRad="38100" dist="38100" dir="2700000" algn="tl">
                  <a:srgbClr val="000000"/>
                </a:outerShdw>
              </a:effectLst>
            </a:endParaRPr>
          </a:p>
        </p:txBody>
      </p:sp>
      <p:sp>
        <p:nvSpPr>
          <p:cNvPr id="359431" name="Line 7"/>
          <p:cNvSpPr>
            <a:spLocks noChangeShapeType="1"/>
          </p:cNvSpPr>
          <p:nvPr/>
        </p:nvSpPr>
        <p:spPr bwMode="auto">
          <a:xfrm flipV="1">
            <a:off x="6516688" y="5300663"/>
            <a:ext cx="0" cy="433387"/>
          </a:xfrm>
          <a:prstGeom prst="line">
            <a:avLst/>
          </a:prstGeom>
          <a:noFill/>
          <a:ln w="38100">
            <a:solidFill>
              <a:srgbClr val="FF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0"/>
                                  </p:stCondLst>
                                  <p:childTnLst>
                                    <p:set>
                                      <p:cBhvr>
                                        <p:cTn id="6" dur="1" fill="hold">
                                          <p:stCondLst>
                                            <p:cond delay="0"/>
                                          </p:stCondLst>
                                        </p:cTn>
                                        <p:tgtEl>
                                          <p:spTgt spid="359428"/>
                                        </p:tgtEl>
                                        <p:attrNameLst>
                                          <p:attrName>style.visibility</p:attrName>
                                        </p:attrNameLst>
                                      </p:cBhvr>
                                      <p:to>
                                        <p:strVal val="visible"/>
                                      </p:to>
                                    </p:set>
                                  </p:childTnLst>
                                </p:cTn>
                              </p:par>
                              <p:par>
                                <p:cTn id="7" presetID="22" presetClass="entr" presetSubtype="4" fill="hold" grpId="0" nodeType="withEffect">
                                  <p:stCondLst>
                                    <p:cond delay="10000"/>
                                  </p:stCondLst>
                                  <p:childTnLst>
                                    <p:set>
                                      <p:cBhvr>
                                        <p:cTn id="8" dur="1" fill="hold">
                                          <p:stCondLst>
                                            <p:cond delay="0"/>
                                          </p:stCondLst>
                                        </p:cTn>
                                        <p:tgtEl>
                                          <p:spTgt spid="359431"/>
                                        </p:tgtEl>
                                        <p:attrNameLst>
                                          <p:attrName>style.visibility</p:attrName>
                                        </p:attrNameLst>
                                      </p:cBhvr>
                                      <p:to>
                                        <p:strVal val="visible"/>
                                      </p:to>
                                    </p:set>
                                    <p:animEffect transition="in" filter="wipe(down)">
                                      <p:cBhvr>
                                        <p:cTn id="9" dur="500"/>
                                        <p:tgtEl>
                                          <p:spTgt spid="359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5"/>
          <p:cNvSpPr>
            <a:spLocks noGrp="1"/>
          </p:cNvSpPr>
          <p:nvPr>
            <p:ph type="dt" sz="quarter" idx="10"/>
          </p:nvPr>
        </p:nvSpPr>
        <p:spPr/>
        <p:txBody>
          <a:bodyPr/>
          <a:lstStyle/>
          <a:p>
            <a:pPr>
              <a:defRPr/>
            </a:pPr>
            <a:r>
              <a:rPr lang="en-US">
                <a:solidFill>
                  <a:srgbClr val="000000"/>
                </a:solidFill>
              </a:rPr>
              <a:t>Laboratory of Quantum Crystals</a:t>
            </a:r>
          </a:p>
        </p:txBody>
      </p:sp>
      <p:sp>
        <p:nvSpPr>
          <p:cNvPr id="45061" name="Slide Number Placeholder 7"/>
          <p:cNvSpPr>
            <a:spLocks noGrp="1"/>
          </p:cNvSpPr>
          <p:nvPr>
            <p:ph type="sldNum" sz="quarter" idx="12"/>
          </p:nvPr>
        </p:nvSpPr>
        <p:spPr>
          <a:noFill/>
        </p:spPr>
        <p:txBody>
          <a:bodyPr/>
          <a:lstStyle/>
          <a:p>
            <a:fld id="{66647F83-0A40-4457-A012-13FF9B3E6BB2}" type="slidenum">
              <a:rPr lang="en-US" smtClean="0">
                <a:solidFill>
                  <a:srgbClr val="000000"/>
                </a:solidFill>
              </a:rPr>
              <a:pPr/>
              <a:t>13</a:t>
            </a:fld>
            <a:endParaRPr lang="en-US" smtClean="0">
              <a:solidFill>
                <a:srgbClr val="000000"/>
              </a:solidFill>
            </a:endParaRPr>
          </a:p>
        </p:txBody>
      </p:sp>
      <p:sp>
        <p:nvSpPr>
          <p:cNvPr id="45062" name="Rectangle 2"/>
          <p:cNvSpPr>
            <a:spLocks noGrp="1" noChangeArrowheads="1"/>
          </p:cNvSpPr>
          <p:nvPr>
            <p:ph type="title"/>
          </p:nvPr>
        </p:nvSpPr>
        <p:spPr>
          <a:xfrm>
            <a:off x="228600" y="188913"/>
            <a:ext cx="8686800" cy="630237"/>
          </a:xfrm>
        </p:spPr>
        <p:txBody>
          <a:bodyPr/>
          <a:lstStyle/>
          <a:p>
            <a:pPr defTabSz="449263" eaLnBrk="1" hangingPunct="1"/>
            <a:r>
              <a:rPr lang="en-US" sz="3800" smtClean="0"/>
              <a:t>Decay of nonlinear energy spectrum</a:t>
            </a:r>
            <a:endParaRPr lang="ru-RU" sz="3800" smtClean="0"/>
          </a:p>
        </p:txBody>
      </p:sp>
      <p:graphicFrame>
        <p:nvGraphicFramePr>
          <p:cNvPr id="45058" name="Object 3"/>
          <p:cNvGraphicFramePr>
            <a:graphicFrameLocks noChangeAspect="1"/>
          </p:cNvGraphicFramePr>
          <p:nvPr>
            <p:ph sz="half" idx="1"/>
          </p:nvPr>
        </p:nvGraphicFramePr>
        <p:xfrm>
          <a:off x="4787900" y="4076700"/>
          <a:ext cx="3887788" cy="2268538"/>
        </p:xfrm>
        <a:graphic>
          <a:graphicData uri="http://schemas.openxmlformats.org/presentationml/2006/ole">
            <p:oleObj spid="_x0000_s7170" name="Graph" r:id="rId3" imgW="4122720" imgH="2404800" progId="Origin50.Graph">
              <p:embed/>
            </p:oleObj>
          </a:graphicData>
        </a:graphic>
      </p:graphicFrame>
      <p:pic>
        <p:nvPicPr>
          <p:cNvPr id="45063" name="Picture 4" descr="Ch1a"/>
          <p:cNvPicPr>
            <a:picLocks noGrp="1" noChangeAspect="1" noChangeArrowheads="1"/>
          </p:cNvPicPr>
          <p:nvPr>
            <p:ph sz="quarter" idx="2"/>
          </p:nvPr>
        </p:nvPicPr>
        <p:blipFill>
          <a:blip r:embed="rId4" cstate="print"/>
          <a:srcRect/>
          <a:stretch>
            <a:fillRect/>
          </a:stretch>
        </p:blipFill>
        <p:spPr>
          <a:xfrm>
            <a:off x="539750" y="1341438"/>
            <a:ext cx="3671888" cy="2906712"/>
          </a:xfrm>
          <a:gradFill rotWithShape="1">
            <a:gsLst>
              <a:gs pos="0">
                <a:srgbClr val="21EDFD"/>
              </a:gs>
              <a:gs pos="100000">
                <a:srgbClr val="0D5B61"/>
              </a:gs>
            </a:gsLst>
            <a:lin ang="0" scaled="1"/>
          </a:gradFill>
        </p:spPr>
      </p:pic>
      <p:graphicFrame>
        <p:nvGraphicFramePr>
          <p:cNvPr id="45059" name="Object 5"/>
          <p:cNvGraphicFramePr>
            <a:graphicFrameLocks noChangeAspect="1"/>
          </p:cNvGraphicFramePr>
          <p:nvPr>
            <p:ph sz="quarter" idx="3"/>
          </p:nvPr>
        </p:nvGraphicFramePr>
        <p:xfrm>
          <a:off x="4716463" y="1125538"/>
          <a:ext cx="3890962" cy="2270125"/>
        </p:xfrm>
        <a:graphic>
          <a:graphicData uri="http://schemas.openxmlformats.org/presentationml/2006/ole">
            <p:oleObj spid="_x0000_s7171" name="Graph" r:id="rId5" imgW="4122720" imgH="2404800" progId="Origin50.Graph">
              <p:embed/>
            </p:oleObj>
          </a:graphicData>
        </a:graphic>
      </p:graphicFrame>
      <p:sp>
        <p:nvSpPr>
          <p:cNvPr id="45064" name="AutoShape 6"/>
          <p:cNvSpPr>
            <a:spLocks noChangeArrowheads="1"/>
          </p:cNvSpPr>
          <p:nvPr/>
        </p:nvSpPr>
        <p:spPr bwMode="auto">
          <a:xfrm>
            <a:off x="4067175" y="1989138"/>
            <a:ext cx="792163" cy="71437"/>
          </a:xfrm>
          <a:prstGeom prst="rightArrow">
            <a:avLst>
              <a:gd name="adj1" fmla="val 50000"/>
              <a:gd name="adj2" fmla="val 277224"/>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45065" name="AutoShape 7"/>
          <p:cNvSpPr>
            <a:spLocks noChangeArrowheads="1"/>
          </p:cNvSpPr>
          <p:nvPr/>
        </p:nvSpPr>
        <p:spPr bwMode="auto">
          <a:xfrm rot="2212193">
            <a:off x="3779838" y="3573463"/>
            <a:ext cx="792162" cy="71437"/>
          </a:xfrm>
          <a:prstGeom prst="rightArrow">
            <a:avLst>
              <a:gd name="adj1" fmla="val 50000"/>
              <a:gd name="adj2" fmla="val 277224"/>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45066" name="Text Box 8"/>
          <p:cNvSpPr txBox="1">
            <a:spLocks noChangeArrowheads="1"/>
          </p:cNvSpPr>
          <p:nvPr/>
        </p:nvSpPr>
        <p:spPr bwMode="auto">
          <a:xfrm>
            <a:off x="468313" y="4076700"/>
            <a:ext cx="4321175" cy="2014538"/>
          </a:xfrm>
          <a:prstGeom prst="rect">
            <a:avLst/>
          </a:prstGeom>
          <a:noFill/>
          <a:ln w="9525">
            <a:noFill/>
            <a:miter lim="800000"/>
            <a:headEnd/>
            <a:tailEnd/>
          </a:ln>
        </p:spPr>
        <p:txBody>
          <a:bodyPr>
            <a:spAutoFit/>
          </a:bodyPr>
          <a:lstStyle/>
          <a:p>
            <a:pPr eaLnBrk="0" fontAlgn="base" hangingPunct="0">
              <a:spcBef>
                <a:spcPct val="0"/>
              </a:spcBef>
              <a:spcAft>
                <a:spcPct val="0"/>
              </a:spcAft>
              <a:buFont typeface="Wingdings" pitchFamily="2" charset="2"/>
              <a:buChar char="q"/>
            </a:pPr>
            <a:r>
              <a:rPr lang="en-US" b="1">
                <a:solidFill>
                  <a:srgbClr val="000000"/>
                </a:solidFill>
                <a:latin typeface="Times New Roman" pitchFamily="18" charset="0"/>
              </a:rPr>
              <a:t>  We applied harmonic (~sin(</a:t>
            </a:r>
            <a:r>
              <a:rPr lang="el-GR" b="1">
                <a:solidFill>
                  <a:srgbClr val="000000"/>
                </a:solidFill>
                <a:latin typeface="Times New Roman" pitchFamily="18" charset="0"/>
                <a:cs typeface="Times New Roman" pitchFamily="18" charset="0"/>
              </a:rPr>
              <a:t>ω</a:t>
            </a:r>
            <a:r>
              <a:rPr lang="en-US" b="1">
                <a:solidFill>
                  <a:srgbClr val="000000"/>
                </a:solidFill>
                <a:latin typeface="Times New Roman" pitchFamily="18" charset="0"/>
              </a:rPr>
              <a:t>t)) signal from generator to heater in cylinder resonator. </a:t>
            </a:r>
          </a:p>
          <a:p>
            <a:pPr eaLnBrk="0" fontAlgn="base" hangingPunct="0">
              <a:spcBef>
                <a:spcPct val="0"/>
              </a:spcBef>
              <a:spcAft>
                <a:spcPct val="0"/>
              </a:spcAft>
              <a:buFont typeface="Wingdings" pitchFamily="2" charset="2"/>
              <a:buChar char="q"/>
            </a:pPr>
            <a:r>
              <a:rPr lang="en-US" b="1">
                <a:solidFill>
                  <a:srgbClr val="000000"/>
                </a:solidFill>
                <a:latin typeface="Times New Roman" pitchFamily="18" charset="0"/>
              </a:rPr>
              <a:t>  After formation the nonlinear wave spectrum (</a:t>
            </a:r>
            <a:r>
              <a:rPr lang="en-US" b="1" i="1">
                <a:solidFill>
                  <a:srgbClr val="000000"/>
                </a:solidFill>
                <a:latin typeface="Times New Roman" pitchFamily="18" charset="0"/>
              </a:rPr>
              <a:t>a</a:t>
            </a:r>
            <a:r>
              <a:rPr lang="en-US" b="1">
                <a:solidFill>
                  <a:srgbClr val="000000"/>
                </a:solidFill>
                <a:latin typeface="Times New Roman" pitchFamily="18" charset="0"/>
              </a:rPr>
              <a:t>) we switched off the pumping signal and have observed transformation of the harmonics with time (</a:t>
            </a:r>
            <a:r>
              <a:rPr lang="en-US" b="1" i="1">
                <a:solidFill>
                  <a:srgbClr val="000000"/>
                </a:solidFill>
                <a:latin typeface="Times New Roman" pitchFamily="18" charset="0"/>
              </a:rPr>
              <a:t>b</a:t>
            </a:r>
            <a:r>
              <a:rPr lang="en-US" b="1">
                <a:solidFill>
                  <a:srgbClr val="000000"/>
                </a:solidFill>
                <a:latin typeface="Times New Roman" pitchFamily="18" charset="0"/>
              </a:rPr>
              <a:t>).</a:t>
            </a:r>
            <a:endParaRPr lang="ru-RU" b="1">
              <a:solidFill>
                <a:srgbClr val="000000"/>
              </a:solidFill>
              <a:latin typeface="Times New Roman" pitchFamily="18" charset="0"/>
            </a:endParaRPr>
          </a:p>
        </p:txBody>
      </p:sp>
      <p:sp>
        <p:nvSpPr>
          <p:cNvPr id="45067" name="Text Box 9"/>
          <p:cNvSpPr txBox="1">
            <a:spLocks noChangeArrowheads="1"/>
          </p:cNvSpPr>
          <p:nvPr/>
        </p:nvSpPr>
        <p:spPr bwMode="auto">
          <a:xfrm>
            <a:off x="4787900" y="4076700"/>
            <a:ext cx="395288"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b="1" i="1">
                <a:solidFill>
                  <a:srgbClr val="000000"/>
                </a:solidFill>
                <a:latin typeface="Times New Roman" pitchFamily="18" charset="0"/>
              </a:rPr>
              <a:t>a)</a:t>
            </a:r>
            <a:endParaRPr lang="ru-RU" sz="2000" b="1" i="1">
              <a:solidFill>
                <a:srgbClr val="000000"/>
              </a:solidFill>
              <a:latin typeface="Times New Roman" pitchFamily="18" charset="0"/>
            </a:endParaRPr>
          </a:p>
        </p:txBody>
      </p:sp>
      <p:sp>
        <p:nvSpPr>
          <p:cNvPr id="45068" name="Text Box 10"/>
          <p:cNvSpPr txBox="1">
            <a:spLocks noChangeArrowheads="1"/>
          </p:cNvSpPr>
          <p:nvPr/>
        </p:nvSpPr>
        <p:spPr bwMode="auto">
          <a:xfrm>
            <a:off x="4716463" y="2852738"/>
            <a:ext cx="395287"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b="1" i="1">
                <a:solidFill>
                  <a:srgbClr val="000000"/>
                </a:solidFill>
                <a:latin typeface="Times New Roman" pitchFamily="18" charset="0"/>
              </a:rPr>
              <a:t>b)</a:t>
            </a:r>
            <a:endParaRPr lang="ru-RU" sz="2000" b="1" i="1">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8C6F3CC3-E755-45D0-B344-666FD13196B8}" type="slidenum">
              <a:rPr lang="en-US">
                <a:solidFill>
                  <a:srgbClr val="FFFFFF"/>
                </a:solidFill>
              </a:rPr>
              <a:pPr>
                <a:defRPr/>
              </a:pPr>
              <a:t>14</a:t>
            </a:fld>
            <a:endParaRPr lang="en-US">
              <a:solidFill>
                <a:srgbClr val="FFFFFF"/>
              </a:solidFill>
            </a:endParaRPr>
          </a:p>
        </p:txBody>
      </p:sp>
      <p:pic>
        <p:nvPicPr>
          <p:cNvPr id="139268" name="Picture 2" descr="FFT CH1a-decay2"/>
          <p:cNvPicPr>
            <a:picLocks noChangeAspect="1" noChangeArrowheads="1" noCrop="1"/>
          </p:cNvPicPr>
          <p:nvPr/>
        </p:nvPicPr>
        <p:blipFill>
          <a:blip r:embed="rId2" cstate="print"/>
          <a:srcRect/>
          <a:stretch>
            <a:fillRect/>
          </a:stretch>
        </p:blipFill>
        <p:spPr bwMode="auto">
          <a:xfrm>
            <a:off x="468313" y="1268413"/>
            <a:ext cx="8208962" cy="3903662"/>
          </a:xfrm>
          <a:prstGeom prst="rect">
            <a:avLst/>
          </a:prstGeom>
          <a:noFill/>
          <a:ln w="9525">
            <a:noFill/>
            <a:miter lim="800000"/>
            <a:headEnd/>
            <a:tailEnd/>
          </a:ln>
        </p:spPr>
      </p:pic>
      <p:sp>
        <p:nvSpPr>
          <p:cNvPr id="139269" name="AutoShape 3"/>
          <p:cNvSpPr>
            <a:spLocks noChangeArrowheads="1"/>
          </p:cNvSpPr>
          <p:nvPr/>
        </p:nvSpPr>
        <p:spPr bwMode="auto">
          <a:xfrm>
            <a:off x="4787900" y="1844675"/>
            <a:ext cx="1296988" cy="288925"/>
          </a:xfrm>
          <a:prstGeom prst="leftRightArrow">
            <a:avLst>
              <a:gd name="adj1" fmla="val 50000"/>
              <a:gd name="adj2" fmla="val 89780"/>
            </a:avLst>
          </a:prstGeom>
          <a:gradFill rotWithShape="1">
            <a:gsLst>
              <a:gs pos="0">
                <a:srgbClr val="005CBF"/>
              </a:gs>
              <a:gs pos="25000">
                <a:srgbClr val="0087E6"/>
              </a:gs>
              <a:gs pos="75000">
                <a:srgbClr val="21D6E0"/>
              </a:gs>
              <a:gs pos="100000">
                <a:srgbClr val="03D4A8"/>
              </a:gs>
            </a:gsLst>
            <a:lin ang="0" scaled="1"/>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FFFFFF"/>
              </a:solidFill>
              <a:latin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4"/>
          <p:cNvSpPr>
            <a:spLocks noGrp="1"/>
          </p:cNvSpPr>
          <p:nvPr>
            <p:ph type="dt" sz="quarter" idx="10"/>
          </p:nvPr>
        </p:nvSpPr>
        <p:spPr/>
        <p:txBody>
          <a:bodyPr/>
          <a:lstStyle/>
          <a:p>
            <a:pPr>
              <a:defRPr/>
            </a:pPr>
            <a:r>
              <a:rPr lang="en-US">
                <a:solidFill>
                  <a:srgbClr val="000000"/>
                </a:solidFill>
              </a:rPr>
              <a:t>Laboratory of Quantum Crystals</a:t>
            </a:r>
          </a:p>
        </p:txBody>
      </p:sp>
      <p:sp>
        <p:nvSpPr>
          <p:cNvPr id="46085" name="Slide Number Placeholder 6"/>
          <p:cNvSpPr>
            <a:spLocks noGrp="1"/>
          </p:cNvSpPr>
          <p:nvPr>
            <p:ph type="sldNum" sz="quarter" idx="12"/>
          </p:nvPr>
        </p:nvSpPr>
        <p:spPr>
          <a:noFill/>
        </p:spPr>
        <p:txBody>
          <a:bodyPr/>
          <a:lstStyle/>
          <a:p>
            <a:fld id="{E4362CF7-7E84-409E-991A-27D92F26B3D7}" type="slidenum">
              <a:rPr lang="en-US" smtClean="0">
                <a:solidFill>
                  <a:srgbClr val="000000"/>
                </a:solidFill>
              </a:rPr>
              <a:pPr/>
              <a:t>15</a:t>
            </a:fld>
            <a:endParaRPr lang="en-US" smtClean="0">
              <a:solidFill>
                <a:srgbClr val="000000"/>
              </a:solidFill>
            </a:endParaRPr>
          </a:p>
        </p:txBody>
      </p:sp>
      <p:sp>
        <p:nvSpPr>
          <p:cNvPr id="46086" name="Rectangle 2"/>
          <p:cNvSpPr>
            <a:spLocks noGrp="1" noChangeArrowheads="1"/>
          </p:cNvSpPr>
          <p:nvPr>
            <p:ph type="title"/>
          </p:nvPr>
        </p:nvSpPr>
        <p:spPr>
          <a:xfrm>
            <a:off x="100013" y="-142875"/>
            <a:ext cx="5256212" cy="1628775"/>
          </a:xfrm>
        </p:spPr>
        <p:txBody>
          <a:bodyPr/>
          <a:lstStyle/>
          <a:p>
            <a:pPr defTabSz="449263" eaLnBrk="1" hangingPunct="1"/>
            <a:r>
              <a:rPr lang="en-US" sz="3400" smtClean="0">
                <a:solidFill>
                  <a:srgbClr val="FFFF00"/>
                </a:solidFill>
              </a:rPr>
              <a:t>Chaos in harmonics after switch off the pump</a:t>
            </a:r>
            <a:endParaRPr lang="ru-RU" sz="3400" smtClean="0">
              <a:solidFill>
                <a:srgbClr val="FFFF00"/>
              </a:solidFill>
            </a:endParaRPr>
          </a:p>
        </p:txBody>
      </p:sp>
      <p:graphicFrame>
        <p:nvGraphicFramePr>
          <p:cNvPr id="46082" name="Object 3"/>
          <p:cNvGraphicFramePr>
            <a:graphicFrameLocks noChangeAspect="1"/>
          </p:cNvGraphicFramePr>
          <p:nvPr>
            <p:ph sz="half" idx="2"/>
          </p:nvPr>
        </p:nvGraphicFramePr>
        <p:xfrm>
          <a:off x="179388" y="2708275"/>
          <a:ext cx="4897437" cy="3692525"/>
        </p:xfrm>
        <a:graphic>
          <a:graphicData uri="http://schemas.openxmlformats.org/presentationml/2006/ole">
            <p:oleObj spid="_x0000_s8194" name="Graph" r:id="rId3" imgW="4243680" imgH="3198240" progId="Origin50.Graph">
              <p:embed/>
            </p:oleObj>
          </a:graphicData>
        </a:graphic>
      </p:graphicFrame>
      <p:graphicFrame>
        <p:nvGraphicFramePr>
          <p:cNvPr id="46083" name="Object 4"/>
          <p:cNvGraphicFramePr>
            <a:graphicFrameLocks noChangeAspect="1"/>
          </p:cNvGraphicFramePr>
          <p:nvPr>
            <p:ph sz="half" idx="1"/>
          </p:nvPr>
        </p:nvGraphicFramePr>
        <p:xfrm>
          <a:off x="5508625" y="4149725"/>
          <a:ext cx="3311525" cy="2506663"/>
        </p:xfrm>
        <a:graphic>
          <a:graphicData uri="http://schemas.openxmlformats.org/presentationml/2006/ole">
            <p:oleObj spid="_x0000_s8195" name="Graph" r:id="rId4" imgW="3759840" imgH="2845440" progId="Origin50.Graph">
              <p:embed/>
            </p:oleObj>
          </a:graphicData>
        </a:graphic>
      </p:graphicFrame>
      <p:sp>
        <p:nvSpPr>
          <p:cNvPr id="46087" name="Line 5"/>
          <p:cNvSpPr>
            <a:spLocks noChangeShapeType="1"/>
          </p:cNvSpPr>
          <p:nvPr/>
        </p:nvSpPr>
        <p:spPr bwMode="auto">
          <a:xfrm>
            <a:off x="1835150" y="4724400"/>
            <a:ext cx="3744913" cy="0"/>
          </a:xfrm>
          <a:prstGeom prst="line">
            <a:avLst/>
          </a:prstGeom>
          <a:noFill/>
          <a:ln w="63500">
            <a:solidFill>
              <a:srgbClr val="FF0000"/>
            </a:solidFill>
            <a:round/>
            <a:headEnd/>
            <a:tailEnd type="triangle" w="med" len="med"/>
          </a:ln>
        </p:spPr>
        <p:txBody>
          <a:bodyPr/>
          <a:lstStyle/>
          <a:p>
            <a:pPr algn="ctr" fontAlgn="base">
              <a:spcBef>
                <a:spcPct val="0"/>
              </a:spcBef>
              <a:spcAft>
                <a:spcPct val="0"/>
              </a:spcAft>
            </a:pPr>
            <a:endParaRPr lang="en-GB" sz="2400">
              <a:solidFill>
                <a:srgbClr val="000000"/>
              </a:solidFill>
              <a:latin typeface="Times New Roman" pitchFamily="18" charset="0"/>
            </a:endParaRPr>
          </a:p>
        </p:txBody>
      </p:sp>
      <p:sp>
        <p:nvSpPr>
          <p:cNvPr id="46088" name="Text Box 6"/>
          <p:cNvSpPr txBox="1">
            <a:spLocks noChangeArrowheads="1"/>
          </p:cNvSpPr>
          <p:nvPr/>
        </p:nvSpPr>
        <p:spPr bwMode="auto">
          <a:xfrm>
            <a:off x="5416550" y="1362075"/>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46089" name="Text Box 7"/>
          <p:cNvSpPr txBox="1">
            <a:spLocks noChangeArrowheads="1"/>
          </p:cNvSpPr>
          <p:nvPr/>
        </p:nvSpPr>
        <p:spPr bwMode="auto">
          <a:xfrm>
            <a:off x="5076825" y="0"/>
            <a:ext cx="4067175" cy="3387725"/>
          </a:xfrm>
          <a:prstGeom prst="rect">
            <a:avLst/>
          </a:prstGeom>
          <a:solidFill>
            <a:srgbClr val="CCFFFF"/>
          </a:solidFill>
          <a:ln w="9525">
            <a:noFill/>
            <a:miter lim="800000"/>
            <a:headEnd/>
            <a:tailEnd/>
          </a:ln>
        </p:spPr>
        <p:txBody>
          <a:bodyPr>
            <a:spAutoFit/>
          </a:bodyPr>
          <a:lstStyle/>
          <a:p>
            <a:pPr algn="just" eaLnBrk="0" fontAlgn="base" hangingPunct="0">
              <a:spcBef>
                <a:spcPct val="0"/>
              </a:spcBef>
              <a:spcAft>
                <a:spcPct val="0"/>
              </a:spcAft>
            </a:pPr>
            <a:endParaRPr lang="en-US">
              <a:solidFill>
                <a:srgbClr val="000000"/>
              </a:solidFill>
              <a:latin typeface="Times New Roman" pitchFamily="18" charset="0"/>
            </a:endParaRPr>
          </a:p>
          <a:p>
            <a:pPr algn="just" eaLnBrk="0" fontAlgn="base" hangingPunct="0">
              <a:spcBef>
                <a:spcPct val="0"/>
              </a:spcBef>
              <a:spcAft>
                <a:spcPct val="0"/>
              </a:spcAft>
              <a:buFont typeface="Wingdings" pitchFamily="2" charset="2"/>
              <a:buChar char="q"/>
            </a:pPr>
            <a:r>
              <a:rPr lang="en-US">
                <a:solidFill>
                  <a:srgbClr val="000000"/>
                </a:solidFill>
                <a:latin typeface="Times New Roman" pitchFamily="18" charset="0"/>
              </a:rPr>
              <a:t>  Stop of energy pumping in the resonator drastically reduces multiple harmonics. The amplitudes of harmonics chaotically  derange. Typically time of chaotic energy random walk is order of hundreds wave periods. </a:t>
            </a:r>
          </a:p>
          <a:p>
            <a:pPr algn="just" eaLnBrk="0" fontAlgn="base" hangingPunct="0">
              <a:spcBef>
                <a:spcPct val="0"/>
              </a:spcBef>
              <a:spcAft>
                <a:spcPct val="0"/>
              </a:spcAft>
              <a:buFont typeface="Wingdings" pitchFamily="2" charset="2"/>
              <a:buChar char="q"/>
            </a:pPr>
            <a:r>
              <a:rPr lang="en-US">
                <a:solidFill>
                  <a:srgbClr val="000000"/>
                </a:solidFill>
                <a:latin typeface="Times New Roman" pitchFamily="18" charset="0"/>
              </a:rPr>
              <a:t>  After 2 seconds the amplitude of the main (first) harmonic reduces with slower rate and can be described by an exponent dependence which correspond to the  quality of resonator about 5000.</a:t>
            </a:r>
            <a:endParaRPr lang="ru-RU">
              <a:solidFill>
                <a:srgbClr val="000000"/>
              </a:solidFill>
              <a:latin typeface="Times New Roman" pitchFamily="18" charset="0"/>
            </a:endParaRPr>
          </a:p>
        </p:txBody>
      </p:sp>
      <p:sp>
        <p:nvSpPr>
          <p:cNvPr id="46090" name="Rectangle 8"/>
          <p:cNvSpPr>
            <a:spLocks noChangeArrowheads="1"/>
          </p:cNvSpPr>
          <p:nvPr/>
        </p:nvSpPr>
        <p:spPr bwMode="auto">
          <a:xfrm>
            <a:off x="5867400" y="3429000"/>
            <a:ext cx="3011488"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b="1">
                <a:solidFill>
                  <a:srgbClr val="000000"/>
                </a:solidFill>
                <a:latin typeface="Times New Roman" pitchFamily="18" charset="0"/>
              </a:rPr>
              <a:t>Chaos in energy spectrum</a:t>
            </a:r>
            <a:endParaRPr lang="ru-RU" sz="2000" b="1">
              <a:solidFill>
                <a:srgbClr val="000000"/>
              </a:solidFill>
              <a:latin typeface="Times New Roman" pitchFamily="18" charset="0"/>
            </a:endParaRPr>
          </a:p>
        </p:txBody>
      </p:sp>
      <p:sp>
        <p:nvSpPr>
          <p:cNvPr id="46091" name="AutoShape 9"/>
          <p:cNvSpPr>
            <a:spLocks noChangeArrowheads="1"/>
          </p:cNvSpPr>
          <p:nvPr/>
        </p:nvSpPr>
        <p:spPr bwMode="auto">
          <a:xfrm rot="-5400000">
            <a:off x="6695282" y="4114006"/>
            <a:ext cx="830262" cy="180975"/>
          </a:xfrm>
          <a:prstGeom prst="leftArrow">
            <a:avLst>
              <a:gd name="adj1" fmla="val 50000"/>
              <a:gd name="adj2" fmla="val 114693"/>
            </a:avLst>
          </a:prstGeom>
          <a:solidFill>
            <a:srgbClr val="00B8FF"/>
          </a:soli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46092" name="Text Box 10"/>
          <p:cNvSpPr txBox="1">
            <a:spLocks noChangeArrowheads="1"/>
          </p:cNvSpPr>
          <p:nvPr/>
        </p:nvSpPr>
        <p:spPr bwMode="auto">
          <a:xfrm>
            <a:off x="252413" y="1628775"/>
            <a:ext cx="4319587" cy="13112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000" b="1">
                <a:solidFill>
                  <a:srgbClr val="000000"/>
                </a:solidFill>
                <a:latin typeface="Times New Roman" pitchFamily="18" charset="0"/>
              </a:rPr>
              <a:t>We found in Fourier Transformation of recording signal change in behavior of harmonic amplitude: </a:t>
            </a:r>
          </a:p>
          <a:p>
            <a:pPr eaLnBrk="0" fontAlgn="base" hangingPunct="0">
              <a:spcBef>
                <a:spcPct val="0"/>
              </a:spcBef>
              <a:spcAft>
                <a:spcPct val="0"/>
              </a:spcAft>
              <a:buFont typeface="Wingdings" pitchFamily="2" charset="2"/>
              <a:buNone/>
            </a:pPr>
            <a:endParaRPr lang="ru-RU" sz="2000" b="1">
              <a:solidFill>
                <a:srgbClr val="000000"/>
              </a:solidFill>
              <a:latin typeface="Times New Roman" pitchFamily="18" charset="0"/>
            </a:endParaRPr>
          </a:p>
        </p:txBody>
      </p:sp>
      <p:sp>
        <p:nvSpPr>
          <p:cNvPr id="364555" name="Freeform 11"/>
          <p:cNvSpPr>
            <a:spLocks/>
          </p:cNvSpPr>
          <p:nvPr/>
        </p:nvSpPr>
        <p:spPr bwMode="auto">
          <a:xfrm>
            <a:off x="2916238" y="2276475"/>
            <a:ext cx="2160587" cy="2232025"/>
          </a:xfrm>
          <a:custGeom>
            <a:avLst/>
            <a:gdLst>
              <a:gd name="T0" fmla="*/ 2147483647 w 1543"/>
              <a:gd name="T1" fmla="*/ 0 h 1270"/>
              <a:gd name="T2" fmla="*/ 1601894121 w 1543"/>
              <a:gd name="T3" fmla="*/ 1260232905 h 1270"/>
              <a:gd name="T4" fmla="*/ 0 w 1543"/>
              <a:gd name="T5" fmla="*/ 2147483647 h 1270"/>
              <a:gd name="T6" fmla="*/ 0 60000 65536"/>
              <a:gd name="T7" fmla="*/ 0 60000 65536"/>
              <a:gd name="T8" fmla="*/ 0 60000 65536"/>
              <a:gd name="T9" fmla="*/ 0 w 1543"/>
              <a:gd name="T10" fmla="*/ 0 h 1270"/>
              <a:gd name="T11" fmla="*/ 1543 w 1543"/>
              <a:gd name="T12" fmla="*/ 1270 h 1270"/>
            </a:gdLst>
            <a:ahLst/>
            <a:cxnLst>
              <a:cxn ang="T6">
                <a:pos x="T0" y="T1"/>
              </a:cxn>
              <a:cxn ang="T7">
                <a:pos x="T2" y="T3"/>
              </a:cxn>
              <a:cxn ang="T8">
                <a:pos x="T4" y="T5"/>
              </a:cxn>
            </a:cxnLst>
            <a:rect l="T9" t="T10" r="T11" b="T12"/>
            <a:pathLst>
              <a:path w="1543" h="1270">
                <a:moveTo>
                  <a:pt x="1543" y="0"/>
                </a:moveTo>
                <a:cubicBezTo>
                  <a:pt x="1308" y="98"/>
                  <a:pt x="1074" y="196"/>
                  <a:pt x="817" y="408"/>
                </a:cubicBezTo>
                <a:cubicBezTo>
                  <a:pt x="560" y="620"/>
                  <a:pt x="280" y="945"/>
                  <a:pt x="0" y="1270"/>
                </a:cubicBezTo>
              </a:path>
            </a:pathLst>
          </a:custGeom>
          <a:noFill/>
          <a:ln w="25400">
            <a:solidFill>
              <a:srgbClr val="FFFF00"/>
            </a:solidFill>
            <a:round/>
            <a:headEnd/>
            <a:tailEnd type="triangle" w="med" len="med"/>
          </a:ln>
        </p:spPr>
        <p:txBody>
          <a:bodyPr/>
          <a:lstStyle/>
          <a:p>
            <a:pPr algn="ctr" fontAlgn="base">
              <a:spcBef>
                <a:spcPct val="0"/>
              </a:spcBef>
              <a:spcAft>
                <a:spcPct val="0"/>
              </a:spcAft>
            </a:pPr>
            <a:endParaRPr lang="en-GB" sz="2400">
              <a:solidFill>
                <a:srgbClr val="000000"/>
              </a:solidFill>
              <a:latin typeface="Times New Roman" pitchFamily="18" charset="0"/>
            </a:endParaRPr>
          </a:p>
        </p:txBody>
      </p:sp>
      <p:sp>
        <p:nvSpPr>
          <p:cNvPr id="46094" name="AutoShape 12"/>
          <p:cNvSpPr>
            <a:spLocks noChangeArrowheads="1"/>
          </p:cNvSpPr>
          <p:nvPr/>
        </p:nvSpPr>
        <p:spPr bwMode="auto">
          <a:xfrm>
            <a:off x="1476375" y="3716338"/>
            <a:ext cx="142875" cy="576262"/>
          </a:xfrm>
          <a:prstGeom prst="downArrow">
            <a:avLst>
              <a:gd name="adj1" fmla="val 50000"/>
              <a:gd name="adj2" fmla="val 100833"/>
            </a:avLst>
          </a:prstGeom>
          <a:solidFill>
            <a:srgbClr val="FF0000"/>
          </a:soli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4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5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Linear and nonlinear times</a:t>
            </a:r>
            <a:endParaRPr lang="en-GB" dirty="0"/>
          </a:p>
        </p:txBody>
      </p:sp>
      <p:sp>
        <p:nvSpPr>
          <p:cNvPr id="3" name="Content Placeholder 2"/>
          <p:cNvSpPr>
            <a:spLocks noGrp="1"/>
          </p:cNvSpPr>
          <p:nvPr>
            <p:ph sz="half" idx="1"/>
          </p:nvPr>
        </p:nvSpPr>
        <p:spPr>
          <a:xfrm>
            <a:off x="0" y="1357298"/>
            <a:ext cx="8786842" cy="2428892"/>
          </a:xfrm>
        </p:spPr>
        <p:txBody>
          <a:bodyPr/>
          <a:lstStyle/>
          <a:p>
            <a:r>
              <a:rPr lang="en-GB" sz="2000" dirty="0" smtClean="0"/>
              <a:t>After ceasing of pumping the main harmonic losses the energy into two channels  the linear process, corresponding to quality of resonator at low excitation and nonlinear energy flux into higher harmonics: </a:t>
            </a:r>
          </a:p>
          <a:p>
            <a:pPr>
              <a:buNone/>
            </a:pPr>
            <a:r>
              <a:rPr lang="en-GB" sz="2000" dirty="0" smtClean="0"/>
              <a:t>	.			    the last term appreciably accelerates the process of vibrations decay of the main harmonic. The prime time of the free decay nonlinear interaction transmits energy into multiple harmonics, amplitudes of which reduce, too.</a:t>
            </a:r>
          </a:p>
          <a:p>
            <a:pPr>
              <a:buNone/>
            </a:pPr>
            <a:r>
              <a:rPr lang="en-GB" sz="2000" dirty="0" smtClean="0"/>
              <a:t> </a:t>
            </a:r>
            <a:endParaRPr lang="en-GB" sz="2000" dirty="0"/>
          </a:p>
        </p:txBody>
      </p:sp>
      <p:sp>
        <p:nvSpPr>
          <p:cNvPr id="5" name="Date Placeholder 4"/>
          <p:cNvSpPr>
            <a:spLocks noGrp="1"/>
          </p:cNvSpPr>
          <p:nvPr>
            <p:ph type="dt" sz="half" idx="10"/>
          </p:nvPr>
        </p:nvSpPr>
        <p:spPr/>
        <p:txBody>
          <a:bodyPr/>
          <a:lstStyle/>
          <a:p>
            <a:pPr>
              <a:defRPr/>
            </a:pPr>
            <a:r>
              <a:rPr lang="en-US" smtClean="0">
                <a:solidFill>
                  <a:srgbClr val="000000"/>
                </a:solidFill>
              </a:rPr>
              <a:t>3 March 2010</a:t>
            </a: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smtClean="0">
                <a:solidFill>
                  <a:srgbClr val="000000"/>
                </a:solidFill>
              </a:rPr>
              <a:t>Phys.Rev. E</a:t>
            </a:r>
            <a:endParaRPr lang="en-US">
              <a:solidFill>
                <a:srgbClr val="000000"/>
              </a:solidFill>
            </a:endParaRPr>
          </a:p>
        </p:txBody>
      </p:sp>
      <p:pic>
        <p:nvPicPr>
          <p:cNvPr id="751618" name="Picture 2"/>
          <p:cNvPicPr>
            <a:picLocks noChangeAspect="1" noChangeArrowheads="1"/>
          </p:cNvPicPr>
          <p:nvPr/>
        </p:nvPicPr>
        <p:blipFill>
          <a:blip r:embed="rId2" cstate="print"/>
          <a:srcRect/>
          <a:stretch>
            <a:fillRect/>
          </a:stretch>
        </p:blipFill>
        <p:spPr bwMode="auto">
          <a:xfrm>
            <a:off x="437832" y="2382686"/>
            <a:ext cx="2552700" cy="304800"/>
          </a:xfrm>
          <a:prstGeom prst="rect">
            <a:avLst/>
          </a:prstGeom>
          <a:noFill/>
          <a:ln w="9525">
            <a:noFill/>
            <a:miter lim="800000"/>
            <a:headEnd/>
            <a:tailEnd/>
          </a:ln>
        </p:spPr>
      </p:pic>
      <p:pic>
        <p:nvPicPr>
          <p:cNvPr id="751619" name="Picture 3"/>
          <p:cNvPicPr>
            <a:picLocks noGrp="1" noChangeAspect="1" noChangeArrowheads="1"/>
          </p:cNvPicPr>
          <p:nvPr>
            <p:ph sz="half" idx="2"/>
          </p:nvPr>
        </p:nvPicPr>
        <p:blipFill>
          <a:blip r:embed="rId3" cstate="print"/>
          <a:srcRect/>
          <a:stretch>
            <a:fillRect/>
          </a:stretch>
        </p:blipFill>
        <p:spPr bwMode="auto">
          <a:xfrm>
            <a:off x="4702736" y="3301622"/>
            <a:ext cx="4286280" cy="3380184"/>
          </a:xfrm>
          <a:prstGeom prst="rect">
            <a:avLst/>
          </a:prstGeom>
          <a:noFill/>
          <a:ln w="9525">
            <a:noFill/>
            <a:miter lim="800000"/>
            <a:headEnd/>
            <a:tailEnd/>
          </a:ln>
        </p:spPr>
      </p:pic>
      <p:sp>
        <p:nvSpPr>
          <p:cNvPr id="9" name="Content Placeholder 2"/>
          <p:cNvSpPr txBox="1">
            <a:spLocks/>
          </p:cNvSpPr>
          <p:nvPr/>
        </p:nvSpPr>
        <p:spPr bwMode="auto">
          <a:xfrm>
            <a:off x="0" y="3643314"/>
            <a:ext cx="4929190" cy="24288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buClr>
                <a:srgbClr val="996666"/>
              </a:buClr>
              <a:buSzPct val="80000"/>
              <a:buFont typeface="Wingdings" pitchFamily="2" charset="2"/>
              <a:buChar char="l"/>
              <a:defRPr/>
            </a:pPr>
            <a:r>
              <a:rPr lang="en-GB" sz="2000" kern="0" dirty="0">
                <a:solidFill>
                  <a:srgbClr val="000000"/>
                </a:solidFill>
              </a:rPr>
              <a:t>After 2 s the energy flux into multiple harmonics stays vanishing and main harmonic vibration decays with linear time 		    </a:t>
            </a:r>
          </a:p>
          <a:p>
            <a:pPr marL="342900" indent="-342900" eaLnBrk="0" fontAlgn="base" hangingPunct="0">
              <a:spcBef>
                <a:spcPct val="20000"/>
              </a:spcBef>
              <a:spcAft>
                <a:spcPct val="0"/>
              </a:spcAft>
              <a:buClr>
                <a:srgbClr val="996666"/>
              </a:buClr>
              <a:buSzPct val="80000"/>
              <a:buFont typeface="Wingdings" pitchFamily="2" charset="2"/>
              <a:buChar char="l"/>
              <a:defRPr/>
            </a:pPr>
            <a:r>
              <a:rPr lang="en-GB" sz="2000" kern="0" dirty="0">
                <a:solidFill>
                  <a:srgbClr val="000000"/>
                </a:solidFill>
              </a:rPr>
              <a:t>The difference between               should be ascribed to a nonlinear flux into direct energy cascade.</a:t>
            </a:r>
          </a:p>
          <a:p>
            <a:pPr marL="342900" indent="-342900" eaLnBrk="0" fontAlgn="base" hangingPunct="0">
              <a:spcBef>
                <a:spcPct val="20000"/>
              </a:spcBef>
              <a:spcAft>
                <a:spcPct val="0"/>
              </a:spcAft>
              <a:buClr>
                <a:srgbClr val="996666"/>
              </a:buClr>
              <a:buSzPct val="80000"/>
              <a:buFont typeface="Wingdings" pitchFamily="2" charset="2"/>
              <a:buChar char="l"/>
              <a:defRPr/>
            </a:pPr>
            <a:r>
              <a:rPr lang="en-GB" sz="2000" kern="0" dirty="0">
                <a:solidFill>
                  <a:srgbClr val="000000"/>
                </a:solidFill>
              </a:rPr>
              <a:t> </a:t>
            </a:r>
          </a:p>
        </p:txBody>
      </p:sp>
      <p:pic>
        <p:nvPicPr>
          <p:cNvPr id="751620" name="Picture 4"/>
          <p:cNvPicPr>
            <a:picLocks noChangeAspect="1" noChangeArrowheads="1"/>
          </p:cNvPicPr>
          <p:nvPr/>
        </p:nvPicPr>
        <p:blipFill>
          <a:blip r:embed="rId4" cstate="print"/>
          <a:srcRect/>
          <a:stretch>
            <a:fillRect/>
          </a:stretch>
        </p:blipFill>
        <p:spPr bwMode="auto">
          <a:xfrm>
            <a:off x="1214414" y="4643446"/>
            <a:ext cx="2819400" cy="381000"/>
          </a:xfrm>
          <a:prstGeom prst="rect">
            <a:avLst/>
          </a:prstGeom>
          <a:noFill/>
          <a:ln w="9525">
            <a:noFill/>
            <a:miter lim="800000"/>
            <a:headEnd/>
            <a:tailEnd/>
          </a:ln>
        </p:spPr>
      </p:pic>
      <p:pic>
        <p:nvPicPr>
          <p:cNvPr id="751621" name="Picture 5"/>
          <p:cNvPicPr>
            <a:picLocks noChangeAspect="1" noChangeArrowheads="1"/>
          </p:cNvPicPr>
          <p:nvPr/>
        </p:nvPicPr>
        <p:blipFill>
          <a:blip r:embed="rId5" cstate="print"/>
          <a:srcRect/>
          <a:stretch>
            <a:fillRect/>
          </a:stretch>
        </p:blipFill>
        <p:spPr bwMode="auto">
          <a:xfrm>
            <a:off x="285720" y="5857892"/>
            <a:ext cx="4714875" cy="447675"/>
          </a:xfrm>
          <a:prstGeom prst="rect">
            <a:avLst/>
          </a:prstGeom>
          <a:noFill/>
          <a:ln w="9525">
            <a:noFill/>
            <a:miter lim="800000"/>
            <a:headEnd/>
            <a:tailEnd/>
          </a:ln>
        </p:spPr>
      </p:pic>
      <p:pic>
        <p:nvPicPr>
          <p:cNvPr id="751622" name="Picture 6"/>
          <p:cNvPicPr>
            <a:picLocks noChangeAspect="1" noChangeArrowheads="1"/>
          </p:cNvPicPr>
          <p:nvPr/>
        </p:nvPicPr>
        <p:blipFill>
          <a:blip r:embed="rId6" cstate="print"/>
          <a:srcRect/>
          <a:stretch>
            <a:fillRect/>
          </a:stretch>
        </p:blipFill>
        <p:spPr bwMode="auto">
          <a:xfrm>
            <a:off x="1643042" y="6357958"/>
            <a:ext cx="325755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Measurements of standing waves at different resonances.</a:t>
            </a:r>
            <a:endParaRPr lang="en-GB" dirty="0"/>
          </a:p>
        </p:txBody>
      </p:sp>
      <p:sp>
        <p:nvSpPr>
          <p:cNvPr id="3" name="Content Placeholder 2"/>
          <p:cNvSpPr>
            <a:spLocks noGrp="1"/>
          </p:cNvSpPr>
          <p:nvPr>
            <p:ph idx="1"/>
          </p:nvPr>
        </p:nvSpPr>
        <p:spPr>
          <a:xfrm>
            <a:off x="1403648" y="3284984"/>
            <a:ext cx="7498080" cy="2880320"/>
          </a:xfrm>
        </p:spPr>
        <p:txBody>
          <a:bodyPr/>
          <a:lstStyle/>
          <a:p>
            <a:r>
              <a:rPr lang="en-GB" dirty="0" smtClean="0">
                <a:latin typeface="Times New Roman" pitchFamily="18" charset="0"/>
                <a:cs typeface="Times New Roman" pitchFamily="18" charset="0"/>
              </a:rPr>
              <a:t>Low frequency f~1000 Hz, N~10;</a:t>
            </a:r>
          </a:p>
          <a:p>
            <a:r>
              <a:rPr lang="en-GB" dirty="0" smtClean="0">
                <a:latin typeface="Times New Roman" pitchFamily="18" charset="0"/>
                <a:cs typeface="Times New Roman" pitchFamily="18" charset="0"/>
              </a:rPr>
              <a:t>Higher frequency f~5 kHz, N~100</a:t>
            </a:r>
            <a:endParaRPr lang="en-GB" dirty="0">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r>
              <a:rPr lang="en-US" smtClean="0"/>
              <a:t>Akademgorodok, Novosibirsk, 07 June 2012 </a:t>
            </a:r>
            <a:endParaRPr lang="en-GB"/>
          </a:p>
        </p:txBody>
      </p:sp>
      <p:sp>
        <p:nvSpPr>
          <p:cNvPr id="5" name="Footer Placeholder 4"/>
          <p:cNvSpPr>
            <a:spLocks noGrp="1"/>
          </p:cNvSpPr>
          <p:nvPr>
            <p:ph type="ftr" sz="quarter" idx="11"/>
          </p:nvPr>
        </p:nvSpPr>
        <p:spPr/>
        <p:txBody>
          <a:bodyPr/>
          <a:lstStyle/>
          <a:p>
            <a:r>
              <a:rPr lang="en-GB" smtClean="0"/>
              <a:t>Solitons, Collapses and Turbulence</a:t>
            </a:r>
            <a:endParaRPr lang="en-GB"/>
          </a:p>
        </p:txBody>
      </p:sp>
      <p:sp>
        <p:nvSpPr>
          <p:cNvPr id="8" name="Right Arrow 7"/>
          <p:cNvSpPr/>
          <p:nvPr/>
        </p:nvSpPr>
        <p:spPr>
          <a:xfrm>
            <a:off x="1475656" y="2204864"/>
            <a:ext cx="734481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940152" y="1556792"/>
            <a:ext cx="800219"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100</a:t>
            </a:r>
            <a:endParaRPr lang="en-GB" sz="3200" dirty="0">
              <a:latin typeface="Times New Roman" pitchFamily="18" charset="0"/>
              <a:cs typeface="Times New Roman" pitchFamily="18" charset="0"/>
            </a:endParaRPr>
          </a:p>
        </p:txBody>
      </p:sp>
      <p:sp>
        <p:nvSpPr>
          <p:cNvPr id="12" name="TextBox 11"/>
          <p:cNvSpPr txBox="1"/>
          <p:nvPr/>
        </p:nvSpPr>
        <p:spPr>
          <a:xfrm>
            <a:off x="4283968" y="1556792"/>
            <a:ext cx="595035"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10</a:t>
            </a:r>
            <a:endParaRPr lang="en-GB" sz="3200" dirty="0">
              <a:latin typeface="Times New Roman" pitchFamily="18" charset="0"/>
              <a:cs typeface="Times New Roman" pitchFamily="18" charset="0"/>
            </a:endParaRPr>
          </a:p>
        </p:txBody>
      </p:sp>
      <p:sp>
        <p:nvSpPr>
          <p:cNvPr id="13" name="TextBox 12"/>
          <p:cNvSpPr txBox="1"/>
          <p:nvPr/>
        </p:nvSpPr>
        <p:spPr>
          <a:xfrm>
            <a:off x="1331640" y="1556792"/>
            <a:ext cx="389850"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0</a:t>
            </a:r>
            <a:endParaRPr lang="en-GB" sz="3200" dirty="0">
              <a:latin typeface="Times New Roman" pitchFamily="18" charset="0"/>
              <a:cs typeface="Times New Roman" pitchFamily="18" charset="0"/>
            </a:endParaRPr>
          </a:p>
        </p:txBody>
      </p:sp>
      <p:sp>
        <p:nvSpPr>
          <p:cNvPr id="14" name="TextBox 13"/>
          <p:cNvSpPr txBox="1"/>
          <p:nvPr/>
        </p:nvSpPr>
        <p:spPr>
          <a:xfrm>
            <a:off x="2627784" y="1556792"/>
            <a:ext cx="389850"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1</a:t>
            </a:r>
            <a:endParaRPr lang="en-GB" sz="3200" dirty="0">
              <a:latin typeface="Times New Roman" pitchFamily="18" charset="0"/>
              <a:cs typeface="Times New Roman" pitchFamily="18" charset="0"/>
            </a:endParaRPr>
          </a:p>
        </p:txBody>
      </p:sp>
      <p:sp>
        <p:nvSpPr>
          <p:cNvPr id="15" name="TextBox 14"/>
          <p:cNvSpPr txBox="1"/>
          <p:nvPr/>
        </p:nvSpPr>
        <p:spPr>
          <a:xfrm>
            <a:off x="7884368" y="1556792"/>
            <a:ext cx="478016"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a:t>
            </a:r>
            <a:endParaRPr lang="en-GB" sz="3200" dirty="0">
              <a:latin typeface="Times New Roman" pitchFamily="18" charset="0"/>
              <a:cs typeface="Times New Roman" pitchFamily="18" charset="0"/>
            </a:endParaRPr>
          </a:p>
        </p:txBody>
      </p:sp>
      <p:sp>
        <p:nvSpPr>
          <p:cNvPr id="16" name="TextBox 15"/>
          <p:cNvSpPr txBox="1"/>
          <p:nvPr/>
        </p:nvSpPr>
        <p:spPr>
          <a:xfrm>
            <a:off x="1403648" y="2492896"/>
            <a:ext cx="2089033"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Bad quality</a:t>
            </a:r>
            <a:endParaRPr lang="en-GB" sz="3200" dirty="0">
              <a:latin typeface="Times New Roman" pitchFamily="18" charset="0"/>
              <a:cs typeface="Times New Roman" pitchFamily="18" charset="0"/>
            </a:endParaRPr>
          </a:p>
        </p:txBody>
      </p:sp>
      <p:sp>
        <p:nvSpPr>
          <p:cNvPr id="17" name="TextBox 16"/>
          <p:cNvSpPr txBox="1"/>
          <p:nvPr/>
        </p:nvSpPr>
        <p:spPr>
          <a:xfrm>
            <a:off x="3923928" y="2492896"/>
            <a:ext cx="2339102"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Good quality</a:t>
            </a:r>
            <a:endParaRPr lang="en-GB" sz="3200" dirty="0">
              <a:latin typeface="Times New Roman" pitchFamily="18" charset="0"/>
              <a:cs typeface="Times New Roman" pitchFamily="18" charset="0"/>
            </a:endParaRPr>
          </a:p>
        </p:txBody>
      </p:sp>
      <p:sp>
        <p:nvSpPr>
          <p:cNvPr id="18" name="TextBox 17"/>
          <p:cNvSpPr txBox="1"/>
          <p:nvPr/>
        </p:nvSpPr>
        <p:spPr>
          <a:xfrm>
            <a:off x="6301555" y="2492896"/>
            <a:ext cx="2842445"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Balk dissipation</a:t>
            </a:r>
            <a:endParaRPr lang="en-GB" sz="3200" dirty="0">
              <a:latin typeface="Times New Roman" pitchFamily="18" charset="0"/>
              <a:cs typeface="Times New Roman" pitchFamily="18" charset="0"/>
            </a:endParaRPr>
          </a:p>
        </p:txBody>
      </p:sp>
      <p:sp>
        <p:nvSpPr>
          <p:cNvPr id="20" name="Rectangle 19"/>
          <p:cNvSpPr/>
          <p:nvPr/>
        </p:nvSpPr>
        <p:spPr>
          <a:xfrm>
            <a:off x="4427984" y="2060848"/>
            <a:ext cx="1008112" cy="14401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5292080" y="1988840"/>
            <a:ext cx="1008112" cy="144016"/>
          </a:xfrm>
          <a:prstGeom prst="rect">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Date Placeholder 3"/>
          <p:cNvSpPr>
            <a:spLocks noGrp="1"/>
          </p:cNvSpPr>
          <p:nvPr>
            <p:ph type="dt" sz="quarter" idx="10"/>
          </p:nvPr>
        </p:nvSpPr>
        <p:spPr/>
        <p:txBody>
          <a:bodyPr/>
          <a:lstStyle/>
          <a:p>
            <a:pPr>
              <a:defRPr/>
            </a:pPr>
            <a:r>
              <a:rPr lang="ru-RU">
                <a:solidFill>
                  <a:srgbClr val="FFFFFF"/>
                </a:solidFill>
              </a:rPr>
              <a:t>Laboratory of Quantum Crystals</a:t>
            </a:r>
            <a:endParaRPr lang="en-US">
              <a:solidFill>
                <a:srgbClr val="FFFFFF"/>
              </a:solidFill>
            </a:endParaRPr>
          </a:p>
        </p:txBody>
      </p:sp>
      <p:sp>
        <p:nvSpPr>
          <p:cNvPr id="38" name="Slide Number Placeholder 5"/>
          <p:cNvSpPr>
            <a:spLocks noGrp="1"/>
          </p:cNvSpPr>
          <p:nvPr>
            <p:ph type="sldNum" sz="quarter" idx="12"/>
          </p:nvPr>
        </p:nvSpPr>
        <p:spPr/>
        <p:txBody>
          <a:bodyPr/>
          <a:lstStyle/>
          <a:p>
            <a:pPr>
              <a:defRPr/>
            </a:pPr>
            <a:fld id="{6ED988EF-F6EC-4970-BAB5-42B2B69DCD57}" type="slidenum">
              <a:rPr lang="en-US">
                <a:solidFill>
                  <a:srgbClr val="FFFFFF"/>
                </a:solidFill>
              </a:rPr>
              <a:pPr>
                <a:defRPr/>
              </a:pPr>
              <a:t>18</a:t>
            </a:fld>
            <a:endParaRPr lang="en-US">
              <a:solidFill>
                <a:srgbClr val="FFFFFF"/>
              </a:solidFill>
            </a:endParaRPr>
          </a:p>
        </p:txBody>
      </p:sp>
      <p:sp>
        <p:nvSpPr>
          <p:cNvPr id="143364" name="Rectangle 2"/>
          <p:cNvSpPr>
            <a:spLocks noGrp="1" noChangeArrowheads="1"/>
          </p:cNvSpPr>
          <p:nvPr>
            <p:ph type="ctrTitle"/>
          </p:nvPr>
        </p:nvSpPr>
        <p:spPr>
          <a:xfrm>
            <a:off x="468313" y="333375"/>
            <a:ext cx="8497887" cy="823913"/>
          </a:xfrm>
        </p:spPr>
        <p:txBody>
          <a:bodyPr/>
          <a:lstStyle/>
          <a:p>
            <a:pPr eaLnBrk="1" hangingPunct="1"/>
            <a:r>
              <a:rPr lang="en-GB" sz="2800" smtClean="0">
                <a:solidFill>
                  <a:schemeClr val="accent1"/>
                </a:solidFill>
              </a:rPr>
              <a:t>Formation of Inverse Cascade</a:t>
            </a:r>
            <a:endParaRPr lang="en-US" sz="2800" smtClean="0">
              <a:solidFill>
                <a:schemeClr val="accent1"/>
              </a:solidFill>
            </a:endParaRPr>
          </a:p>
        </p:txBody>
      </p:sp>
      <p:grpSp>
        <p:nvGrpSpPr>
          <p:cNvPr id="2" name="Group 3"/>
          <p:cNvGrpSpPr>
            <a:grpSpLocks/>
          </p:cNvGrpSpPr>
          <p:nvPr/>
        </p:nvGrpSpPr>
        <p:grpSpPr bwMode="auto">
          <a:xfrm>
            <a:off x="1692275" y="2276475"/>
            <a:ext cx="5759450" cy="3889375"/>
            <a:chOff x="1066" y="1434"/>
            <a:chExt cx="3628" cy="2450"/>
          </a:xfrm>
        </p:grpSpPr>
        <p:grpSp>
          <p:nvGrpSpPr>
            <p:cNvPr id="3" name="Group 4"/>
            <p:cNvGrpSpPr>
              <a:grpSpLocks/>
            </p:cNvGrpSpPr>
            <p:nvPr/>
          </p:nvGrpSpPr>
          <p:grpSpPr bwMode="auto">
            <a:xfrm>
              <a:off x="1066" y="1434"/>
              <a:ext cx="3628" cy="2450"/>
              <a:chOff x="1066" y="1434"/>
              <a:chExt cx="3628" cy="2450"/>
            </a:xfrm>
          </p:grpSpPr>
          <p:sp>
            <p:nvSpPr>
              <p:cNvPr id="143396" name="Rectangle 5"/>
              <p:cNvSpPr>
                <a:spLocks noChangeArrowheads="1"/>
              </p:cNvSpPr>
              <p:nvPr/>
            </p:nvSpPr>
            <p:spPr bwMode="auto">
              <a:xfrm>
                <a:off x="1066" y="1434"/>
                <a:ext cx="3628" cy="2450"/>
              </a:xfrm>
              <a:prstGeom prst="rect">
                <a:avLst/>
              </a:prstGeom>
              <a:gradFill rotWithShape="1">
                <a:gsLst>
                  <a:gs pos="0">
                    <a:srgbClr val="00FFFF"/>
                  </a:gs>
                  <a:gs pos="100000">
                    <a:srgbClr val="007676"/>
                  </a:gs>
                </a:gsLst>
                <a:lin ang="0" scaled="1"/>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FFFFFF"/>
                  </a:solidFill>
                  <a:latin typeface="Times New Roman" pitchFamily="18" charset="0"/>
                </a:endParaRPr>
              </a:p>
            </p:txBody>
          </p:sp>
          <p:sp>
            <p:nvSpPr>
              <p:cNvPr id="143397" name="Line 6"/>
              <p:cNvSpPr>
                <a:spLocks noChangeShapeType="1"/>
              </p:cNvSpPr>
              <p:nvPr/>
            </p:nvSpPr>
            <p:spPr bwMode="auto">
              <a:xfrm>
                <a:off x="1429" y="1706"/>
                <a:ext cx="0" cy="1769"/>
              </a:xfrm>
              <a:prstGeom prst="line">
                <a:avLst/>
              </a:prstGeom>
              <a:noFill/>
              <a:ln w="9525">
                <a:solidFill>
                  <a:srgbClr val="000000"/>
                </a:solidFill>
                <a:round/>
                <a:headEnd type="triangle" w="med" len="me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3398" name="Line 7"/>
              <p:cNvSpPr>
                <a:spLocks noChangeShapeType="1"/>
              </p:cNvSpPr>
              <p:nvPr/>
            </p:nvSpPr>
            <p:spPr bwMode="auto">
              <a:xfrm>
                <a:off x="1429" y="3475"/>
                <a:ext cx="2766" cy="0"/>
              </a:xfrm>
              <a:prstGeom prst="line">
                <a:avLst/>
              </a:prstGeom>
              <a:noFill/>
              <a:ln w="9525">
                <a:solidFill>
                  <a:srgbClr val="00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grpSp>
        <p:sp>
          <p:nvSpPr>
            <p:cNvPr id="143395" name="Text Box 8"/>
            <p:cNvSpPr txBox="1">
              <a:spLocks noChangeArrowheads="1"/>
            </p:cNvSpPr>
            <p:nvPr/>
          </p:nvSpPr>
          <p:spPr bwMode="auto">
            <a:xfrm>
              <a:off x="1111" y="1616"/>
              <a:ext cx="233" cy="288"/>
            </a:xfrm>
            <a:prstGeom prst="rect">
              <a:avLst/>
            </a:prstGeom>
            <a:noFill/>
            <a:ln w="9525">
              <a:noFill/>
              <a:miter lim="800000"/>
              <a:headEnd/>
              <a:tailEnd/>
            </a:ln>
          </p:spPr>
          <p:txBody>
            <a:bodyPr wrap="none">
              <a:spAutoFit/>
            </a:bodyPr>
            <a:lstStyle/>
            <a:p>
              <a:pPr algn="ctr" fontAlgn="base">
                <a:spcBef>
                  <a:spcPct val="0"/>
                </a:spcBef>
                <a:spcAft>
                  <a:spcPct val="0"/>
                </a:spcAft>
              </a:pPr>
              <a:r>
                <a:rPr lang="en-GB" sz="2400" i="1">
                  <a:solidFill>
                    <a:srgbClr val="003366"/>
                  </a:solidFill>
                  <a:latin typeface="Times New Roman" pitchFamily="18" charset="0"/>
                </a:rPr>
                <a:t>A</a:t>
              </a:r>
              <a:endParaRPr lang="en-US" sz="2400" i="1">
                <a:solidFill>
                  <a:srgbClr val="003366"/>
                </a:solidFill>
                <a:latin typeface="Times New Roman" pitchFamily="18" charset="0"/>
              </a:endParaRPr>
            </a:p>
          </p:txBody>
        </p:sp>
      </p:grpSp>
      <p:sp>
        <p:nvSpPr>
          <p:cNvPr id="143366" name="Text Box 9"/>
          <p:cNvSpPr txBox="1">
            <a:spLocks noChangeArrowheads="1"/>
          </p:cNvSpPr>
          <p:nvPr/>
        </p:nvSpPr>
        <p:spPr bwMode="auto">
          <a:xfrm>
            <a:off x="6659563" y="5589588"/>
            <a:ext cx="268287" cy="457200"/>
          </a:xfrm>
          <a:prstGeom prst="rect">
            <a:avLst/>
          </a:prstGeom>
          <a:noFill/>
          <a:ln w="9525">
            <a:noFill/>
            <a:miter lim="800000"/>
            <a:headEnd/>
            <a:tailEnd/>
          </a:ln>
        </p:spPr>
        <p:txBody>
          <a:bodyPr wrap="none">
            <a:spAutoFit/>
          </a:bodyPr>
          <a:lstStyle/>
          <a:p>
            <a:pPr algn="ctr" fontAlgn="base">
              <a:spcBef>
                <a:spcPct val="0"/>
              </a:spcBef>
              <a:spcAft>
                <a:spcPct val="0"/>
              </a:spcAft>
            </a:pPr>
            <a:r>
              <a:rPr lang="en-GB" sz="2400" i="1">
                <a:solidFill>
                  <a:srgbClr val="003366"/>
                </a:solidFill>
                <a:latin typeface="Times New Roman" pitchFamily="18" charset="0"/>
              </a:rPr>
              <a:t>f</a:t>
            </a:r>
            <a:endParaRPr lang="en-US" sz="2400" i="1">
              <a:solidFill>
                <a:srgbClr val="003366"/>
              </a:solidFill>
              <a:latin typeface="Times New Roman" pitchFamily="18" charset="0"/>
            </a:endParaRPr>
          </a:p>
        </p:txBody>
      </p:sp>
      <p:sp>
        <p:nvSpPr>
          <p:cNvPr id="367626" name="Line 10"/>
          <p:cNvSpPr>
            <a:spLocks noChangeShapeType="1"/>
          </p:cNvSpPr>
          <p:nvPr/>
        </p:nvSpPr>
        <p:spPr bwMode="auto">
          <a:xfrm>
            <a:off x="3851275" y="3789363"/>
            <a:ext cx="0" cy="1727200"/>
          </a:xfrm>
          <a:prstGeom prst="line">
            <a:avLst/>
          </a:prstGeom>
          <a:noFill/>
          <a:ln w="38100">
            <a:solidFill>
              <a:srgbClr val="FF0000"/>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27" name="Line 11"/>
          <p:cNvSpPr>
            <a:spLocks noChangeShapeType="1"/>
          </p:cNvSpPr>
          <p:nvPr/>
        </p:nvSpPr>
        <p:spPr bwMode="auto">
          <a:xfrm>
            <a:off x="4572000" y="4149725"/>
            <a:ext cx="0" cy="1366838"/>
          </a:xfrm>
          <a:prstGeom prst="line">
            <a:avLst/>
          </a:prstGeom>
          <a:noFill/>
          <a:ln w="38100">
            <a:solidFill>
              <a:srgbClr val="FF0000"/>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28" name="Line 12"/>
          <p:cNvSpPr>
            <a:spLocks noChangeShapeType="1"/>
          </p:cNvSpPr>
          <p:nvPr/>
        </p:nvSpPr>
        <p:spPr bwMode="auto">
          <a:xfrm>
            <a:off x="5292725" y="4508500"/>
            <a:ext cx="0" cy="1008063"/>
          </a:xfrm>
          <a:prstGeom prst="line">
            <a:avLst/>
          </a:prstGeom>
          <a:noFill/>
          <a:ln w="38100">
            <a:solidFill>
              <a:srgbClr val="FF0000"/>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29" name="Line 13"/>
          <p:cNvSpPr>
            <a:spLocks noChangeShapeType="1"/>
          </p:cNvSpPr>
          <p:nvPr/>
        </p:nvSpPr>
        <p:spPr bwMode="auto">
          <a:xfrm>
            <a:off x="6011863" y="4868863"/>
            <a:ext cx="0" cy="647700"/>
          </a:xfrm>
          <a:prstGeom prst="line">
            <a:avLst/>
          </a:prstGeom>
          <a:noFill/>
          <a:ln w="38100">
            <a:solidFill>
              <a:srgbClr val="FF0000"/>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grpSp>
        <p:nvGrpSpPr>
          <p:cNvPr id="4" name="Group 14"/>
          <p:cNvGrpSpPr>
            <a:grpSpLocks/>
          </p:cNvGrpSpPr>
          <p:nvPr/>
        </p:nvGrpSpPr>
        <p:grpSpPr bwMode="auto">
          <a:xfrm>
            <a:off x="3059113" y="2852738"/>
            <a:ext cx="3144837" cy="2663825"/>
            <a:chOff x="1927" y="1797"/>
            <a:chExt cx="1981" cy="1678"/>
          </a:xfrm>
        </p:grpSpPr>
        <p:sp>
          <p:nvSpPr>
            <p:cNvPr id="143384" name="Line 15"/>
            <p:cNvSpPr>
              <a:spLocks noChangeShapeType="1"/>
            </p:cNvSpPr>
            <p:nvPr/>
          </p:nvSpPr>
          <p:spPr bwMode="auto">
            <a:xfrm>
              <a:off x="1973" y="2160"/>
              <a:ext cx="0" cy="1315"/>
            </a:xfrm>
            <a:prstGeom prst="line">
              <a:avLst/>
            </a:prstGeom>
            <a:noFill/>
            <a:ln w="38100">
              <a:solidFill>
                <a:srgbClr val="FF0000"/>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3385" name="Line 16"/>
            <p:cNvSpPr>
              <a:spLocks noChangeShapeType="1"/>
            </p:cNvSpPr>
            <p:nvPr/>
          </p:nvSpPr>
          <p:spPr bwMode="auto">
            <a:xfrm>
              <a:off x="2880" y="2614"/>
              <a:ext cx="0" cy="861"/>
            </a:xfrm>
            <a:prstGeom prst="line">
              <a:avLst/>
            </a:prstGeom>
            <a:noFill/>
            <a:ln w="19050">
              <a:solidFill>
                <a:srgbClr val="FF0000"/>
              </a:solidFill>
              <a:prstDash val="dash"/>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3386" name="Line 17"/>
            <p:cNvSpPr>
              <a:spLocks noChangeShapeType="1"/>
            </p:cNvSpPr>
            <p:nvPr/>
          </p:nvSpPr>
          <p:spPr bwMode="auto">
            <a:xfrm>
              <a:off x="3334" y="2840"/>
              <a:ext cx="0" cy="635"/>
            </a:xfrm>
            <a:prstGeom prst="line">
              <a:avLst/>
            </a:prstGeom>
            <a:noFill/>
            <a:ln w="19050">
              <a:solidFill>
                <a:srgbClr val="FF0000"/>
              </a:solidFill>
              <a:prstDash val="dash"/>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3387" name="Line 18"/>
            <p:cNvSpPr>
              <a:spLocks noChangeShapeType="1"/>
            </p:cNvSpPr>
            <p:nvPr/>
          </p:nvSpPr>
          <p:spPr bwMode="auto">
            <a:xfrm>
              <a:off x="2426" y="2387"/>
              <a:ext cx="0" cy="1088"/>
            </a:xfrm>
            <a:prstGeom prst="line">
              <a:avLst/>
            </a:prstGeom>
            <a:noFill/>
            <a:ln w="19050">
              <a:solidFill>
                <a:srgbClr val="FF0000"/>
              </a:solidFill>
              <a:prstDash val="dash"/>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3388" name="Line 19"/>
            <p:cNvSpPr>
              <a:spLocks noChangeShapeType="1"/>
            </p:cNvSpPr>
            <p:nvPr/>
          </p:nvSpPr>
          <p:spPr bwMode="auto">
            <a:xfrm>
              <a:off x="3787" y="3067"/>
              <a:ext cx="0" cy="408"/>
            </a:xfrm>
            <a:prstGeom prst="line">
              <a:avLst/>
            </a:prstGeom>
            <a:noFill/>
            <a:ln w="19050">
              <a:solidFill>
                <a:srgbClr val="FF0000"/>
              </a:solidFill>
              <a:prstDash val="dash"/>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36" name="Text Box 20"/>
            <p:cNvSpPr txBox="1">
              <a:spLocks noChangeArrowheads="1"/>
            </p:cNvSpPr>
            <p:nvPr/>
          </p:nvSpPr>
          <p:spPr bwMode="auto">
            <a:xfrm>
              <a:off x="1927" y="1797"/>
              <a:ext cx="212" cy="28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1</a:t>
              </a:r>
              <a:endParaRPr lang="en-US" sz="2400">
                <a:solidFill>
                  <a:srgbClr val="FFFFFF"/>
                </a:solidFill>
                <a:effectLst>
                  <a:outerShdw blurRad="38100" dist="38100" dir="2700000" algn="tl">
                    <a:srgbClr val="000000"/>
                  </a:outerShdw>
                </a:effectLst>
                <a:latin typeface="Times New Roman" pitchFamily="18" charset="0"/>
              </a:endParaRPr>
            </a:p>
          </p:txBody>
        </p:sp>
        <p:sp>
          <p:nvSpPr>
            <p:cNvPr id="367637" name="Text Box 21"/>
            <p:cNvSpPr txBox="1">
              <a:spLocks noChangeArrowheads="1"/>
            </p:cNvSpPr>
            <p:nvPr/>
          </p:nvSpPr>
          <p:spPr bwMode="auto">
            <a:xfrm>
              <a:off x="2381" y="1979"/>
              <a:ext cx="212" cy="28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2</a:t>
              </a:r>
              <a:endParaRPr lang="en-US" sz="2400">
                <a:solidFill>
                  <a:srgbClr val="FFFFFF"/>
                </a:solidFill>
                <a:effectLst>
                  <a:outerShdw blurRad="38100" dist="38100" dir="2700000" algn="tl">
                    <a:srgbClr val="000000"/>
                  </a:outerShdw>
                </a:effectLst>
                <a:latin typeface="Times New Roman" pitchFamily="18" charset="0"/>
              </a:endParaRPr>
            </a:p>
          </p:txBody>
        </p:sp>
        <p:sp>
          <p:nvSpPr>
            <p:cNvPr id="367638" name="Text Box 22"/>
            <p:cNvSpPr txBox="1">
              <a:spLocks noChangeArrowheads="1"/>
            </p:cNvSpPr>
            <p:nvPr/>
          </p:nvSpPr>
          <p:spPr bwMode="auto">
            <a:xfrm>
              <a:off x="2835" y="2296"/>
              <a:ext cx="212" cy="28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3</a:t>
              </a:r>
              <a:endParaRPr lang="en-US" sz="2400">
                <a:solidFill>
                  <a:srgbClr val="FFFFFF"/>
                </a:solidFill>
                <a:effectLst>
                  <a:outerShdw blurRad="38100" dist="38100" dir="2700000" algn="tl">
                    <a:srgbClr val="000000"/>
                  </a:outerShdw>
                </a:effectLst>
                <a:latin typeface="Times New Roman" pitchFamily="18" charset="0"/>
              </a:endParaRPr>
            </a:p>
          </p:txBody>
        </p:sp>
        <p:sp>
          <p:nvSpPr>
            <p:cNvPr id="367639" name="Text Box 23"/>
            <p:cNvSpPr txBox="1">
              <a:spLocks noChangeArrowheads="1"/>
            </p:cNvSpPr>
            <p:nvPr/>
          </p:nvSpPr>
          <p:spPr bwMode="auto">
            <a:xfrm>
              <a:off x="3288" y="2523"/>
              <a:ext cx="212" cy="28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4</a:t>
              </a:r>
              <a:endParaRPr lang="en-US" sz="2400">
                <a:solidFill>
                  <a:srgbClr val="FFFFFF"/>
                </a:solidFill>
                <a:effectLst>
                  <a:outerShdw blurRad="38100" dist="38100" dir="2700000" algn="tl">
                    <a:srgbClr val="000000"/>
                  </a:outerShdw>
                </a:effectLst>
                <a:latin typeface="Times New Roman" pitchFamily="18" charset="0"/>
              </a:endParaRPr>
            </a:p>
          </p:txBody>
        </p:sp>
        <p:sp>
          <p:nvSpPr>
            <p:cNvPr id="367640" name="Text Box 24"/>
            <p:cNvSpPr txBox="1">
              <a:spLocks noChangeArrowheads="1"/>
            </p:cNvSpPr>
            <p:nvPr/>
          </p:nvSpPr>
          <p:spPr bwMode="auto">
            <a:xfrm>
              <a:off x="3696" y="2704"/>
              <a:ext cx="212" cy="28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5</a:t>
              </a:r>
              <a:endParaRPr lang="en-US" sz="2400">
                <a:solidFill>
                  <a:srgbClr val="FFFFFF"/>
                </a:solidFill>
                <a:effectLst>
                  <a:outerShdw blurRad="38100" dist="38100" dir="2700000" algn="tl">
                    <a:srgbClr val="000000"/>
                  </a:outerShdw>
                </a:effectLst>
                <a:latin typeface="Times New Roman" pitchFamily="18" charset="0"/>
              </a:endParaRPr>
            </a:p>
          </p:txBody>
        </p:sp>
      </p:grpSp>
      <p:sp>
        <p:nvSpPr>
          <p:cNvPr id="367641" name="Line 25"/>
          <p:cNvSpPr>
            <a:spLocks noChangeShapeType="1"/>
          </p:cNvSpPr>
          <p:nvPr/>
        </p:nvSpPr>
        <p:spPr bwMode="auto">
          <a:xfrm>
            <a:off x="3276600" y="3429000"/>
            <a:ext cx="287338" cy="144463"/>
          </a:xfrm>
          <a:prstGeom prst="line">
            <a:avLst/>
          </a:prstGeom>
          <a:noFill/>
          <a:ln w="50800">
            <a:solidFill>
              <a:srgbClr val="FF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42" name="Line 26"/>
          <p:cNvSpPr>
            <a:spLocks noChangeShapeType="1"/>
          </p:cNvSpPr>
          <p:nvPr/>
        </p:nvSpPr>
        <p:spPr bwMode="auto">
          <a:xfrm flipH="1" flipV="1">
            <a:off x="3563938" y="3573463"/>
            <a:ext cx="288925" cy="144462"/>
          </a:xfrm>
          <a:prstGeom prst="line">
            <a:avLst/>
          </a:prstGeom>
          <a:noFill/>
          <a:ln w="25400">
            <a:solidFill>
              <a:srgbClr val="0000FF"/>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43" name="Line 27"/>
          <p:cNvSpPr>
            <a:spLocks noChangeShapeType="1"/>
          </p:cNvSpPr>
          <p:nvPr/>
        </p:nvSpPr>
        <p:spPr bwMode="auto">
          <a:xfrm>
            <a:off x="3924300" y="3789363"/>
            <a:ext cx="287338" cy="144462"/>
          </a:xfrm>
          <a:prstGeom prst="line">
            <a:avLst/>
          </a:prstGeom>
          <a:noFill/>
          <a:ln w="50800">
            <a:solidFill>
              <a:srgbClr val="FF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44" name="Line 28"/>
          <p:cNvSpPr>
            <a:spLocks noChangeShapeType="1"/>
          </p:cNvSpPr>
          <p:nvPr/>
        </p:nvSpPr>
        <p:spPr bwMode="auto">
          <a:xfrm>
            <a:off x="4716463" y="4221163"/>
            <a:ext cx="287337" cy="144462"/>
          </a:xfrm>
          <a:prstGeom prst="line">
            <a:avLst/>
          </a:prstGeom>
          <a:noFill/>
          <a:ln w="50800">
            <a:solidFill>
              <a:srgbClr val="FF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45" name="Line 29"/>
          <p:cNvSpPr>
            <a:spLocks noChangeShapeType="1"/>
          </p:cNvSpPr>
          <p:nvPr/>
        </p:nvSpPr>
        <p:spPr bwMode="auto">
          <a:xfrm>
            <a:off x="5435600" y="4581525"/>
            <a:ext cx="287338" cy="144463"/>
          </a:xfrm>
          <a:prstGeom prst="line">
            <a:avLst/>
          </a:prstGeom>
          <a:noFill/>
          <a:ln w="50800">
            <a:solidFill>
              <a:srgbClr val="FF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46" name="Line 30"/>
          <p:cNvSpPr>
            <a:spLocks noChangeShapeType="1"/>
          </p:cNvSpPr>
          <p:nvPr/>
        </p:nvSpPr>
        <p:spPr bwMode="auto">
          <a:xfrm>
            <a:off x="6156325" y="4941888"/>
            <a:ext cx="287338" cy="144462"/>
          </a:xfrm>
          <a:prstGeom prst="line">
            <a:avLst/>
          </a:prstGeom>
          <a:noFill/>
          <a:ln w="50800">
            <a:solidFill>
              <a:srgbClr val="FF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47" name="Line 31"/>
          <p:cNvSpPr>
            <a:spLocks noChangeShapeType="1"/>
          </p:cNvSpPr>
          <p:nvPr/>
        </p:nvSpPr>
        <p:spPr bwMode="auto">
          <a:xfrm flipH="1" flipV="1">
            <a:off x="4140200" y="4005263"/>
            <a:ext cx="288925" cy="144462"/>
          </a:xfrm>
          <a:prstGeom prst="line">
            <a:avLst/>
          </a:prstGeom>
          <a:noFill/>
          <a:ln w="25400">
            <a:solidFill>
              <a:srgbClr val="0000FF"/>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48" name="Line 32"/>
          <p:cNvSpPr>
            <a:spLocks noChangeShapeType="1"/>
          </p:cNvSpPr>
          <p:nvPr/>
        </p:nvSpPr>
        <p:spPr bwMode="auto">
          <a:xfrm flipH="1" flipV="1">
            <a:off x="4932363" y="4437063"/>
            <a:ext cx="288925" cy="144462"/>
          </a:xfrm>
          <a:prstGeom prst="line">
            <a:avLst/>
          </a:prstGeom>
          <a:noFill/>
          <a:ln w="25400">
            <a:solidFill>
              <a:srgbClr val="0000FF"/>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7649" name="Line 33"/>
          <p:cNvSpPr>
            <a:spLocks noChangeShapeType="1"/>
          </p:cNvSpPr>
          <p:nvPr/>
        </p:nvSpPr>
        <p:spPr bwMode="auto">
          <a:xfrm flipH="1" flipV="1">
            <a:off x="5651500" y="4797425"/>
            <a:ext cx="288925" cy="144463"/>
          </a:xfrm>
          <a:prstGeom prst="line">
            <a:avLst/>
          </a:prstGeom>
          <a:noFill/>
          <a:ln w="25400">
            <a:solidFill>
              <a:srgbClr val="0000FF"/>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3381" name="Text Box 34"/>
          <p:cNvSpPr txBox="1">
            <a:spLocks noChangeArrowheads="1"/>
          </p:cNvSpPr>
          <p:nvPr/>
        </p:nvSpPr>
        <p:spPr bwMode="auto">
          <a:xfrm>
            <a:off x="1619250" y="1341438"/>
            <a:ext cx="1719263" cy="457200"/>
          </a:xfrm>
          <a:prstGeom prst="rect">
            <a:avLst/>
          </a:prstGeom>
          <a:solidFill>
            <a:srgbClr val="FFFF99"/>
          </a:solidFill>
          <a:ln w="9525">
            <a:noFill/>
            <a:miter lim="800000"/>
            <a:headEnd/>
            <a:tailEnd/>
          </a:ln>
        </p:spPr>
        <p:txBody>
          <a:bodyPr wrap="none">
            <a:spAutoFit/>
          </a:bodyPr>
          <a:lstStyle/>
          <a:p>
            <a:pPr fontAlgn="base">
              <a:spcBef>
                <a:spcPct val="0"/>
              </a:spcBef>
              <a:spcAft>
                <a:spcPct val="0"/>
              </a:spcAft>
            </a:pPr>
            <a:r>
              <a:rPr lang="el-GR" sz="2400" i="1">
                <a:solidFill>
                  <a:srgbClr val="000000"/>
                </a:solidFill>
              </a:rPr>
              <a:t>ω</a:t>
            </a:r>
            <a:r>
              <a:rPr lang="en-GB" sz="2400" i="1" baseline="-25000">
                <a:solidFill>
                  <a:srgbClr val="000000"/>
                </a:solidFill>
              </a:rPr>
              <a:t>1</a:t>
            </a:r>
            <a:r>
              <a:rPr lang="en-GB" sz="2400" i="1">
                <a:solidFill>
                  <a:srgbClr val="000000"/>
                </a:solidFill>
              </a:rPr>
              <a:t>+</a:t>
            </a:r>
            <a:r>
              <a:rPr lang="el-GR" sz="2400" i="1">
                <a:solidFill>
                  <a:srgbClr val="000000"/>
                </a:solidFill>
              </a:rPr>
              <a:t>ω</a:t>
            </a:r>
            <a:r>
              <a:rPr lang="en-GB" sz="2400" i="1" baseline="-25000">
                <a:solidFill>
                  <a:srgbClr val="000000"/>
                </a:solidFill>
              </a:rPr>
              <a:t>2</a:t>
            </a:r>
            <a:r>
              <a:rPr lang="en-GB" sz="2400" i="1">
                <a:solidFill>
                  <a:srgbClr val="000000"/>
                </a:solidFill>
              </a:rPr>
              <a:t>→</a:t>
            </a:r>
            <a:r>
              <a:rPr lang="el-GR" sz="2400" i="1">
                <a:solidFill>
                  <a:srgbClr val="000000"/>
                </a:solidFill>
              </a:rPr>
              <a:t>ω</a:t>
            </a:r>
            <a:r>
              <a:rPr lang="en-GB" sz="2400" i="1" baseline="-25000">
                <a:solidFill>
                  <a:srgbClr val="000000"/>
                </a:solidFill>
              </a:rPr>
              <a:t>3</a:t>
            </a:r>
            <a:endParaRPr lang="en-US" sz="2400" i="1">
              <a:solidFill>
                <a:srgbClr val="000000"/>
              </a:solidFill>
            </a:endParaRPr>
          </a:p>
        </p:txBody>
      </p:sp>
      <p:sp>
        <p:nvSpPr>
          <p:cNvPr id="143382" name="Text Box 35"/>
          <p:cNvSpPr txBox="1">
            <a:spLocks noChangeArrowheads="1"/>
          </p:cNvSpPr>
          <p:nvPr/>
        </p:nvSpPr>
        <p:spPr bwMode="auto">
          <a:xfrm>
            <a:off x="5076825" y="1268413"/>
            <a:ext cx="1831975" cy="457200"/>
          </a:xfrm>
          <a:prstGeom prst="rect">
            <a:avLst/>
          </a:prstGeom>
          <a:solidFill>
            <a:srgbClr val="FFFF99"/>
          </a:solidFill>
          <a:ln w="9525">
            <a:noFill/>
            <a:miter lim="800000"/>
            <a:headEnd/>
            <a:tailEnd/>
          </a:ln>
        </p:spPr>
        <p:txBody>
          <a:bodyPr wrap="none">
            <a:spAutoFit/>
          </a:bodyPr>
          <a:lstStyle/>
          <a:p>
            <a:pPr fontAlgn="base">
              <a:spcBef>
                <a:spcPct val="0"/>
              </a:spcBef>
              <a:spcAft>
                <a:spcPct val="0"/>
              </a:spcAft>
            </a:pPr>
            <a:r>
              <a:rPr lang="el-GR" sz="2400" i="1">
                <a:solidFill>
                  <a:srgbClr val="000000"/>
                </a:solidFill>
              </a:rPr>
              <a:t>ω</a:t>
            </a:r>
            <a:r>
              <a:rPr lang="en-GB" sz="2400" i="1" baseline="-25000">
                <a:solidFill>
                  <a:srgbClr val="000000"/>
                </a:solidFill>
              </a:rPr>
              <a:t>3</a:t>
            </a:r>
            <a:r>
              <a:rPr lang="en-GB" sz="2400" i="1">
                <a:solidFill>
                  <a:srgbClr val="000000"/>
                </a:solidFill>
              </a:rPr>
              <a:t> →</a:t>
            </a:r>
            <a:r>
              <a:rPr lang="el-GR" sz="2400" i="1">
                <a:solidFill>
                  <a:srgbClr val="000000"/>
                </a:solidFill>
              </a:rPr>
              <a:t> ω</a:t>
            </a:r>
            <a:r>
              <a:rPr lang="en-GB" sz="2400" i="1" baseline="-25000">
                <a:solidFill>
                  <a:srgbClr val="000000"/>
                </a:solidFill>
              </a:rPr>
              <a:t>2</a:t>
            </a:r>
            <a:r>
              <a:rPr lang="en-GB" sz="2400" i="1">
                <a:solidFill>
                  <a:srgbClr val="000000"/>
                </a:solidFill>
              </a:rPr>
              <a:t>+</a:t>
            </a:r>
            <a:r>
              <a:rPr lang="el-GR" sz="2400" i="1">
                <a:solidFill>
                  <a:srgbClr val="000000"/>
                </a:solidFill>
              </a:rPr>
              <a:t>ω</a:t>
            </a:r>
            <a:r>
              <a:rPr lang="en-GB" sz="2400" i="1" baseline="-25000">
                <a:solidFill>
                  <a:srgbClr val="000000"/>
                </a:solidFill>
              </a:rPr>
              <a:t>f</a:t>
            </a:r>
            <a:endParaRPr lang="en-US" sz="2400" i="1" baseline="-25000">
              <a:solidFill>
                <a:srgbClr val="000000"/>
              </a:solidFill>
            </a:endParaRPr>
          </a:p>
        </p:txBody>
      </p:sp>
      <p:sp>
        <p:nvSpPr>
          <p:cNvPr id="367652" name="Text Box 36"/>
          <p:cNvSpPr txBox="1">
            <a:spLocks noChangeArrowheads="1"/>
          </p:cNvSpPr>
          <p:nvPr/>
        </p:nvSpPr>
        <p:spPr bwMode="auto">
          <a:xfrm>
            <a:off x="6877050" y="5229225"/>
            <a:ext cx="1301750" cy="366713"/>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en-GB">
                <a:solidFill>
                  <a:srgbClr val="FFFFFF"/>
                </a:solidFill>
              </a:rPr>
              <a:t>Dissipation</a:t>
            </a: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grpId="0" nodeType="withEffect">
                                  <p:stCondLst>
                                    <p:cond delay="1000"/>
                                  </p:stCondLst>
                                  <p:childTnLst>
                                    <p:set>
                                      <p:cBhvr>
                                        <p:cTn id="8" dur="1" fill="hold">
                                          <p:stCondLst>
                                            <p:cond delay="0"/>
                                          </p:stCondLst>
                                        </p:cTn>
                                        <p:tgtEl>
                                          <p:spTgt spid="367641"/>
                                        </p:tgtEl>
                                        <p:attrNameLst>
                                          <p:attrName>style.visibility</p:attrName>
                                        </p:attrNameLst>
                                      </p:cBhvr>
                                      <p:to>
                                        <p:strVal val="visible"/>
                                      </p:to>
                                    </p:set>
                                    <p:animEffect transition="in" filter="wipe(left)">
                                      <p:cBhvr>
                                        <p:cTn id="9" dur="1000"/>
                                        <p:tgtEl>
                                          <p:spTgt spid="367641"/>
                                        </p:tgtEl>
                                      </p:cBhvr>
                                    </p:animEffect>
                                  </p:childTnLst>
                                </p:cTn>
                              </p:par>
                              <p:par>
                                <p:cTn id="10" presetID="22" presetClass="entr" presetSubtype="4" fill="hold" grpId="0" nodeType="withEffect">
                                  <p:stCondLst>
                                    <p:cond delay="2000"/>
                                  </p:stCondLst>
                                  <p:childTnLst>
                                    <p:set>
                                      <p:cBhvr>
                                        <p:cTn id="11" dur="1" fill="hold">
                                          <p:stCondLst>
                                            <p:cond delay="0"/>
                                          </p:stCondLst>
                                        </p:cTn>
                                        <p:tgtEl>
                                          <p:spTgt spid="367626"/>
                                        </p:tgtEl>
                                        <p:attrNameLst>
                                          <p:attrName>style.visibility</p:attrName>
                                        </p:attrNameLst>
                                      </p:cBhvr>
                                      <p:to>
                                        <p:strVal val="visible"/>
                                      </p:to>
                                    </p:set>
                                    <p:animEffect transition="in" filter="wipe(down)">
                                      <p:cBhvr>
                                        <p:cTn id="12" dur="2000"/>
                                        <p:tgtEl>
                                          <p:spTgt spid="367626"/>
                                        </p:tgtEl>
                                      </p:cBhvr>
                                    </p:animEffect>
                                  </p:childTnLst>
                                </p:cTn>
                              </p:par>
                              <p:par>
                                <p:cTn id="13" presetID="22" presetClass="entr" presetSubtype="4" fill="hold" grpId="0" nodeType="withEffect">
                                  <p:stCondLst>
                                    <p:cond delay="3500"/>
                                  </p:stCondLst>
                                  <p:childTnLst>
                                    <p:set>
                                      <p:cBhvr>
                                        <p:cTn id="14" dur="1" fill="hold">
                                          <p:stCondLst>
                                            <p:cond delay="0"/>
                                          </p:stCondLst>
                                        </p:cTn>
                                        <p:tgtEl>
                                          <p:spTgt spid="367642"/>
                                        </p:tgtEl>
                                        <p:attrNameLst>
                                          <p:attrName>style.visibility</p:attrName>
                                        </p:attrNameLst>
                                      </p:cBhvr>
                                      <p:to>
                                        <p:strVal val="visible"/>
                                      </p:to>
                                    </p:set>
                                    <p:animEffect transition="in" filter="wipe(down)">
                                      <p:cBhvr>
                                        <p:cTn id="15" dur="500"/>
                                        <p:tgtEl>
                                          <p:spTgt spid="367642"/>
                                        </p:tgtEl>
                                      </p:cBhvr>
                                    </p:animEffect>
                                  </p:childTnLst>
                                </p:cTn>
                              </p:par>
                              <p:par>
                                <p:cTn id="16" presetID="22" presetClass="entr" presetSubtype="8" fill="hold" grpId="0" nodeType="withEffect">
                                  <p:stCondLst>
                                    <p:cond delay="4500"/>
                                  </p:stCondLst>
                                  <p:childTnLst>
                                    <p:set>
                                      <p:cBhvr>
                                        <p:cTn id="17" dur="1" fill="hold">
                                          <p:stCondLst>
                                            <p:cond delay="0"/>
                                          </p:stCondLst>
                                        </p:cTn>
                                        <p:tgtEl>
                                          <p:spTgt spid="367643"/>
                                        </p:tgtEl>
                                        <p:attrNameLst>
                                          <p:attrName>style.visibility</p:attrName>
                                        </p:attrNameLst>
                                      </p:cBhvr>
                                      <p:to>
                                        <p:strVal val="visible"/>
                                      </p:to>
                                    </p:set>
                                    <p:animEffect transition="in" filter="wipe(left)">
                                      <p:cBhvr>
                                        <p:cTn id="18" dur="500"/>
                                        <p:tgtEl>
                                          <p:spTgt spid="367643"/>
                                        </p:tgtEl>
                                      </p:cBhvr>
                                    </p:animEffect>
                                  </p:childTnLst>
                                </p:cTn>
                              </p:par>
                              <p:par>
                                <p:cTn id="19" presetID="22" presetClass="entr" presetSubtype="4" fill="hold" grpId="0" nodeType="withEffect">
                                  <p:stCondLst>
                                    <p:cond delay="6000"/>
                                  </p:stCondLst>
                                  <p:childTnLst>
                                    <p:set>
                                      <p:cBhvr>
                                        <p:cTn id="20" dur="1" fill="hold">
                                          <p:stCondLst>
                                            <p:cond delay="0"/>
                                          </p:stCondLst>
                                        </p:cTn>
                                        <p:tgtEl>
                                          <p:spTgt spid="367627"/>
                                        </p:tgtEl>
                                        <p:attrNameLst>
                                          <p:attrName>style.visibility</p:attrName>
                                        </p:attrNameLst>
                                      </p:cBhvr>
                                      <p:to>
                                        <p:strVal val="visible"/>
                                      </p:to>
                                    </p:set>
                                    <p:animEffect transition="in" filter="wipe(down)">
                                      <p:cBhvr>
                                        <p:cTn id="21" dur="2000"/>
                                        <p:tgtEl>
                                          <p:spTgt spid="367627"/>
                                        </p:tgtEl>
                                      </p:cBhvr>
                                    </p:animEffect>
                                  </p:childTnLst>
                                </p:cTn>
                              </p:par>
                              <p:par>
                                <p:cTn id="22" presetID="22" presetClass="entr" presetSubtype="8" fill="hold" grpId="0" nodeType="withEffect">
                                  <p:stCondLst>
                                    <p:cond delay="6500"/>
                                  </p:stCondLst>
                                  <p:childTnLst>
                                    <p:set>
                                      <p:cBhvr>
                                        <p:cTn id="23" dur="1" fill="hold">
                                          <p:stCondLst>
                                            <p:cond delay="0"/>
                                          </p:stCondLst>
                                        </p:cTn>
                                        <p:tgtEl>
                                          <p:spTgt spid="367644"/>
                                        </p:tgtEl>
                                        <p:attrNameLst>
                                          <p:attrName>style.visibility</p:attrName>
                                        </p:attrNameLst>
                                      </p:cBhvr>
                                      <p:to>
                                        <p:strVal val="visible"/>
                                      </p:to>
                                    </p:set>
                                    <p:animEffect transition="in" filter="wipe(left)">
                                      <p:cBhvr>
                                        <p:cTn id="24" dur="1000"/>
                                        <p:tgtEl>
                                          <p:spTgt spid="367644"/>
                                        </p:tgtEl>
                                      </p:cBhvr>
                                    </p:animEffect>
                                  </p:childTnLst>
                                </p:cTn>
                              </p:par>
                              <p:par>
                                <p:cTn id="25" presetID="22" presetClass="entr" presetSubtype="2" fill="hold" grpId="0" nodeType="withEffect">
                                  <p:stCondLst>
                                    <p:cond delay="7000"/>
                                  </p:stCondLst>
                                  <p:childTnLst>
                                    <p:set>
                                      <p:cBhvr>
                                        <p:cTn id="26" dur="1" fill="hold">
                                          <p:stCondLst>
                                            <p:cond delay="0"/>
                                          </p:stCondLst>
                                        </p:cTn>
                                        <p:tgtEl>
                                          <p:spTgt spid="367647"/>
                                        </p:tgtEl>
                                        <p:attrNameLst>
                                          <p:attrName>style.visibility</p:attrName>
                                        </p:attrNameLst>
                                      </p:cBhvr>
                                      <p:to>
                                        <p:strVal val="visible"/>
                                      </p:to>
                                    </p:set>
                                    <p:animEffect transition="in" filter="wipe(right)">
                                      <p:cBhvr>
                                        <p:cTn id="27" dur="1000"/>
                                        <p:tgtEl>
                                          <p:spTgt spid="367647"/>
                                        </p:tgtEl>
                                      </p:cBhvr>
                                    </p:animEffect>
                                  </p:childTnLst>
                                </p:cTn>
                              </p:par>
                              <p:par>
                                <p:cTn id="28" presetID="22" presetClass="entr" presetSubtype="4" fill="hold" grpId="0" nodeType="withEffect">
                                  <p:stCondLst>
                                    <p:cond delay="7500"/>
                                  </p:stCondLst>
                                  <p:childTnLst>
                                    <p:set>
                                      <p:cBhvr>
                                        <p:cTn id="29" dur="1" fill="hold">
                                          <p:stCondLst>
                                            <p:cond delay="0"/>
                                          </p:stCondLst>
                                        </p:cTn>
                                        <p:tgtEl>
                                          <p:spTgt spid="367628"/>
                                        </p:tgtEl>
                                        <p:attrNameLst>
                                          <p:attrName>style.visibility</p:attrName>
                                        </p:attrNameLst>
                                      </p:cBhvr>
                                      <p:to>
                                        <p:strVal val="visible"/>
                                      </p:to>
                                    </p:set>
                                    <p:animEffect transition="in" filter="wipe(down)">
                                      <p:cBhvr>
                                        <p:cTn id="30" dur="2000"/>
                                        <p:tgtEl>
                                          <p:spTgt spid="367628"/>
                                        </p:tgtEl>
                                      </p:cBhvr>
                                    </p:animEffect>
                                  </p:childTnLst>
                                </p:cTn>
                              </p:par>
                              <p:par>
                                <p:cTn id="31" presetID="1" presetClass="entr" presetSubtype="0" fill="hold" grpId="0" nodeType="withEffect">
                                  <p:stCondLst>
                                    <p:cond delay="9000"/>
                                  </p:stCondLst>
                                  <p:childTnLst>
                                    <p:set>
                                      <p:cBhvr>
                                        <p:cTn id="32" dur="1" fill="hold">
                                          <p:stCondLst>
                                            <p:cond delay="0"/>
                                          </p:stCondLst>
                                        </p:cTn>
                                        <p:tgtEl>
                                          <p:spTgt spid="367648"/>
                                        </p:tgtEl>
                                        <p:attrNameLst>
                                          <p:attrName>style.visibility</p:attrName>
                                        </p:attrNameLst>
                                      </p:cBhvr>
                                      <p:to>
                                        <p:strVal val="visible"/>
                                      </p:to>
                                    </p:set>
                                  </p:childTnLst>
                                </p:cTn>
                              </p:par>
                              <p:par>
                                <p:cTn id="33" presetID="22" presetClass="entr" presetSubtype="8" fill="hold" grpId="0" nodeType="withEffect">
                                  <p:stCondLst>
                                    <p:cond delay="9000"/>
                                  </p:stCondLst>
                                  <p:childTnLst>
                                    <p:set>
                                      <p:cBhvr>
                                        <p:cTn id="34" dur="1" fill="hold">
                                          <p:stCondLst>
                                            <p:cond delay="0"/>
                                          </p:stCondLst>
                                        </p:cTn>
                                        <p:tgtEl>
                                          <p:spTgt spid="367645"/>
                                        </p:tgtEl>
                                        <p:attrNameLst>
                                          <p:attrName>style.visibility</p:attrName>
                                        </p:attrNameLst>
                                      </p:cBhvr>
                                      <p:to>
                                        <p:strVal val="visible"/>
                                      </p:to>
                                    </p:set>
                                    <p:animEffect transition="in" filter="wipe(left)">
                                      <p:cBhvr>
                                        <p:cTn id="35" dur="1000"/>
                                        <p:tgtEl>
                                          <p:spTgt spid="367645"/>
                                        </p:tgtEl>
                                      </p:cBhvr>
                                    </p:animEffect>
                                  </p:childTnLst>
                                </p:cTn>
                              </p:par>
                              <p:par>
                                <p:cTn id="36" presetID="22" presetClass="entr" presetSubtype="4" fill="hold" grpId="0" nodeType="withEffect">
                                  <p:stCondLst>
                                    <p:cond delay="12000"/>
                                  </p:stCondLst>
                                  <p:childTnLst>
                                    <p:set>
                                      <p:cBhvr>
                                        <p:cTn id="37" dur="1" fill="hold">
                                          <p:stCondLst>
                                            <p:cond delay="0"/>
                                          </p:stCondLst>
                                        </p:cTn>
                                        <p:tgtEl>
                                          <p:spTgt spid="367629"/>
                                        </p:tgtEl>
                                        <p:attrNameLst>
                                          <p:attrName>style.visibility</p:attrName>
                                        </p:attrNameLst>
                                      </p:cBhvr>
                                      <p:to>
                                        <p:strVal val="visible"/>
                                      </p:to>
                                    </p:set>
                                    <p:animEffect transition="in" filter="wipe(down)">
                                      <p:cBhvr>
                                        <p:cTn id="38" dur="2000"/>
                                        <p:tgtEl>
                                          <p:spTgt spid="367629"/>
                                        </p:tgtEl>
                                      </p:cBhvr>
                                    </p:animEffect>
                                  </p:childTnLst>
                                </p:cTn>
                              </p:par>
                              <p:par>
                                <p:cTn id="39" presetID="1" presetClass="entr" presetSubtype="0" fill="hold" grpId="0" nodeType="withEffect">
                                  <p:stCondLst>
                                    <p:cond delay="13500"/>
                                  </p:stCondLst>
                                  <p:childTnLst>
                                    <p:set>
                                      <p:cBhvr>
                                        <p:cTn id="40" dur="1" fill="hold">
                                          <p:stCondLst>
                                            <p:cond delay="0"/>
                                          </p:stCondLst>
                                        </p:cTn>
                                        <p:tgtEl>
                                          <p:spTgt spid="367649"/>
                                        </p:tgtEl>
                                        <p:attrNameLst>
                                          <p:attrName>style.visibility</p:attrName>
                                        </p:attrNameLst>
                                      </p:cBhvr>
                                      <p:to>
                                        <p:strVal val="visible"/>
                                      </p:to>
                                    </p:set>
                                  </p:childTnLst>
                                </p:cTn>
                              </p:par>
                              <p:par>
                                <p:cTn id="41" presetID="22" presetClass="entr" presetSubtype="8" fill="hold" grpId="0" nodeType="withEffect">
                                  <p:stCondLst>
                                    <p:cond delay="12500"/>
                                  </p:stCondLst>
                                  <p:childTnLst>
                                    <p:set>
                                      <p:cBhvr>
                                        <p:cTn id="42" dur="1" fill="hold">
                                          <p:stCondLst>
                                            <p:cond delay="0"/>
                                          </p:stCondLst>
                                        </p:cTn>
                                        <p:tgtEl>
                                          <p:spTgt spid="367646"/>
                                        </p:tgtEl>
                                        <p:attrNameLst>
                                          <p:attrName>style.visibility</p:attrName>
                                        </p:attrNameLst>
                                      </p:cBhvr>
                                      <p:to>
                                        <p:strVal val="visible"/>
                                      </p:to>
                                    </p:set>
                                    <p:animEffect transition="in" filter="wipe(left)">
                                      <p:cBhvr>
                                        <p:cTn id="43" dur="2000"/>
                                        <p:tgtEl>
                                          <p:spTgt spid="367646"/>
                                        </p:tgtEl>
                                      </p:cBhvr>
                                    </p:animEffect>
                                  </p:childTnLst>
                                </p:cTn>
                              </p:par>
                              <p:par>
                                <p:cTn id="44" presetID="22" presetClass="entr" presetSubtype="2" fill="hold" grpId="1" nodeType="withEffect">
                                  <p:stCondLst>
                                    <p:cond delay="9000"/>
                                  </p:stCondLst>
                                  <p:childTnLst>
                                    <p:set>
                                      <p:cBhvr>
                                        <p:cTn id="45" dur="1" fill="hold">
                                          <p:stCondLst>
                                            <p:cond delay="0"/>
                                          </p:stCondLst>
                                        </p:cTn>
                                        <p:tgtEl>
                                          <p:spTgt spid="367648"/>
                                        </p:tgtEl>
                                        <p:attrNameLst>
                                          <p:attrName>style.visibility</p:attrName>
                                        </p:attrNameLst>
                                      </p:cBhvr>
                                      <p:to>
                                        <p:strVal val="visible"/>
                                      </p:to>
                                    </p:set>
                                    <p:animEffect transition="in" filter="wipe(right)">
                                      <p:cBhvr>
                                        <p:cTn id="46" dur="1000"/>
                                        <p:tgtEl>
                                          <p:spTgt spid="367648"/>
                                        </p:tgtEl>
                                      </p:cBhvr>
                                    </p:animEffect>
                                  </p:childTnLst>
                                </p:cTn>
                              </p:par>
                            </p:childTnLst>
                          </p:cTn>
                        </p:par>
                        <p:par>
                          <p:cTn id="47" fill="hold">
                            <p:stCondLst>
                              <p:cond delay="14500"/>
                            </p:stCondLst>
                            <p:childTnLst>
                              <p:par>
                                <p:cTn id="48" presetID="1" presetClass="entr" presetSubtype="0" fill="hold" grpId="0" nodeType="afterEffect">
                                  <p:stCondLst>
                                    <p:cond delay="1500"/>
                                  </p:stCondLst>
                                  <p:iterate type="lt">
                                    <p:tmAbs val="300"/>
                                  </p:iterate>
                                  <p:childTnLst>
                                    <p:set>
                                      <p:cBhvr>
                                        <p:cTn id="49" dur="1" fill="hold">
                                          <p:stCondLst>
                                            <p:cond delay="0"/>
                                          </p:stCondLst>
                                        </p:cTn>
                                        <p:tgtEl>
                                          <p:spTgt spid="36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6" grpId="0" animBg="1"/>
      <p:bldP spid="367627" grpId="0" animBg="1"/>
      <p:bldP spid="367628" grpId="0" animBg="1"/>
      <p:bldP spid="367629" grpId="0" animBg="1"/>
      <p:bldP spid="367641" grpId="0" animBg="1"/>
      <p:bldP spid="367642" grpId="0" animBg="1"/>
      <p:bldP spid="367643" grpId="0" animBg="1"/>
      <p:bldP spid="367644" grpId="0" animBg="1"/>
      <p:bldP spid="367645" grpId="0" animBg="1"/>
      <p:bldP spid="367646" grpId="0" animBg="1"/>
      <p:bldP spid="367647" grpId="0" animBg="1"/>
      <p:bldP spid="367648" grpId="0" animBg="1"/>
      <p:bldP spid="367648" grpId="1" animBg="1"/>
      <p:bldP spid="367649" grpId="0" animBg="1"/>
      <p:bldP spid="3676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Date Placeholder 3"/>
          <p:cNvSpPr>
            <a:spLocks noGrp="1"/>
          </p:cNvSpPr>
          <p:nvPr>
            <p:ph type="dt" sz="quarter" idx="10"/>
          </p:nvPr>
        </p:nvSpPr>
        <p:spPr/>
        <p:txBody>
          <a:bodyPr/>
          <a:lstStyle/>
          <a:p>
            <a:pPr>
              <a:defRPr/>
            </a:pPr>
            <a:r>
              <a:rPr lang="ru-RU">
                <a:solidFill>
                  <a:srgbClr val="FFFFFF"/>
                </a:solidFill>
              </a:rPr>
              <a:t>Laboratory of Quantum Crystals</a:t>
            </a:r>
            <a:endParaRPr lang="en-US">
              <a:solidFill>
                <a:srgbClr val="FFFFFF"/>
              </a:solidFill>
            </a:endParaRPr>
          </a:p>
        </p:txBody>
      </p:sp>
      <p:sp>
        <p:nvSpPr>
          <p:cNvPr id="44" name="Slide Number Placeholder 5"/>
          <p:cNvSpPr>
            <a:spLocks noGrp="1"/>
          </p:cNvSpPr>
          <p:nvPr>
            <p:ph type="sldNum" sz="quarter" idx="12"/>
          </p:nvPr>
        </p:nvSpPr>
        <p:spPr/>
        <p:txBody>
          <a:bodyPr/>
          <a:lstStyle/>
          <a:p>
            <a:pPr>
              <a:defRPr/>
            </a:pPr>
            <a:fld id="{2B3E3037-A23C-4101-BB53-D40797B467EA}" type="slidenum">
              <a:rPr lang="en-US">
                <a:solidFill>
                  <a:srgbClr val="FFFFFF"/>
                </a:solidFill>
              </a:rPr>
              <a:pPr>
                <a:defRPr/>
              </a:pPr>
              <a:t>19</a:t>
            </a:fld>
            <a:endParaRPr lang="en-US">
              <a:solidFill>
                <a:srgbClr val="FFFFFF"/>
              </a:solidFill>
            </a:endParaRPr>
          </a:p>
        </p:txBody>
      </p:sp>
      <p:sp>
        <p:nvSpPr>
          <p:cNvPr id="144388" name="Rectangle 2"/>
          <p:cNvSpPr>
            <a:spLocks noGrp="1" noChangeArrowheads="1"/>
          </p:cNvSpPr>
          <p:nvPr>
            <p:ph type="ctrTitle"/>
          </p:nvPr>
        </p:nvSpPr>
        <p:spPr>
          <a:xfrm>
            <a:off x="503238" y="333375"/>
            <a:ext cx="8640762" cy="823913"/>
          </a:xfrm>
        </p:spPr>
        <p:txBody>
          <a:bodyPr/>
          <a:lstStyle/>
          <a:p>
            <a:pPr eaLnBrk="1" hangingPunct="1"/>
            <a:r>
              <a:rPr lang="en-GB" sz="2800" smtClean="0">
                <a:solidFill>
                  <a:schemeClr val="accent1"/>
                </a:solidFill>
              </a:rPr>
              <a:t>Formation of Inverse Cascade</a:t>
            </a:r>
            <a:endParaRPr lang="en-US" sz="2800" smtClean="0">
              <a:solidFill>
                <a:schemeClr val="accent1"/>
              </a:solidFill>
            </a:endParaRPr>
          </a:p>
        </p:txBody>
      </p:sp>
      <p:grpSp>
        <p:nvGrpSpPr>
          <p:cNvPr id="2" name="Group 3"/>
          <p:cNvGrpSpPr>
            <a:grpSpLocks/>
          </p:cNvGrpSpPr>
          <p:nvPr/>
        </p:nvGrpSpPr>
        <p:grpSpPr bwMode="auto">
          <a:xfrm>
            <a:off x="1692275" y="2276475"/>
            <a:ext cx="5759450" cy="3889375"/>
            <a:chOff x="1066" y="1434"/>
            <a:chExt cx="3628" cy="2450"/>
          </a:xfrm>
        </p:grpSpPr>
        <p:grpSp>
          <p:nvGrpSpPr>
            <p:cNvPr id="3" name="Group 4"/>
            <p:cNvGrpSpPr>
              <a:grpSpLocks/>
            </p:cNvGrpSpPr>
            <p:nvPr/>
          </p:nvGrpSpPr>
          <p:grpSpPr bwMode="auto">
            <a:xfrm>
              <a:off x="1066" y="1434"/>
              <a:ext cx="3628" cy="2450"/>
              <a:chOff x="1066" y="1434"/>
              <a:chExt cx="3628" cy="2450"/>
            </a:xfrm>
          </p:grpSpPr>
          <p:sp>
            <p:nvSpPr>
              <p:cNvPr id="144426" name="Rectangle 5"/>
              <p:cNvSpPr>
                <a:spLocks noChangeArrowheads="1"/>
              </p:cNvSpPr>
              <p:nvPr/>
            </p:nvSpPr>
            <p:spPr bwMode="auto">
              <a:xfrm>
                <a:off x="1066" y="1434"/>
                <a:ext cx="3628" cy="2450"/>
              </a:xfrm>
              <a:prstGeom prst="rect">
                <a:avLst/>
              </a:prstGeom>
              <a:gradFill rotWithShape="1">
                <a:gsLst>
                  <a:gs pos="0">
                    <a:srgbClr val="00FFFF"/>
                  </a:gs>
                  <a:gs pos="100000">
                    <a:srgbClr val="007676"/>
                  </a:gs>
                </a:gsLst>
                <a:lin ang="0" scaled="1"/>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FFFFFF"/>
                  </a:solidFill>
                  <a:latin typeface="Times New Roman" pitchFamily="18" charset="0"/>
                </a:endParaRPr>
              </a:p>
            </p:txBody>
          </p:sp>
          <p:sp>
            <p:nvSpPr>
              <p:cNvPr id="144427" name="Line 6"/>
              <p:cNvSpPr>
                <a:spLocks noChangeShapeType="1"/>
              </p:cNvSpPr>
              <p:nvPr/>
            </p:nvSpPr>
            <p:spPr bwMode="auto">
              <a:xfrm>
                <a:off x="1429" y="1706"/>
                <a:ext cx="0" cy="1769"/>
              </a:xfrm>
              <a:prstGeom prst="line">
                <a:avLst/>
              </a:prstGeom>
              <a:noFill/>
              <a:ln w="9525">
                <a:solidFill>
                  <a:srgbClr val="000000"/>
                </a:solidFill>
                <a:round/>
                <a:headEnd type="triangle" w="med" len="me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4428" name="Line 7"/>
              <p:cNvSpPr>
                <a:spLocks noChangeShapeType="1"/>
              </p:cNvSpPr>
              <p:nvPr/>
            </p:nvSpPr>
            <p:spPr bwMode="auto">
              <a:xfrm>
                <a:off x="1429" y="3475"/>
                <a:ext cx="2766" cy="0"/>
              </a:xfrm>
              <a:prstGeom prst="line">
                <a:avLst/>
              </a:prstGeom>
              <a:noFill/>
              <a:ln w="9525">
                <a:solidFill>
                  <a:srgbClr val="00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grpSp>
        <p:sp>
          <p:nvSpPr>
            <p:cNvPr id="144425" name="Text Box 8"/>
            <p:cNvSpPr txBox="1">
              <a:spLocks noChangeArrowheads="1"/>
            </p:cNvSpPr>
            <p:nvPr/>
          </p:nvSpPr>
          <p:spPr bwMode="auto">
            <a:xfrm>
              <a:off x="1111" y="1616"/>
              <a:ext cx="233" cy="288"/>
            </a:xfrm>
            <a:prstGeom prst="rect">
              <a:avLst/>
            </a:prstGeom>
            <a:noFill/>
            <a:ln w="9525">
              <a:noFill/>
              <a:miter lim="800000"/>
              <a:headEnd/>
              <a:tailEnd/>
            </a:ln>
          </p:spPr>
          <p:txBody>
            <a:bodyPr wrap="none">
              <a:spAutoFit/>
            </a:bodyPr>
            <a:lstStyle/>
            <a:p>
              <a:pPr algn="ctr" fontAlgn="base">
                <a:spcBef>
                  <a:spcPct val="0"/>
                </a:spcBef>
                <a:spcAft>
                  <a:spcPct val="0"/>
                </a:spcAft>
              </a:pPr>
              <a:r>
                <a:rPr lang="en-GB" sz="2400" i="1">
                  <a:solidFill>
                    <a:srgbClr val="003366"/>
                  </a:solidFill>
                  <a:latin typeface="Times New Roman" pitchFamily="18" charset="0"/>
                </a:rPr>
                <a:t>A</a:t>
              </a:r>
              <a:endParaRPr lang="en-US" sz="2400" i="1">
                <a:solidFill>
                  <a:srgbClr val="003366"/>
                </a:solidFill>
                <a:latin typeface="Times New Roman" pitchFamily="18" charset="0"/>
              </a:endParaRPr>
            </a:p>
          </p:txBody>
        </p:sp>
      </p:grpSp>
      <p:sp>
        <p:nvSpPr>
          <p:cNvPr id="144390" name="Text Box 9"/>
          <p:cNvSpPr txBox="1">
            <a:spLocks noChangeArrowheads="1"/>
          </p:cNvSpPr>
          <p:nvPr/>
        </p:nvSpPr>
        <p:spPr bwMode="auto">
          <a:xfrm>
            <a:off x="6659563" y="5589588"/>
            <a:ext cx="268287" cy="457200"/>
          </a:xfrm>
          <a:prstGeom prst="rect">
            <a:avLst/>
          </a:prstGeom>
          <a:noFill/>
          <a:ln w="9525">
            <a:noFill/>
            <a:miter lim="800000"/>
            <a:headEnd/>
            <a:tailEnd/>
          </a:ln>
        </p:spPr>
        <p:txBody>
          <a:bodyPr wrap="none">
            <a:spAutoFit/>
          </a:bodyPr>
          <a:lstStyle/>
          <a:p>
            <a:pPr algn="ctr" fontAlgn="base">
              <a:spcBef>
                <a:spcPct val="0"/>
              </a:spcBef>
              <a:spcAft>
                <a:spcPct val="0"/>
              </a:spcAft>
            </a:pPr>
            <a:r>
              <a:rPr lang="en-GB" sz="2400" i="1">
                <a:solidFill>
                  <a:srgbClr val="003366"/>
                </a:solidFill>
                <a:latin typeface="Times New Roman" pitchFamily="18" charset="0"/>
              </a:rPr>
              <a:t>f</a:t>
            </a:r>
            <a:endParaRPr lang="en-US" sz="2400" i="1">
              <a:solidFill>
                <a:srgbClr val="003366"/>
              </a:solidFill>
              <a:latin typeface="Times New Roman" pitchFamily="18" charset="0"/>
            </a:endParaRPr>
          </a:p>
        </p:txBody>
      </p:sp>
      <p:sp>
        <p:nvSpPr>
          <p:cNvPr id="368650" name="Line 10"/>
          <p:cNvSpPr>
            <a:spLocks noChangeShapeType="1"/>
          </p:cNvSpPr>
          <p:nvPr/>
        </p:nvSpPr>
        <p:spPr bwMode="auto">
          <a:xfrm>
            <a:off x="4859338" y="3789363"/>
            <a:ext cx="0" cy="1727200"/>
          </a:xfrm>
          <a:prstGeom prst="line">
            <a:avLst/>
          </a:prstGeom>
          <a:noFill/>
          <a:ln w="38100">
            <a:solidFill>
              <a:srgbClr val="FF0000"/>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51" name="Line 11"/>
          <p:cNvSpPr>
            <a:spLocks noChangeShapeType="1"/>
          </p:cNvSpPr>
          <p:nvPr/>
        </p:nvSpPr>
        <p:spPr bwMode="auto">
          <a:xfrm>
            <a:off x="5364163" y="4149725"/>
            <a:ext cx="0" cy="1366838"/>
          </a:xfrm>
          <a:prstGeom prst="line">
            <a:avLst/>
          </a:prstGeom>
          <a:noFill/>
          <a:ln w="38100">
            <a:solidFill>
              <a:srgbClr val="FF0000"/>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52" name="Line 12"/>
          <p:cNvSpPr>
            <a:spLocks noChangeShapeType="1"/>
          </p:cNvSpPr>
          <p:nvPr/>
        </p:nvSpPr>
        <p:spPr bwMode="auto">
          <a:xfrm>
            <a:off x="5867400" y="4508500"/>
            <a:ext cx="0" cy="1008063"/>
          </a:xfrm>
          <a:prstGeom prst="line">
            <a:avLst/>
          </a:prstGeom>
          <a:noFill/>
          <a:ln w="38100">
            <a:solidFill>
              <a:srgbClr val="FF0000"/>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53" name="Line 13"/>
          <p:cNvSpPr>
            <a:spLocks noChangeShapeType="1"/>
          </p:cNvSpPr>
          <p:nvPr/>
        </p:nvSpPr>
        <p:spPr bwMode="auto">
          <a:xfrm>
            <a:off x="6300788" y="4868863"/>
            <a:ext cx="0" cy="647700"/>
          </a:xfrm>
          <a:prstGeom prst="line">
            <a:avLst/>
          </a:prstGeom>
          <a:noFill/>
          <a:ln w="38100">
            <a:solidFill>
              <a:srgbClr val="FF0000"/>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4395" name="Line 14"/>
          <p:cNvSpPr>
            <a:spLocks noChangeShapeType="1"/>
          </p:cNvSpPr>
          <p:nvPr/>
        </p:nvSpPr>
        <p:spPr bwMode="auto">
          <a:xfrm>
            <a:off x="4284663" y="3429000"/>
            <a:ext cx="0" cy="2087563"/>
          </a:xfrm>
          <a:prstGeom prst="line">
            <a:avLst/>
          </a:prstGeom>
          <a:noFill/>
          <a:ln w="38100">
            <a:solidFill>
              <a:srgbClr val="FF0000"/>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4396" name="Line 15"/>
          <p:cNvSpPr>
            <a:spLocks noChangeShapeType="1"/>
          </p:cNvSpPr>
          <p:nvPr/>
        </p:nvSpPr>
        <p:spPr bwMode="auto">
          <a:xfrm>
            <a:off x="5364163" y="4221163"/>
            <a:ext cx="0" cy="1366837"/>
          </a:xfrm>
          <a:prstGeom prst="line">
            <a:avLst/>
          </a:prstGeom>
          <a:noFill/>
          <a:ln w="19050">
            <a:solidFill>
              <a:srgbClr val="FF0000"/>
            </a:solidFill>
            <a:prstDash val="dash"/>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4397" name="Line 16"/>
          <p:cNvSpPr>
            <a:spLocks noChangeShapeType="1"/>
          </p:cNvSpPr>
          <p:nvPr/>
        </p:nvSpPr>
        <p:spPr bwMode="auto">
          <a:xfrm>
            <a:off x="5867400" y="4508500"/>
            <a:ext cx="0" cy="1008063"/>
          </a:xfrm>
          <a:prstGeom prst="line">
            <a:avLst/>
          </a:prstGeom>
          <a:noFill/>
          <a:ln w="19050">
            <a:solidFill>
              <a:srgbClr val="FF0000"/>
            </a:solidFill>
            <a:prstDash val="dash"/>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4398" name="Line 17"/>
          <p:cNvSpPr>
            <a:spLocks noChangeShapeType="1"/>
          </p:cNvSpPr>
          <p:nvPr/>
        </p:nvSpPr>
        <p:spPr bwMode="auto">
          <a:xfrm>
            <a:off x="4859338" y="3860800"/>
            <a:ext cx="0" cy="1727200"/>
          </a:xfrm>
          <a:prstGeom prst="line">
            <a:avLst/>
          </a:prstGeom>
          <a:noFill/>
          <a:ln w="19050">
            <a:solidFill>
              <a:srgbClr val="FF0000"/>
            </a:solidFill>
            <a:prstDash val="dash"/>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4399" name="Line 18"/>
          <p:cNvSpPr>
            <a:spLocks noChangeShapeType="1"/>
          </p:cNvSpPr>
          <p:nvPr/>
        </p:nvSpPr>
        <p:spPr bwMode="auto">
          <a:xfrm>
            <a:off x="6300788" y="4868863"/>
            <a:ext cx="0" cy="647700"/>
          </a:xfrm>
          <a:prstGeom prst="line">
            <a:avLst/>
          </a:prstGeom>
          <a:noFill/>
          <a:ln w="19050">
            <a:solidFill>
              <a:srgbClr val="FF0000"/>
            </a:solidFill>
            <a:prstDash val="dash"/>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59" name="Text Box 19"/>
          <p:cNvSpPr txBox="1">
            <a:spLocks noChangeArrowheads="1"/>
          </p:cNvSpPr>
          <p:nvPr/>
        </p:nvSpPr>
        <p:spPr bwMode="auto">
          <a:xfrm>
            <a:off x="4284663" y="2924175"/>
            <a:ext cx="488950" cy="45720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20</a:t>
            </a:r>
            <a:endParaRPr lang="en-US" sz="2400">
              <a:solidFill>
                <a:srgbClr val="FFFFFF"/>
              </a:solidFill>
              <a:effectLst>
                <a:outerShdw blurRad="38100" dist="38100" dir="2700000" algn="tl">
                  <a:srgbClr val="000000"/>
                </a:outerShdw>
              </a:effectLst>
              <a:latin typeface="Times New Roman" pitchFamily="18" charset="0"/>
            </a:endParaRPr>
          </a:p>
        </p:txBody>
      </p:sp>
      <p:sp>
        <p:nvSpPr>
          <p:cNvPr id="368660" name="Text Box 20"/>
          <p:cNvSpPr txBox="1">
            <a:spLocks noChangeArrowheads="1"/>
          </p:cNvSpPr>
          <p:nvPr/>
        </p:nvSpPr>
        <p:spPr bwMode="auto">
          <a:xfrm>
            <a:off x="4932363" y="3284538"/>
            <a:ext cx="488950" cy="45720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40</a:t>
            </a:r>
            <a:endParaRPr lang="en-US" sz="2400">
              <a:solidFill>
                <a:srgbClr val="FFFFFF"/>
              </a:solidFill>
              <a:effectLst>
                <a:outerShdw blurRad="38100" dist="38100" dir="2700000" algn="tl">
                  <a:srgbClr val="000000"/>
                </a:outerShdw>
              </a:effectLst>
              <a:latin typeface="Times New Roman" pitchFamily="18" charset="0"/>
            </a:endParaRPr>
          </a:p>
        </p:txBody>
      </p:sp>
      <p:sp>
        <p:nvSpPr>
          <p:cNvPr id="368661" name="Text Box 21"/>
          <p:cNvSpPr txBox="1">
            <a:spLocks noChangeArrowheads="1"/>
          </p:cNvSpPr>
          <p:nvPr/>
        </p:nvSpPr>
        <p:spPr bwMode="auto">
          <a:xfrm>
            <a:off x="5364163" y="3644900"/>
            <a:ext cx="488950" cy="45720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80</a:t>
            </a:r>
            <a:endParaRPr lang="en-US" sz="2400">
              <a:solidFill>
                <a:srgbClr val="FFFFFF"/>
              </a:solidFill>
              <a:effectLst>
                <a:outerShdw blurRad="38100" dist="38100" dir="2700000" algn="tl">
                  <a:srgbClr val="000000"/>
                </a:outerShdw>
              </a:effectLst>
              <a:latin typeface="Times New Roman" pitchFamily="18" charset="0"/>
            </a:endParaRPr>
          </a:p>
        </p:txBody>
      </p:sp>
      <p:sp>
        <p:nvSpPr>
          <p:cNvPr id="368662" name="Text Box 22"/>
          <p:cNvSpPr txBox="1">
            <a:spLocks noChangeArrowheads="1"/>
          </p:cNvSpPr>
          <p:nvPr/>
        </p:nvSpPr>
        <p:spPr bwMode="auto">
          <a:xfrm>
            <a:off x="5651500" y="4005263"/>
            <a:ext cx="792163" cy="45720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100</a:t>
            </a:r>
            <a:endParaRPr lang="en-US" sz="2400">
              <a:solidFill>
                <a:srgbClr val="FFFFFF"/>
              </a:solidFill>
              <a:effectLst>
                <a:outerShdw blurRad="38100" dist="38100" dir="2700000" algn="tl">
                  <a:srgbClr val="000000"/>
                </a:outerShdw>
              </a:effectLst>
              <a:latin typeface="Times New Roman" pitchFamily="18" charset="0"/>
            </a:endParaRPr>
          </a:p>
        </p:txBody>
      </p:sp>
      <p:sp>
        <p:nvSpPr>
          <p:cNvPr id="144404" name="Line 23"/>
          <p:cNvSpPr>
            <a:spLocks noChangeShapeType="1"/>
          </p:cNvSpPr>
          <p:nvPr/>
        </p:nvSpPr>
        <p:spPr bwMode="auto">
          <a:xfrm>
            <a:off x="4427538" y="3500438"/>
            <a:ext cx="287337" cy="144462"/>
          </a:xfrm>
          <a:prstGeom prst="line">
            <a:avLst/>
          </a:prstGeom>
          <a:noFill/>
          <a:ln w="50800">
            <a:solidFill>
              <a:srgbClr val="FF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64" name="Line 24"/>
          <p:cNvSpPr>
            <a:spLocks noChangeShapeType="1"/>
          </p:cNvSpPr>
          <p:nvPr/>
        </p:nvSpPr>
        <p:spPr bwMode="auto">
          <a:xfrm>
            <a:off x="4932363" y="3860800"/>
            <a:ext cx="287337" cy="144463"/>
          </a:xfrm>
          <a:prstGeom prst="line">
            <a:avLst/>
          </a:prstGeom>
          <a:noFill/>
          <a:ln w="50800">
            <a:solidFill>
              <a:srgbClr val="FF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65" name="Line 25"/>
          <p:cNvSpPr>
            <a:spLocks noChangeShapeType="1"/>
          </p:cNvSpPr>
          <p:nvPr/>
        </p:nvSpPr>
        <p:spPr bwMode="auto">
          <a:xfrm>
            <a:off x="5435600" y="4292600"/>
            <a:ext cx="287338" cy="144463"/>
          </a:xfrm>
          <a:prstGeom prst="line">
            <a:avLst/>
          </a:prstGeom>
          <a:noFill/>
          <a:ln w="50800">
            <a:solidFill>
              <a:srgbClr val="FF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66" name="Line 26"/>
          <p:cNvSpPr>
            <a:spLocks noChangeShapeType="1"/>
          </p:cNvSpPr>
          <p:nvPr/>
        </p:nvSpPr>
        <p:spPr bwMode="auto">
          <a:xfrm>
            <a:off x="5867400" y="4652963"/>
            <a:ext cx="287338" cy="144462"/>
          </a:xfrm>
          <a:prstGeom prst="line">
            <a:avLst/>
          </a:prstGeom>
          <a:noFill/>
          <a:ln w="50800">
            <a:solidFill>
              <a:srgbClr val="FF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67" name="Line 27"/>
          <p:cNvSpPr>
            <a:spLocks noChangeShapeType="1"/>
          </p:cNvSpPr>
          <p:nvPr/>
        </p:nvSpPr>
        <p:spPr bwMode="auto">
          <a:xfrm>
            <a:off x="6372225" y="5013325"/>
            <a:ext cx="287338" cy="144463"/>
          </a:xfrm>
          <a:prstGeom prst="line">
            <a:avLst/>
          </a:prstGeom>
          <a:noFill/>
          <a:ln w="50800">
            <a:solidFill>
              <a:srgbClr val="FF0000"/>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68" name="Text Box 28"/>
          <p:cNvSpPr txBox="1">
            <a:spLocks noChangeArrowheads="1"/>
          </p:cNvSpPr>
          <p:nvPr/>
        </p:nvSpPr>
        <p:spPr bwMode="auto">
          <a:xfrm>
            <a:off x="6084888" y="4437063"/>
            <a:ext cx="792162" cy="45720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120</a:t>
            </a:r>
            <a:endParaRPr lang="en-US" sz="2400">
              <a:solidFill>
                <a:srgbClr val="FFFFFF"/>
              </a:solidFill>
              <a:effectLst>
                <a:outerShdw blurRad="38100" dist="38100" dir="2700000" algn="tl">
                  <a:srgbClr val="000000"/>
                </a:outerShdw>
              </a:effectLst>
              <a:latin typeface="Times New Roman" pitchFamily="18" charset="0"/>
            </a:endParaRPr>
          </a:p>
        </p:txBody>
      </p:sp>
      <p:grpSp>
        <p:nvGrpSpPr>
          <p:cNvPr id="4" name="Group 29"/>
          <p:cNvGrpSpPr>
            <a:grpSpLocks/>
          </p:cNvGrpSpPr>
          <p:nvPr/>
        </p:nvGrpSpPr>
        <p:grpSpPr bwMode="auto">
          <a:xfrm>
            <a:off x="2555875" y="3141663"/>
            <a:ext cx="1352550" cy="2374900"/>
            <a:chOff x="1610" y="1979"/>
            <a:chExt cx="852" cy="1496"/>
          </a:xfrm>
        </p:grpSpPr>
        <p:sp>
          <p:nvSpPr>
            <p:cNvPr id="368670" name="Text Box 30"/>
            <p:cNvSpPr txBox="1">
              <a:spLocks noChangeArrowheads="1"/>
            </p:cNvSpPr>
            <p:nvPr/>
          </p:nvSpPr>
          <p:spPr bwMode="auto">
            <a:xfrm>
              <a:off x="2154" y="1979"/>
              <a:ext cx="308" cy="28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10</a:t>
              </a:r>
              <a:endParaRPr lang="en-US" sz="2400">
                <a:solidFill>
                  <a:srgbClr val="FFFFFF"/>
                </a:solidFill>
                <a:effectLst>
                  <a:outerShdw blurRad="38100" dist="38100" dir="2700000" algn="tl">
                    <a:srgbClr val="000000"/>
                  </a:outerShdw>
                </a:effectLst>
                <a:latin typeface="Times New Roman" pitchFamily="18" charset="0"/>
              </a:endParaRPr>
            </a:p>
          </p:txBody>
        </p:sp>
        <p:sp>
          <p:nvSpPr>
            <p:cNvPr id="368671" name="Text Box 31"/>
            <p:cNvSpPr txBox="1">
              <a:spLocks noChangeArrowheads="1"/>
            </p:cNvSpPr>
            <p:nvPr/>
          </p:nvSpPr>
          <p:spPr bwMode="auto">
            <a:xfrm>
              <a:off x="1610" y="2115"/>
              <a:ext cx="212" cy="28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4</a:t>
              </a:r>
              <a:endParaRPr lang="en-US" sz="2400">
                <a:solidFill>
                  <a:srgbClr val="FFFFFF"/>
                </a:solidFill>
                <a:effectLst>
                  <a:outerShdw blurRad="38100" dist="38100" dir="2700000" algn="tl">
                    <a:srgbClr val="000000"/>
                  </a:outerShdw>
                </a:effectLst>
                <a:latin typeface="Times New Roman" pitchFamily="18" charset="0"/>
              </a:endParaRPr>
            </a:p>
          </p:txBody>
        </p:sp>
        <p:sp>
          <p:nvSpPr>
            <p:cNvPr id="368672" name="Text Box 32"/>
            <p:cNvSpPr txBox="1">
              <a:spLocks noChangeArrowheads="1"/>
            </p:cNvSpPr>
            <p:nvPr/>
          </p:nvSpPr>
          <p:spPr bwMode="auto">
            <a:xfrm>
              <a:off x="1882" y="2115"/>
              <a:ext cx="212" cy="28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2400">
                  <a:solidFill>
                    <a:srgbClr val="FFFFFF"/>
                  </a:solidFill>
                  <a:effectLst>
                    <a:outerShdw blurRad="38100" dist="38100" dir="2700000" algn="tl">
                      <a:srgbClr val="000000"/>
                    </a:outerShdw>
                  </a:effectLst>
                  <a:latin typeface="Times New Roman" pitchFamily="18" charset="0"/>
                </a:rPr>
                <a:t>5</a:t>
              </a:r>
              <a:endParaRPr lang="en-US" sz="2400">
                <a:solidFill>
                  <a:srgbClr val="FFFFFF"/>
                </a:solidFill>
                <a:effectLst>
                  <a:outerShdw blurRad="38100" dist="38100" dir="2700000" algn="tl">
                    <a:srgbClr val="000000"/>
                  </a:outerShdw>
                </a:effectLst>
                <a:latin typeface="Times New Roman" pitchFamily="18" charset="0"/>
              </a:endParaRPr>
            </a:p>
          </p:txBody>
        </p:sp>
        <p:sp>
          <p:nvSpPr>
            <p:cNvPr id="144421" name="Line 33"/>
            <p:cNvSpPr>
              <a:spLocks noChangeShapeType="1"/>
            </p:cNvSpPr>
            <p:nvPr/>
          </p:nvSpPr>
          <p:spPr bwMode="auto">
            <a:xfrm>
              <a:off x="2200" y="2341"/>
              <a:ext cx="0" cy="1134"/>
            </a:xfrm>
            <a:prstGeom prst="line">
              <a:avLst/>
            </a:prstGeom>
            <a:noFill/>
            <a:ln w="25400">
              <a:solidFill>
                <a:schemeClr val="bg1"/>
              </a:solidFill>
              <a:prstDash val="dash"/>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4422" name="Line 34"/>
            <p:cNvSpPr>
              <a:spLocks noChangeShapeType="1"/>
            </p:cNvSpPr>
            <p:nvPr/>
          </p:nvSpPr>
          <p:spPr bwMode="auto">
            <a:xfrm>
              <a:off x="1837" y="2432"/>
              <a:ext cx="0" cy="1043"/>
            </a:xfrm>
            <a:prstGeom prst="line">
              <a:avLst/>
            </a:prstGeom>
            <a:noFill/>
            <a:ln w="25400">
              <a:solidFill>
                <a:schemeClr val="bg1"/>
              </a:solidFill>
              <a:prstDash val="dash"/>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4423" name="Line 35"/>
            <p:cNvSpPr>
              <a:spLocks noChangeShapeType="1"/>
            </p:cNvSpPr>
            <p:nvPr/>
          </p:nvSpPr>
          <p:spPr bwMode="auto">
            <a:xfrm>
              <a:off x="1655" y="2614"/>
              <a:ext cx="0" cy="861"/>
            </a:xfrm>
            <a:prstGeom prst="line">
              <a:avLst/>
            </a:prstGeom>
            <a:noFill/>
            <a:ln w="25400">
              <a:solidFill>
                <a:schemeClr val="bg1"/>
              </a:solidFill>
              <a:prstDash val="dash"/>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grpSp>
      <p:sp>
        <p:nvSpPr>
          <p:cNvPr id="368676" name="Line 36"/>
          <p:cNvSpPr>
            <a:spLocks noChangeShapeType="1"/>
          </p:cNvSpPr>
          <p:nvPr/>
        </p:nvSpPr>
        <p:spPr bwMode="auto">
          <a:xfrm>
            <a:off x="3492500" y="3716338"/>
            <a:ext cx="0" cy="1800225"/>
          </a:xfrm>
          <a:prstGeom prst="line">
            <a:avLst/>
          </a:prstGeom>
          <a:noFill/>
          <a:ln w="38100">
            <a:solidFill>
              <a:schemeClr val="bg1"/>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77" name="Line 37"/>
          <p:cNvSpPr>
            <a:spLocks noChangeShapeType="1"/>
          </p:cNvSpPr>
          <p:nvPr/>
        </p:nvSpPr>
        <p:spPr bwMode="auto">
          <a:xfrm>
            <a:off x="2916238" y="3933825"/>
            <a:ext cx="0" cy="1582738"/>
          </a:xfrm>
          <a:prstGeom prst="line">
            <a:avLst/>
          </a:prstGeom>
          <a:noFill/>
          <a:ln w="38100">
            <a:solidFill>
              <a:schemeClr val="bg1"/>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78" name="Line 38"/>
          <p:cNvSpPr>
            <a:spLocks noChangeShapeType="1"/>
          </p:cNvSpPr>
          <p:nvPr/>
        </p:nvSpPr>
        <p:spPr bwMode="auto">
          <a:xfrm>
            <a:off x="2627313" y="4076700"/>
            <a:ext cx="0" cy="1439863"/>
          </a:xfrm>
          <a:prstGeom prst="line">
            <a:avLst/>
          </a:prstGeom>
          <a:noFill/>
          <a:ln w="38100">
            <a:solidFill>
              <a:schemeClr val="bg1"/>
            </a:solidFill>
            <a:round/>
            <a:headEnd/>
            <a:tailEn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79" name="Line 39"/>
          <p:cNvSpPr>
            <a:spLocks noChangeShapeType="1"/>
          </p:cNvSpPr>
          <p:nvPr/>
        </p:nvSpPr>
        <p:spPr bwMode="auto">
          <a:xfrm flipH="1">
            <a:off x="3851275" y="3500438"/>
            <a:ext cx="288925" cy="144462"/>
          </a:xfrm>
          <a:prstGeom prst="line">
            <a:avLst/>
          </a:prstGeom>
          <a:noFill/>
          <a:ln w="38100">
            <a:solidFill>
              <a:schemeClr val="bg1"/>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80" name="Line 40"/>
          <p:cNvSpPr>
            <a:spLocks noChangeShapeType="1"/>
          </p:cNvSpPr>
          <p:nvPr/>
        </p:nvSpPr>
        <p:spPr bwMode="auto">
          <a:xfrm flipH="1">
            <a:off x="3059113" y="3716338"/>
            <a:ext cx="288925" cy="144462"/>
          </a:xfrm>
          <a:prstGeom prst="line">
            <a:avLst/>
          </a:prstGeom>
          <a:noFill/>
          <a:ln w="38100">
            <a:solidFill>
              <a:schemeClr val="bg1"/>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368681" name="Line 41"/>
          <p:cNvSpPr>
            <a:spLocks noChangeShapeType="1"/>
          </p:cNvSpPr>
          <p:nvPr/>
        </p:nvSpPr>
        <p:spPr bwMode="auto">
          <a:xfrm flipH="1">
            <a:off x="2555875" y="3860800"/>
            <a:ext cx="288925" cy="144463"/>
          </a:xfrm>
          <a:prstGeom prst="line">
            <a:avLst/>
          </a:prstGeom>
          <a:noFill/>
          <a:ln w="38100">
            <a:solidFill>
              <a:schemeClr val="bg1"/>
            </a:solidFill>
            <a:round/>
            <a:headEnd/>
            <a:tailEnd type="triangle" w="med" len="med"/>
          </a:ln>
        </p:spPr>
        <p:txBody>
          <a:bodyPr wrap="none"/>
          <a:lstStyle/>
          <a:p>
            <a:pPr algn="ctr" fontAlgn="base">
              <a:spcBef>
                <a:spcPct val="0"/>
              </a:spcBef>
              <a:spcAft>
                <a:spcPct val="0"/>
              </a:spcAft>
            </a:pPr>
            <a:endParaRPr lang="en-GB" sz="2400">
              <a:solidFill>
                <a:srgbClr val="FFFFFF"/>
              </a:solidFill>
              <a:latin typeface="Times New Roman" pitchFamily="18" charset="0"/>
            </a:endParaRPr>
          </a:p>
        </p:txBody>
      </p:sp>
      <p:sp>
        <p:nvSpPr>
          <p:cNvPr id="144417" name="Text Box 42"/>
          <p:cNvSpPr txBox="1">
            <a:spLocks noChangeArrowheads="1"/>
          </p:cNvSpPr>
          <p:nvPr/>
        </p:nvSpPr>
        <p:spPr bwMode="auto">
          <a:xfrm>
            <a:off x="2843213" y="1341438"/>
            <a:ext cx="1860550" cy="457200"/>
          </a:xfrm>
          <a:prstGeom prst="rect">
            <a:avLst/>
          </a:prstGeom>
          <a:solidFill>
            <a:srgbClr val="FFFF99"/>
          </a:solidFill>
          <a:ln w="9525">
            <a:noFill/>
            <a:miter lim="800000"/>
            <a:headEnd/>
            <a:tailEnd/>
          </a:ln>
        </p:spPr>
        <p:txBody>
          <a:bodyPr wrap="none">
            <a:spAutoFit/>
          </a:bodyPr>
          <a:lstStyle/>
          <a:p>
            <a:pPr fontAlgn="base">
              <a:spcBef>
                <a:spcPct val="0"/>
              </a:spcBef>
              <a:spcAft>
                <a:spcPct val="0"/>
              </a:spcAft>
            </a:pPr>
            <a:r>
              <a:rPr lang="el-GR" sz="2400" i="1">
                <a:solidFill>
                  <a:srgbClr val="000000"/>
                </a:solidFill>
              </a:rPr>
              <a:t>ω </a:t>
            </a:r>
            <a:r>
              <a:rPr lang="en-GB" sz="2400" i="1" baseline="-25000">
                <a:solidFill>
                  <a:srgbClr val="000000"/>
                </a:solidFill>
              </a:rPr>
              <a:t>f</a:t>
            </a:r>
            <a:r>
              <a:rPr lang="en-GB" sz="2400" i="1">
                <a:solidFill>
                  <a:srgbClr val="000000"/>
                </a:solidFill>
              </a:rPr>
              <a:t> →</a:t>
            </a:r>
            <a:r>
              <a:rPr lang="el-GR" sz="2400" i="1">
                <a:solidFill>
                  <a:srgbClr val="000000"/>
                </a:solidFill>
              </a:rPr>
              <a:t> ω</a:t>
            </a:r>
            <a:r>
              <a:rPr lang="en-GB" sz="2400" i="1" baseline="-25000">
                <a:solidFill>
                  <a:srgbClr val="000000"/>
                </a:solidFill>
              </a:rPr>
              <a:t>2</a:t>
            </a:r>
            <a:r>
              <a:rPr lang="en-GB" sz="2400" i="1">
                <a:solidFill>
                  <a:srgbClr val="000000"/>
                </a:solidFill>
              </a:rPr>
              <a:t>+</a:t>
            </a:r>
            <a:r>
              <a:rPr lang="el-GR" sz="2400" i="1">
                <a:solidFill>
                  <a:srgbClr val="000000"/>
                </a:solidFill>
              </a:rPr>
              <a:t>ω</a:t>
            </a:r>
            <a:r>
              <a:rPr lang="en-GB" sz="2400" i="1" baseline="-25000">
                <a:solidFill>
                  <a:srgbClr val="000000"/>
                </a:solidFill>
              </a:rPr>
              <a:t>f</a:t>
            </a:r>
            <a:endParaRPr lang="en-US" sz="2400" i="1" baseline="-250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50"/>
                                        </p:tgtEl>
                                        <p:attrNameLst>
                                          <p:attrName>style.visibility</p:attrName>
                                        </p:attrNameLst>
                                      </p:cBhvr>
                                      <p:to>
                                        <p:strVal val="visible"/>
                                      </p:to>
                                    </p:set>
                                    <p:animEffect transition="in" filter="wipe(down)">
                                      <p:cBhvr>
                                        <p:cTn id="7" dur="2000"/>
                                        <p:tgtEl>
                                          <p:spTgt spid="368650"/>
                                        </p:tgtEl>
                                      </p:cBhvr>
                                    </p:animEffect>
                                  </p:childTnLst>
                                </p:cTn>
                              </p:par>
                              <p:par>
                                <p:cTn id="8" presetID="22" presetClass="entr" presetSubtype="8" fill="hold" grpId="0" nodeType="withEffect">
                                  <p:stCondLst>
                                    <p:cond delay="4500"/>
                                  </p:stCondLst>
                                  <p:childTnLst>
                                    <p:set>
                                      <p:cBhvr>
                                        <p:cTn id="9" dur="1" fill="hold">
                                          <p:stCondLst>
                                            <p:cond delay="0"/>
                                          </p:stCondLst>
                                        </p:cTn>
                                        <p:tgtEl>
                                          <p:spTgt spid="368664"/>
                                        </p:tgtEl>
                                        <p:attrNameLst>
                                          <p:attrName>style.visibility</p:attrName>
                                        </p:attrNameLst>
                                      </p:cBhvr>
                                      <p:to>
                                        <p:strVal val="visible"/>
                                      </p:to>
                                    </p:set>
                                    <p:animEffect transition="in" filter="wipe(left)">
                                      <p:cBhvr>
                                        <p:cTn id="10" dur="500"/>
                                        <p:tgtEl>
                                          <p:spTgt spid="368664"/>
                                        </p:tgtEl>
                                      </p:cBhvr>
                                    </p:animEffect>
                                  </p:childTnLst>
                                </p:cTn>
                              </p:par>
                              <p:par>
                                <p:cTn id="11" presetID="22" presetClass="entr" presetSubtype="4" fill="hold" grpId="0" nodeType="withEffect">
                                  <p:stCondLst>
                                    <p:cond delay="6000"/>
                                  </p:stCondLst>
                                  <p:childTnLst>
                                    <p:set>
                                      <p:cBhvr>
                                        <p:cTn id="12" dur="1" fill="hold">
                                          <p:stCondLst>
                                            <p:cond delay="0"/>
                                          </p:stCondLst>
                                        </p:cTn>
                                        <p:tgtEl>
                                          <p:spTgt spid="368651"/>
                                        </p:tgtEl>
                                        <p:attrNameLst>
                                          <p:attrName>style.visibility</p:attrName>
                                        </p:attrNameLst>
                                      </p:cBhvr>
                                      <p:to>
                                        <p:strVal val="visible"/>
                                      </p:to>
                                    </p:set>
                                    <p:animEffect transition="in" filter="wipe(down)">
                                      <p:cBhvr>
                                        <p:cTn id="13" dur="2000"/>
                                        <p:tgtEl>
                                          <p:spTgt spid="368651"/>
                                        </p:tgtEl>
                                      </p:cBhvr>
                                    </p:animEffect>
                                  </p:childTnLst>
                                </p:cTn>
                              </p:par>
                              <p:par>
                                <p:cTn id="14" presetID="22" presetClass="entr" presetSubtype="8" fill="hold" grpId="0" nodeType="withEffect">
                                  <p:stCondLst>
                                    <p:cond delay="6500"/>
                                  </p:stCondLst>
                                  <p:childTnLst>
                                    <p:set>
                                      <p:cBhvr>
                                        <p:cTn id="15" dur="1" fill="hold">
                                          <p:stCondLst>
                                            <p:cond delay="0"/>
                                          </p:stCondLst>
                                        </p:cTn>
                                        <p:tgtEl>
                                          <p:spTgt spid="368665"/>
                                        </p:tgtEl>
                                        <p:attrNameLst>
                                          <p:attrName>style.visibility</p:attrName>
                                        </p:attrNameLst>
                                      </p:cBhvr>
                                      <p:to>
                                        <p:strVal val="visible"/>
                                      </p:to>
                                    </p:set>
                                    <p:animEffect transition="in" filter="wipe(left)">
                                      <p:cBhvr>
                                        <p:cTn id="16" dur="1000"/>
                                        <p:tgtEl>
                                          <p:spTgt spid="368665"/>
                                        </p:tgtEl>
                                      </p:cBhvr>
                                    </p:animEffect>
                                  </p:childTnLst>
                                </p:cTn>
                              </p:par>
                              <p:par>
                                <p:cTn id="17" presetID="22" presetClass="entr" presetSubtype="4" fill="hold" grpId="0" nodeType="withEffect">
                                  <p:stCondLst>
                                    <p:cond delay="7500"/>
                                  </p:stCondLst>
                                  <p:childTnLst>
                                    <p:set>
                                      <p:cBhvr>
                                        <p:cTn id="18" dur="1" fill="hold">
                                          <p:stCondLst>
                                            <p:cond delay="0"/>
                                          </p:stCondLst>
                                        </p:cTn>
                                        <p:tgtEl>
                                          <p:spTgt spid="368652"/>
                                        </p:tgtEl>
                                        <p:attrNameLst>
                                          <p:attrName>style.visibility</p:attrName>
                                        </p:attrNameLst>
                                      </p:cBhvr>
                                      <p:to>
                                        <p:strVal val="visible"/>
                                      </p:to>
                                    </p:set>
                                    <p:animEffect transition="in" filter="wipe(down)">
                                      <p:cBhvr>
                                        <p:cTn id="19" dur="2000"/>
                                        <p:tgtEl>
                                          <p:spTgt spid="368652"/>
                                        </p:tgtEl>
                                      </p:cBhvr>
                                    </p:animEffect>
                                  </p:childTnLst>
                                </p:cTn>
                              </p:par>
                              <p:par>
                                <p:cTn id="20" presetID="22" presetClass="entr" presetSubtype="8" fill="hold" grpId="0" nodeType="withEffect">
                                  <p:stCondLst>
                                    <p:cond delay="9000"/>
                                  </p:stCondLst>
                                  <p:childTnLst>
                                    <p:set>
                                      <p:cBhvr>
                                        <p:cTn id="21" dur="1" fill="hold">
                                          <p:stCondLst>
                                            <p:cond delay="0"/>
                                          </p:stCondLst>
                                        </p:cTn>
                                        <p:tgtEl>
                                          <p:spTgt spid="368666"/>
                                        </p:tgtEl>
                                        <p:attrNameLst>
                                          <p:attrName>style.visibility</p:attrName>
                                        </p:attrNameLst>
                                      </p:cBhvr>
                                      <p:to>
                                        <p:strVal val="visible"/>
                                      </p:to>
                                    </p:set>
                                    <p:animEffect transition="in" filter="wipe(left)">
                                      <p:cBhvr>
                                        <p:cTn id="22" dur="1000"/>
                                        <p:tgtEl>
                                          <p:spTgt spid="368666"/>
                                        </p:tgtEl>
                                      </p:cBhvr>
                                    </p:animEffect>
                                  </p:childTnLst>
                                </p:cTn>
                              </p:par>
                              <p:par>
                                <p:cTn id="23" presetID="22" presetClass="entr" presetSubtype="4" fill="hold" grpId="0" nodeType="withEffect">
                                  <p:stCondLst>
                                    <p:cond delay="12000"/>
                                  </p:stCondLst>
                                  <p:childTnLst>
                                    <p:set>
                                      <p:cBhvr>
                                        <p:cTn id="24" dur="1" fill="hold">
                                          <p:stCondLst>
                                            <p:cond delay="0"/>
                                          </p:stCondLst>
                                        </p:cTn>
                                        <p:tgtEl>
                                          <p:spTgt spid="368653"/>
                                        </p:tgtEl>
                                        <p:attrNameLst>
                                          <p:attrName>style.visibility</p:attrName>
                                        </p:attrNameLst>
                                      </p:cBhvr>
                                      <p:to>
                                        <p:strVal val="visible"/>
                                      </p:to>
                                    </p:set>
                                    <p:animEffect transition="in" filter="wipe(down)">
                                      <p:cBhvr>
                                        <p:cTn id="25" dur="2000"/>
                                        <p:tgtEl>
                                          <p:spTgt spid="368653"/>
                                        </p:tgtEl>
                                      </p:cBhvr>
                                    </p:animEffect>
                                  </p:childTnLst>
                                </p:cTn>
                              </p:par>
                              <p:par>
                                <p:cTn id="26" presetID="22" presetClass="entr" presetSubtype="8" fill="hold" grpId="0" nodeType="withEffect">
                                  <p:stCondLst>
                                    <p:cond delay="12500"/>
                                  </p:stCondLst>
                                  <p:childTnLst>
                                    <p:set>
                                      <p:cBhvr>
                                        <p:cTn id="27" dur="1" fill="hold">
                                          <p:stCondLst>
                                            <p:cond delay="0"/>
                                          </p:stCondLst>
                                        </p:cTn>
                                        <p:tgtEl>
                                          <p:spTgt spid="368667"/>
                                        </p:tgtEl>
                                        <p:attrNameLst>
                                          <p:attrName>style.visibility</p:attrName>
                                        </p:attrNameLst>
                                      </p:cBhvr>
                                      <p:to>
                                        <p:strVal val="visible"/>
                                      </p:to>
                                    </p:set>
                                    <p:animEffect transition="in" filter="wipe(left)">
                                      <p:cBhvr>
                                        <p:cTn id="28" dur="2000"/>
                                        <p:tgtEl>
                                          <p:spTgt spid="36866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22" presetClass="entr" presetSubtype="2" fill="hold" grpId="0" nodeType="withEffect">
                                  <p:stCondLst>
                                    <p:cond delay="2000"/>
                                  </p:stCondLst>
                                  <p:childTnLst>
                                    <p:set>
                                      <p:cBhvr>
                                        <p:cTn id="34" dur="1" fill="hold">
                                          <p:stCondLst>
                                            <p:cond delay="0"/>
                                          </p:stCondLst>
                                        </p:cTn>
                                        <p:tgtEl>
                                          <p:spTgt spid="368679"/>
                                        </p:tgtEl>
                                        <p:attrNameLst>
                                          <p:attrName>style.visibility</p:attrName>
                                        </p:attrNameLst>
                                      </p:cBhvr>
                                      <p:to>
                                        <p:strVal val="visible"/>
                                      </p:to>
                                    </p:set>
                                    <p:animEffect transition="in" filter="wipe(right)">
                                      <p:cBhvr>
                                        <p:cTn id="35" dur="1000"/>
                                        <p:tgtEl>
                                          <p:spTgt spid="368679"/>
                                        </p:tgtEl>
                                      </p:cBhvr>
                                    </p:animEffect>
                                  </p:childTnLst>
                                </p:cTn>
                              </p:par>
                              <p:par>
                                <p:cTn id="36" presetID="22" presetClass="entr" presetSubtype="4" fill="hold" grpId="0" nodeType="withEffect">
                                  <p:stCondLst>
                                    <p:cond delay="3000"/>
                                  </p:stCondLst>
                                  <p:childTnLst>
                                    <p:set>
                                      <p:cBhvr>
                                        <p:cTn id="37" dur="1" fill="hold">
                                          <p:stCondLst>
                                            <p:cond delay="0"/>
                                          </p:stCondLst>
                                        </p:cTn>
                                        <p:tgtEl>
                                          <p:spTgt spid="368676"/>
                                        </p:tgtEl>
                                        <p:attrNameLst>
                                          <p:attrName>style.visibility</p:attrName>
                                        </p:attrNameLst>
                                      </p:cBhvr>
                                      <p:to>
                                        <p:strVal val="visible"/>
                                      </p:to>
                                    </p:set>
                                    <p:animEffect transition="in" filter="wipe(down)">
                                      <p:cBhvr>
                                        <p:cTn id="38" dur="2000"/>
                                        <p:tgtEl>
                                          <p:spTgt spid="368676"/>
                                        </p:tgtEl>
                                      </p:cBhvr>
                                    </p:animEffect>
                                  </p:childTnLst>
                                </p:cTn>
                              </p:par>
                              <p:par>
                                <p:cTn id="39" presetID="22" presetClass="entr" presetSubtype="2" fill="hold" grpId="0" nodeType="withEffect">
                                  <p:stCondLst>
                                    <p:cond delay="5500"/>
                                  </p:stCondLst>
                                  <p:childTnLst>
                                    <p:set>
                                      <p:cBhvr>
                                        <p:cTn id="40" dur="1" fill="hold">
                                          <p:stCondLst>
                                            <p:cond delay="0"/>
                                          </p:stCondLst>
                                        </p:cTn>
                                        <p:tgtEl>
                                          <p:spTgt spid="368680"/>
                                        </p:tgtEl>
                                        <p:attrNameLst>
                                          <p:attrName>style.visibility</p:attrName>
                                        </p:attrNameLst>
                                      </p:cBhvr>
                                      <p:to>
                                        <p:strVal val="visible"/>
                                      </p:to>
                                    </p:set>
                                    <p:animEffect transition="in" filter="wipe(right)">
                                      <p:cBhvr>
                                        <p:cTn id="41" dur="1000"/>
                                        <p:tgtEl>
                                          <p:spTgt spid="368680"/>
                                        </p:tgtEl>
                                      </p:cBhvr>
                                    </p:animEffect>
                                  </p:childTnLst>
                                </p:cTn>
                              </p:par>
                              <p:par>
                                <p:cTn id="42" presetID="22" presetClass="entr" presetSubtype="4" fill="hold" grpId="0" nodeType="withEffect">
                                  <p:stCondLst>
                                    <p:cond delay="7000"/>
                                  </p:stCondLst>
                                  <p:childTnLst>
                                    <p:set>
                                      <p:cBhvr>
                                        <p:cTn id="43" dur="1" fill="hold">
                                          <p:stCondLst>
                                            <p:cond delay="0"/>
                                          </p:stCondLst>
                                        </p:cTn>
                                        <p:tgtEl>
                                          <p:spTgt spid="368677"/>
                                        </p:tgtEl>
                                        <p:attrNameLst>
                                          <p:attrName>style.visibility</p:attrName>
                                        </p:attrNameLst>
                                      </p:cBhvr>
                                      <p:to>
                                        <p:strVal val="visible"/>
                                      </p:to>
                                    </p:set>
                                    <p:animEffect transition="in" filter="wipe(down)">
                                      <p:cBhvr>
                                        <p:cTn id="44" dur="2000"/>
                                        <p:tgtEl>
                                          <p:spTgt spid="368677"/>
                                        </p:tgtEl>
                                      </p:cBhvr>
                                    </p:animEffect>
                                  </p:childTnLst>
                                </p:cTn>
                              </p:par>
                              <p:par>
                                <p:cTn id="45" presetID="22" presetClass="entr" presetSubtype="2" fill="hold" grpId="0" nodeType="withEffect">
                                  <p:stCondLst>
                                    <p:cond delay="9000"/>
                                  </p:stCondLst>
                                  <p:childTnLst>
                                    <p:set>
                                      <p:cBhvr>
                                        <p:cTn id="46" dur="1" fill="hold">
                                          <p:stCondLst>
                                            <p:cond delay="0"/>
                                          </p:stCondLst>
                                        </p:cTn>
                                        <p:tgtEl>
                                          <p:spTgt spid="368681"/>
                                        </p:tgtEl>
                                        <p:attrNameLst>
                                          <p:attrName>style.visibility</p:attrName>
                                        </p:attrNameLst>
                                      </p:cBhvr>
                                      <p:to>
                                        <p:strVal val="visible"/>
                                      </p:to>
                                    </p:set>
                                    <p:animEffect transition="in" filter="wipe(right)">
                                      <p:cBhvr>
                                        <p:cTn id="47" dur="1000"/>
                                        <p:tgtEl>
                                          <p:spTgt spid="368681"/>
                                        </p:tgtEl>
                                      </p:cBhvr>
                                    </p:animEffect>
                                  </p:childTnLst>
                                </p:cTn>
                              </p:par>
                              <p:par>
                                <p:cTn id="48" presetID="22" presetClass="entr" presetSubtype="4" fill="hold" grpId="0" nodeType="withEffect">
                                  <p:stCondLst>
                                    <p:cond delay="10000"/>
                                  </p:stCondLst>
                                  <p:childTnLst>
                                    <p:set>
                                      <p:cBhvr>
                                        <p:cTn id="49" dur="1" fill="hold">
                                          <p:stCondLst>
                                            <p:cond delay="0"/>
                                          </p:stCondLst>
                                        </p:cTn>
                                        <p:tgtEl>
                                          <p:spTgt spid="368678"/>
                                        </p:tgtEl>
                                        <p:attrNameLst>
                                          <p:attrName>style.visibility</p:attrName>
                                        </p:attrNameLst>
                                      </p:cBhvr>
                                      <p:to>
                                        <p:strVal val="visible"/>
                                      </p:to>
                                    </p:set>
                                    <p:animEffect transition="in" filter="wipe(down)">
                                      <p:cBhvr>
                                        <p:cTn id="50" dur="2000"/>
                                        <p:tgtEl>
                                          <p:spTgt spid="36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50" grpId="0" animBg="1"/>
      <p:bldP spid="368651" grpId="0" animBg="1"/>
      <p:bldP spid="368652" grpId="0" animBg="1"/>
      <p:bldP spid="368653" grpId="0" animBg="1"/>
      <p:bldP spid="368664" grpId="0" animBg="1"/>
      <p:bldP spid="368665" grpId="0" animBg="1"/>
      <p:bldP spid="368666" grpId="0" animBg="1"/>
      <p:bldP spid="368667" grpId="0" animBg="1"/>
      <p:bldP spid="368676" grpId="0" animBg="1"/>
      <p:bldP spid="368677" grpId="0" animBg="1"/>
      <p:bldP spid="368678" grpId="0" animBg="1"/>
      <p:bldP spid="368679" grpId="0" animBg="1"/>
      <p:bldP spid="368680" grpId="0" animBg="1"/>
      <p:bldP spid="3686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498080" cy="1143000"/>
          </a:xfrm>
        </p:spPr>
        <p:txBody>
          <a:bodyPr/>
          <a:lstStyle/>
          <a:p>
            <a:r>
              <a:rPr lang="en-GB" dirty="0" smtClean="0"/>
              <a:t>Outline</a:t>
            </a:r>
            <a:endParaRPr lang="en-GB" dirty="0"/>
          </a:p>
        </p:txBody>
      </p:sp>
      <p:sp>
        <p:nvSpPr>
          <p:cNvPr id="3" name="Content Placeholder 2"/>
          <p:cNvSpPr>
            <a:spLocks noGrp="1"/>
          </p:cNvSpPr>
          <p:nvPr>
            <p:ph idx="1"/>
          </p:nvPr>
        </p:nvSpPr>
        <p:spPr>
          <a:xfrm>
            <a:off x="1043608" y="1124744"/>
            <a:ext cx="7848872" cy="5472608"/>
          </a:xfrm>
        </p:spPr>
        <p:txBody>
          <a:bodyPr>
            <a:normAutofit lnSpcReduction="10000"/>
          </a:bodyPr>
          <a:lstStyle/>
          <a:p>
            <a:r>
              <a:rPr lang="en-GB" dirty="0" smtClean="0"/>
              <a:t>Introduction</a:t>
            </a:r>
          </a:p>
          <a:p>
            <a:pPr lvl="1"/>
            <a:r>
              <a:rPr lang="en-GB" dirty="0" smtClean="0"/>
              <a:t>Why superfluid helium?</a:t>
            </a:r>
          </a:p>
          <a:p>
            <a:pPr lvl="1"/>
            <a:r>
              <a:rPr lang="en-GB" dirty="0" smtClean="0"/>
              <a:t>Burgers waves</a:t>
            </a:r>
          </a:p>
          <a:p>
            <a:r>
              <a:rPr lang="en-GB" dirty="0" smtClean="0"/>
              <a:t>Experiments</a:t>
            </a:r>
          </a:p>
          <a:p>
            <a:pPr lvl="1"/>
            <a:r>
              <a:rPr lang="en-GB" dirty="0" smtClean="0"/>
              <a:t>Resonator of second sound wave;</a:t>
            </a:r>
          </a:p>
          <a:p>
            <a:pPr lvl="1"/>
            <a:r>
              <a:rPr lang="en-GB" dirty="0" smtClean="0"/>
              <a:t>Low resonance number – a direct energy cascade of nonlinear waves;</a:t>
            </a:r>
          </a:p>
          <a:p>
            <a:pPr lvl="1"/>
            <a:r>
              <a:rPr lang="en-GB" dirty="0" smtClean="0"/>
              <a:t>Far resonances – an inverse energy cascade;</a:t>
            </a:r>
          </a:p>
          <a:p>
            <a:pPr lvl="1"/>
            <a:r>
              <a:rPr lang="en-GB" dirty="0" smtClean="0"/>
              <a:t>Very low resonances – fractional frequency transformation.</a:t>
            </a:r>
          </a:p>
          <a:p>
            <a:r>
              <a:rPr lang="en-GB" dirty="0" smtClean="0"/>
              <a:t>Discussion </a:t>
            </a:r>
            <a:endParaRPr lang="en-GB" dirty="0"/>
          </a:p>
        </p:txBody>
      </p:sp>
      <p:sp>
        <p:nvSpPr>
          <p:cNvPr id="4" name="Date Placeholder 3"/>
          <p:cNvSpPr>
            <a:spLocks noGrp="1"/>
          </p:cNvSpPr>
          <p:nvPr>
            <p:ph type="dt" sz="half" idx="10"/>
          </p:nvPr>
        </p:nvSpPr>
        <p:spPr/>
        <p:txBody>
          <a:bodyPr/>
          <a:lstStyle/>
          <a:p>
            <a:r>
              <a:rPr lang="en-US" smtClean="0"/>
              <a:t>Akademgorodok, Novosibirsk, 07 June 2012 </a:t>
            </a:r>
            <a:endParaRPr lang="en-GB"/>
          </a:p>
        </p:txBody>
      </p:sp>
      <p:sp>
        <p:nvSpPr>
          <p:cNvPr id="5" name="Footer Placeholder 4"/>
          <p:cNvSpPr>
            <a:spLocks noGrp="1"/>
          </p:cNvSpPr>
          <p:nvPr>
            <p:ph type="ftr" sz="quarter" idx="11"/>
          </p:nvPr>
        </p:nvSpPr>
        <p:spPr/>
        <p:txBody>
          <a:bodyPr/>
          <a:lstStyle/>
          <a:p>
            <a:r>
              <a:rPr lang="en-GB" smtClean="0"/>
              <a:t>Solitons, Collapses and Turbulence</a:t>
            </a:r>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Date Placeholder 2"/>
          <p:cNvSpPr>
            <a:spLocks noGrp="1"/>
          </p:cNvSpPr>
          <p:nvPr>
            <p:ph type="dt" sz="quarter" idx="10"/>
          </p:nvPr>
        </p:nvSpPr>
        <p:spPr>
          <a:noFill/>
        </p:spPr>
        <p:txBody>
          <a:bodyPr/>
          <a:lstStyle/>
          <a:p>
            <a:r>
              <a:rPr lang="en-US" smtClean="0">
                <a:solidFill>
                  <a:srgbClr val="FFFFFF"/>
                </a:solidFill>
              </a:rPr>
              <a:t>Laboratory of Quantum Crystals</a:t>
            </a:r>
            <a:endParaRPr lang="en-GB" smtClean="0">
              <a:solidFill>
                <a:srgbClr val="FFFFFF"/>
              </a:solidFill>
            </a:endParaRPr>
          </a:p>
        </p:txBody>
      </p:sp>
      <p:sp>
        <p:nvSpPr>
          <p:cNvPr id="146435" name="Slide Number Placeholder 4"/>
          <p:cNvSpPr>
            <a:spLocks noGrp="1"/>
          </p:cNvSpPr>
          <p:nvPr>
            <p:ph type="sldNum" sz="quarter" idx="12"/>
          </p:nvPr>
        </p:nvSpPr>
        <p:spPr>
          <a:noFill/>
        </p:spPr>
        <p:txBody>
          <a:bodyPr/>
          <a:lstStyle/>
          <a:p>
            <a:fld id="{7BAC43D3-39BA-4CC0-9B0E-D8DD7DA57ECD}" type="slidenum">
              <a:rPr lang="en-GB" smtClean="0">
                <a:solidFill>
                  <a:srgbClr val="FFFFFF"/>
                </a:solidFill>
              </a:rPr>
              <a:pPr/>
              <a:t>20</a:t>
            </a:fld>
            <a:endParaRPr lang="en-GB" smtClean="0">
              <a:solidFill>
                <a:srgbClr val="FFFFFF"/>
              </a:solidFill>
            </a:endParaRPr>
          </a:p>
        </p:txBody>
      </p:sp>
      <p:pic>
        <p:nvPicPr>
          <p:cNvPr id="146436" name="Picture 2" descr="Rise left Cascade-1"/>
          <p:cNvPicPr>
            <a:picLocks noGrp="1" noChangeAspect="1" noChangeArrowheads="1" noCrop="1"/>
          </p:cNvPicPr>
          <p:nvPr>
            <p:ph/>
          </p:nvPr>
        </p:nvPicPr>
        <p:blipFill>
          <a:blip r:embed="rId2" cstate="print"/>
          <a:srcRect/>
          <a:stretch>
            <a:fillRect/>
          </a:stretch>
        </p:blipFill>
        <p:spPr>
          <a:xfrm>
            <a:off x="382588" y="1276350"/>
            <a:ext cx="8366125" cy="3849688"/>
          </a:xfrm>
          <a:noFill/>
        </p:spPr>
      </p:pic>
      <p:sp>
        <p:nvSpPr>
          <p:cNvPr id="146437" name="Line 3"/>
          <p:cNvSpPr>
            <a:spLocks noChangeShapeType="1"/>
          </p:cNvSpPr>
          <p:nvPr/>
        </p:nvSpPr>
        <p:spPr bwMode="auto">
          <a:xfrm>
            <a:off x="5867400" y="1557338"/>
            <a:ext cx="2305050" cy="1511300"/>
          </a:xfrm>
          <a:prstGeom prst="line">
            <a:avLst/>
          </a:prstGeom>
          <a:noFill/>
          <a:ln w="9525">
            <a:solidFill>
              <a:srgbClr val="FF0000"/>
            </a:solidFill>
            <a:prstDash val="dash"/>
            <a:round/>
            <a:headEnd/>
            <a:tailEnd/>
          </a:ln>
        </p:spPr>
        <p:txBody>
          <a:bodyPr/>
          <a:lstStyle/>
          <a:p>
            <a:pPr algn="ctr" fontAlgn="base">
              <a:spcBef>
                <a:spcPct val="0"/>
              </a:spcBef>
              <a:spcAft>
                <a:spcPct val="0"/>
              </a:spcAft>
            </a:pPr>
            <a:endParaRPr lang="en-GB" sz="2400">
              <a:solidFill>
                <a:srgbClr val="FFFFFF"/>
              </a:solidFill>
              <a:latin typeface="Times New Roman" pitchFamily="18" charset="0"/>
            </a:endParaRPr>
          </a:p>
        </p:txBody>
      </p:sp>
      <p:sp>
        <p:nvSpPr>
          <p:cNvPr id="146438" name="Line 4"/>
          <p:cNvSpPr>
            <a:spLocks noChangeShapeType="1"/>
          </p:cNvSpPr>
          <p:nvPr/>
        </p:nvSpPr>
        <p:spPr bwMode="auto">
          <a:xfrm>
            <a:off x="6011863" y="1916113"/>
            <a:ext cx="2376487" cy="1512887"/>
          </a:xfrm>
          <a:prstGeom prst="line">
            <a:avLst/>
          </a:prstGeom>
          <a:noFill/>
          <a:ln w="9525">
            <a:solidFill>
              <a:srgbClr val="0000FF"/>
            </a:solidFill>
            <a:prstDash val="dash"/>
            <a:round/>
            <a:headEnd/>
            <a:tailEnd/>
          </a:ln>
        </p:spPr>
        <p:txBody>
          <a:bodyPr/>
          <a:lstStyle/>
          <a:p>
            <a:pPr algn="ctr" fontAlgn="base">
              <a:spcBef>
                <a:spcPct val="0"/>
              </a:spcBef>
              <a:spcAft>
                <a:spcPct val="0"/>
              </a:spcAft>
            </a:pPr>
            <a:endParaRPr lang="en-GB" sz="2400">
              <a:solidFill>
                <a:srgbClr val="FFFFFF"/>
              </a:solidFill>
              <a:latin typeface="Times New Roman" pitchFamily="18" charset="0"/>
            </a:endParaRPr>
          </a:p>
        </p:txBody>
      </p:sp>
      <p:sp>
        <p:nvSpPr>
          <p:cNvPr id="146439" name="AutoShape 5"/>
          <p:cNvSpPr>
            <a:spLocks noChangeArrowheads="1"/>
          </p:cNvSpPr>
          <p:nvPr/>
        </p:nvSpPr>
        <p:spPr bwMode="auto">
          <a:xfrm rot="-1800000">
            <a:off x="5491163" y="1631950"/>
            <a:ext cx="792162" cy="144463"/>
          </a:xfrm>
          <a:prstGeom prst="leftArrow">
            <a:avLst>
              <a:gd name="adj1" fmla="val 50000"/>
              <a:gd name="adj2" fmla="val 137087"/>
            </a:avLst>
          </a:prstGeom>
          <a:solidFill>
            <a:srgbClr val="0000FF"/>
          </a:soli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FFFFFF"/>
              </a:solidFill>
              <a:latin typeface="Times New Roman" pitchFamily="18" charset="0"/>
            </a:endParaRPr>
          </a:p>
        </p:txBody>
      </p:sp>
      <p:sp>
        <p:nvSpPr>
          <p:cNvPr id="146440" name="AutoShape 6"/>
          <p:cNvSpPr>
            <a:spLocks noChangeArrowheads="1"/>
          </p:cNvSpPr>
          <p:nvPr/>
        </p:nvSpPr>
        <p:spPr bwMode="auto">
          <a:xfrm rot="-9000000">
            <a:off x="6516688" y="1628775"/>
            <a:ext cx="792162" cy="215900"/>
          </a:xfrm>
          <a:prstGeom prst="leftArrow">
            <a:avLst>
              <a:gd name="adj1" fmla="val 50000"/>
              <a:gd name="adj2" fmla="val 91728"/>
            </a:avLst>
          </a:prstGeom>
          <a:solidFill>
            <a:srgbClr val="FF0000"/>
          </a:soli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FFFFFF"/>
              </a:solidFill>
              <a:latin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a:t>Inverse Energy Cascade</a:t>
            </a:r>
            <a:endParaRPr lang="en-US"/>
          </a:p>
        </p:txBody>
      </p:sp>
      <p:grpSp>
        <p:nvGrpSpPr>
          <p:cNvPr id="2" name="Group 5"/>
          <p:cNvGrpSpPr>
            <a:grpSpLocks/>
          </p:cNvGrpSpPr>
          <p:nvPr/>
        </p:nvGrpSpPr>
        <p:grpSpPr bwMode="auto">
          <a:xfrm>
            <a:off x="395288" y="1700213"/>
            <a:ext cx="4895850" cy="2867025"/>
            <a:chOff x="1066" y="1434"/>
            <a:chExt cx="3628" cy="2484"/>
          </a:xfrm>
        </p:grpSpPr>
        <p:grpSp>
          <p:nvGrpSpPr>
            <p:cNvPr id="3" name="Group 6"/>
            <p:cNvGrpSpPr>
              <a:grpSpLocks/>
            </p:cNvGrpSpPr>
            <p:nvPr/>
          </p:nvGrpSpPr>
          <p:grpSpPr bwMode="auto">
            <a:xfrm>
              <a:off x="1066" y="1434"/>
              <a:ext cx="3628" cy="2450"/>
              <a:chOff x="1066" y="1434"/>
              <a:chExt cx="3628" cy="2450"/>
            </a:xfrm>
          </p:grpSpPr>
          <p:grpSp>
            <p:nvGrpSpPr>
              <p:cNvPr id="4" name="Group 7"/>
              <p:cNvGrpSpPr>
                <a:grpSpLocks/>
              </p:cNvGrpSpPr>
              <p:nvPr/>
            </p:nvGrpSpPr>
            <p:grpSpPr bwMode="auto">
              <a:xfrm>
                <a:off x="1066" y="1434"/>
                <a:ext cx="3628" cy="2450"/>
                <a:chOff x="1066" y="1434"/>
                <a:chExt cx="3628" cy="2450"/>
              </a:xfrm>
            </p:grpSpPr>
            <p:sp>
              <p:nvSpPr>
                <p:cNvPr id="11272" name="Rectangle 8"/>
                <p:cNvSpPr>
                  <a:spLocks noChangeArrowheads="1"/>
                </p:cNvSpPr>
                <p:nvPr/>
              </p:nvSpPr>
              <p:spPr bwMode="auto">
                <a:xfrm>
                  <a:off x="1066" y="1434"/>
                  <a:ext cx="3628" cy="2450"/>
                </a:xfrm>
                <a:prstGeom prst="rect">
                  <a:avLst/>
                </a:prstGeom>
                <a:gradFill rotWithShape="1">
                  <a:gsLst>
                    <a:gs pos="0">
                      <a:srgbClr val="00FFFF"/>
                    </a:gs>
                    <a:gs pos="100000">
                      <a:srgbClr val="00FFFF">
                        <a:gamma/>
                        <a:shade val="46275"/>
                        <a:invGamma/>
                      </a:srgbClr>
                    </a:gs>
                  </a:gsLst>
                  <a:lin ang="0" scaled="1"/>
                </a:gradFill>
                <a:ln w="9525">
                  <a:solidFill>
                    <a:schemeClr val="tx1"/>
                  </a:solidFill>
                  <a:miter lim="800000"/>
                  <a:headEnd/>
                  <a:tailEnd/>
                </a:ln>
                <a:effec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11273" name="Line 9"/>
                <p:cNvSpPr>
                  <a:spLocks noChangeShapeType="1"/>
                </p:cNvSpPr>
                <p:nvPr/>
              </p:nvSpPr>
              <p:spPr bwMode="auto">
                <a:xfrm>
                  <a:off x="1429" y="1706"/>
                  <a:ext cx="0" cy="1769"/>
                </a:xfrm>
                <a:prstGeom prst="line">
                  <a:avLst/>
                </a:prstGeom>
                <a:noFill/>
                <a:ln w="9525">
                  <a:solidFill>
                    <a:srgbClr val="000000"/>
                  </a:solidFill>
                  <a:round/>
                  <a:headEnd type="triangle" w="med" len="med"/>
                  <a:tailEnd/>
                </a:ln>
                <a:effectLst/>
              </p:spPr>
              <p:txBody>
                <a:bodyPr wrap="none"/>
                <a:lstStyle/>
                <a:p>
                  <a:pPr fontAlgn="base">
                    <a:spcBef>
                      <a:spcPct val="0"/>
                    </a:spcBef>
                    <a:spcAft>
                      <a:spcPct val="0"/>
                    </a:spcAft>
                  </a:pPr>
                  <a:endParaRPr lang="en-GB" smtClean="0">
                    <a:solidFill>
                      <a:srgbClr val="000000"/>
                    </a:solidFill>
                  </a:endParaRPr>
                </a:p>
              </p:txBody>
            </p:sp>
            <p:sp>
              <p:nvSpPr>
                <p:cNvPr id="11274" name="Line 10"/>
                <p:cNvSpPr>
                  <a:spLocks noChangeShapeType="1"/>
                </p:cNvSpPr>
                <p:nvPr/>
              </p:nvSpPr>
              <p:spPr bwMode="auto">
                <a:xfrm>
                  <a:off x="1429" y="3475"/>
                  <a:ext cx="2766" cy="0"/>
                </a:xfrm>
                <a:prstGeom prst="line">
                  <a:avLst/>
                </a:prstGeom>
                <a:noFill/>
                <a:ln w="9525">
                  <a:solidFill>
                    <a:srgbClr val="000000"/>
                  </a:solidFill>
                  <a:round/>
                  <a:headEnd/>
                  <a:tailEnd type="triangle" w="med" len="med"/>
                </a:ln>
                <a:effectLst/>
              </p:spPr>
              <p:txBody>
                <a:bodyPr wrap="none"/>
                <a:lstStyle/>
                <a:p>
                  <a:pPr fontAlgn="base">
                    <a:spcBef>
                      <a:spcPct val="0"/>
                    </a:spcBef>
                    <a:spcAft>
                      <a:spcPct val="0"/>
                    </a:spcAft>
                  </a:pPr>
                  <a:endParaRPr lang="en-GB" smtClean="0">
                    <a:solidFill>
                      <a:srgbClr val="000000"/>
                    </a:solidFill>
                  </a:endParaRPr>
                </a:p>
              </p:txBody>
            </p:sp>
          </p:grpSp>
          <p:sp>
            <p:nvSpPr>
              <p:cNvPr id="11275" name="Text Box 11"/>
              <p:cNvSpPr txBox="1">
                <a:spLocks noChangeArrowheads="1"/>
              </p:cNvSpPr>
              <p:nvPr/>
            </p:nvSpPr>
            <p:spPr bwMode="auto">
              <a:xfrm>
                <a:off x="1085" y="1616"/>
                <a:ext cx="287" cy="396"/>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GB" sz="2400" b="1" i="1" smtClean="0">
                    <a:solidFill>
                      <a:srgbClr val="000000"/>
                    </a:solidFill>
                    <a:latin typeface="Times New Roman" pitchFamily="18" charset="0"/>
                  </a:rPr>
                  <a:t>A</a:t>
                </a:r>
                <a:endParaRPr lang="en-US" sz="2400" b="1" i="1" smtClean="0">
                  <a:solidFill>
                    <a:srgbClr val="000000"/>
                  </a:solidFill>
                  <a:latin typeface="Times New Roman" pitchFamily="18" charset="0"/>
                </a:endParaRPr>
              </a:p>
            </p:txBody>
          </p:sp>
        </p:grpSp>
        <p:sp>
          <p:nvSpPr>
            <p:cNvPr id="11276" name="Text Box 12"/>
            <p:cNvSpPr txBox="1">
              <a:spLocks noChangeArrowheads="1"/>
            </p:cNvSpPr>
            <p:nvPr/>
          </p:nvSpPr>
          <p:spPr bwMode="auto">
            <a:xfrm>
              <a:off x="4181" y="3522"/>
              <a:ext cx="199" cy="396"/>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GB" sz="2400" i="1" smtClean="0">
                  <a:solidFill>
                    <a:srgbClr val="000000"/>
                  </a:solidFill>
                  <a:latin typeface="Times New Roman" pitchFamily="18" charset="0"/>
                </a:rPr>
                <a:t>f</a:t>
              </a:r>
              <a:endParaRPr lang="en-US" sz="2400" i="1" smtClean="0">
                <a:solidFill>
                  <a:srgbClr val="000000"/>
                </a:solidFill>
                <a:latin typeface="Times New Roman" pitchFamily="18" charset="0"/>
              </a:endParaRPr>
            </a:p>
          </p:txBody>
        </p:sp>
        <p:sp>
          <p:nvSpPr>
            <p:cNvPr id="11277" name="Line 13"/>
            <p:cNvSpPr>
              <a:spLocks noChangeShapeType="1"/>
            </p:cNvSpPr>
            <p:nvPr/>
          </p:nvSpPr>
          <p:spPr bwMode="auto">
            <a:xfrm>
              <a:off x="2699" y="2160"/>
              <a:ext cx="0" cy="1315"/>
            </a:xfrm>
            <a:prstGeom prst="line">
              <a:avLst/>
            </a:prstGeom>
            <a:noFill/>
            <a:ln w="38100">
              <a:solidFill>
                <a:srgbClr val="FF0000"/>
              </a:solidFill>
              <a:round/>
              <a:headEnd/>
              <a:tailEnd/>
            </a:ln>
            <a:effectLst/>
          </p:spPr>
          <p:txBody>
            <a:bodyPr wrap="none"/>
            <a:lstStyle/>
            <a:p>
              <a:pPr fontAlgn="base">
                <a:spcBef>
                  <a:spcPct val="0"/>
                </a:spcBef>
                <a:spcAft>
                  <a:spcPct val="0"/>
                </a:spcAft>
              </a:pPr>
              <a:endParaRPr lang="en-GB" smtClean="0">
                <a:solidFill>
                  <a:srgbClr val="000000"/>
                </a:solidFill>
              </a:endParaRPr>
            </a:p>
          </p:txBody>
        </p:sp>
        <p:sp>
          <p:nvSpPr>
            <p:cNvPr id="11278" name="Line 14"/>
            <p:cNvSpPr>
              <a:spLocks noChangeShapeType="1"/>
            </p:cNvSpPr>
            <p:nvPr/>
          </p:nvSpPr>
          <p:spPr bwMode="auto">
            <a:xfrm>
              <a:off x="3379" y="2659"/>
              <a:ext cx="0" cy="861"/>
            </a:xfrm>
            <a:prstGeom prst="line">
              <a:avLst/>
            </a:prstGeom>
            <a:noFill/>
            <a:ln w="19050">
              <a:solidFill>
                <a:srgbClr val="FF0000"/>
              </a:solidFill>
              <a:prstDash val="dash"/>
              <a:round/>
              <a:headEnd/>
              <a:tailEnd/>
            </a:ln>
            <a:effectLst/>
          </p:spPr>
          <p:txBody>
            <a:bodyPr wrap="none"/>
            <a:lstStyle/>
            <a:p>
              <a:pPr fontAlgn="base">
                <a:spcBef>
                  <a:spcPct val="0"/>
                </a:spcBef>
                <a:spcAft>
                  <a:spcPct val="0"/>
                </a:spcAft>
              </a:pPr>
              <a:endParaRPr lang="en-GB" smtClean="0">
                <a:solidFill>
                  <a:srgbClr val="000000"/>
                </a:solidFill>
              </a:endParaRPr>
            </a:p>
          </p:txBody>
        </p:sp>
        <p:sp>
          <p:nvSpPr>
            <p:cNvPr id="11279" name="Line 15"/>
            <p:cNvSpPr>
              <a:spLocks noChangeShapeType="1"/>
            </p:cNvSpPr>
            <p:nvPr/>
          </p:nvSpPr>
          <p:spPr bwMode="auto">
            <a:xfrm>
              <a:off x="3696" y="2840"/>
              <a:ext cx="0" cy="635"/>
            </a:xfrm>
            <a:prstGeom prst="line">
              <a:avLst/>
            </a:prstGeom>
            <a:noFill/>
            <a:ln w="19050">
              <a:solidFill>
                <a:srgbClr val="FF0000"/>
              </a:solidFill>
              <a:prstDash val="dash"/>
              <a:round/>
              <a:headEnd/>
              <a:tailEnd/>
            </a:ln>
            <a:effectLst/>
          </p:spPr>
          <p:txBody>
            <a:bodyPr wrap="none"/>
            <a:lstStyle/>
            <a:p>
              <a:pPr fontAlgn="base">
                <a:spcBef>
                  <a:spcPct val="0"/>
                </a:spcBef>
                <a:spcAft>
                  <a:spcPct val="0"/>
                </a:spcAft>
              </a:pPr>
              <a:endParaRPr lang="en-GB" smtClean="0">
                <a:solidFill>
                  <a:srgbClr val="000000"/>
                </a:solidFill>
              </a:endParaRPr>
            </a:p>
          </p:txBody>
        </p:sp>
        <p:sp>
          <p:nvSpPr>
            <p:cNvPr id="11280" name="Line 16"/>
            <p:cNvSpPr>
              <a:spLocks noChangeShapeType="1"/>
            </p:cNvSpPr>
            <p:nvPr/>
          </p:nvSpPr>
          <p:spPr bwMode="auto">
            <a:xfrm>
              <a:off x="3061" y="2432"/>
              <a:ext cx="0" cy="1088"/>
            </a:xfrm>
            <a:prstGeom prst="line">
              <a:avLst/>
            </a:prstGeom>
            <a:noFill/>
            <a:ln w="19050">
              <a:solidFill>
                <a:srgbClr val="FF0000"/>
              </a:solidFill>
              <a:prstDash val="dash"/>
              <a:round/>
              <a:headEnd/>
              <a:tailEnd/>
            </a:ln>
            <a:effectLst/>
          </p:spPr>
          <p:txBody>
            <a:bodyPr wrap="none"/>
            <a:lstStyle/>
            <a:p>
              <a:pPr fontAlgn="base">
                <a:spcBef>
                  <a:spcPct val="0"/>
                </a:spcBef>
                <a:spcAft>
                  <a:spcPct val="0"/>
                </a:spcAft>
              </a:pPr>
              <a:endParaRPr lang="en-GB" smtClean="0">
                <a:solidFill>
                  <a:srgbClr val="000000"/>
                </a:solidFill>
              </a:endParaRPr>
            </a:p>
          </p:txBody>
        </p:sp>
        <p:sp>
          <p:nvSpPr>
            <p:cNvPr id="11281" name="Line 17"/>
            <p:cNvSpPr>
              <a:spLocks noChangeShapeType="1"/>
            </p:cNvSpPr>
            <p:nvPr/>
          </p:nvSpPr>
          <p:spPr bwMode="auto">
            <a:xfrm>
              <a:off x="3969" y="3067"/>
              <a:ext cx="0" cy="408"/>
            </a:xfrm>
            <a:prstGeom prst="line">
              <a:avLst/>
            </a:prstGeom>
            <a:noFill/>
            <a:ln w="19050">
              <a:solidFill>
                <a:srgbClr val="FF0000"/>
              </a:solidFill>
              <a:prstDash val="dash"/>
              <a:round/>
              <a:headEnd/>
              <a:tailEnd/>
            </a:ln>
            <a:effectLst/>
          </p:spPr>
          <p:txBody>
            <a:bodyPr wrap="none"/>
            <a:lstStyle/>
            <a:p>
              <a:pPr fontAlgn="base">
                <a:spcBef>
                  <a:spcPct val="0"/>
                </a:spcBef>
                <a:spcAft>
                  <a:spcPct val="0"/>
                </a:spcAft>
              </a:pPr>
              <a:endParaRPr lang="en-GB" smtClean="0">
                <a:solidFill>
                  <a:srgbClr val="000000"/>
                </a:solidFill>
              </a:endParaRPr>
            </a:p>
          </p:txBody>
        </p:sp>
        <p:sp>
          <p:nvSpPr>
            <p:cNvPr id="11282" name="Text Box 18"/>
            <p:cNvSpPr txBox="1">
              <a:spLocks noChangeArrowheads="1"/>
            </p:cNvSpPr>
            <p:nvPr/>
          </p:nvSpPr>
          <p:spPr bwMode="auto">
            <a:xfrm>
              <a:off x="2672" y="1842"/>
              <a:ext cx="362" cy="397"/>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GB" sz="2400" smtClean="0">
                  <a:solidFill>
                    <a:srgbClr val="000000"/>
                  </a:solidFill>
                  <a:effectLst>
                    <a:outerShdw blurRad="38100" dist="38100" dir="2700000" algn="tl">
                      <a:srgbClr val="C0C0C0"/>
                    </a:outerShdw>
                  </a:effectLst>
                  <a:latin typeface="Times New Roman" pitchFamily="18" charset="0"/>
                </a:rPr>
                <a:t>20</a:t>
              </a:r>
              <a:endParaRPr lang="en-US" sz="2400" smtClean="0">
                <a:solidFill>
                  <a:srgbClr val="000000"/>
                </a:solidFill>
                <a:effectLst>
                  <a:outerShdw blurRad="38100" dist="38100" dir="2700000" algn="tl">
                    <a:srgbClr val="C0C0C0"/>
                  </a:outerShdw>
                </a:effectLst>
                <a:latin typeface="Times New Roman" pitchFamily="18" charset="0"/>
              </a:endParaRPr>
            </a:p>
          </p:txBody>
        </p:sp>
        <p:sp>
          <p:nvSpPr>
            <p:cNvPr id="11283" name="Text Box 19"/>
            <p:cNvSpPr txBox="1">
              <a:spLocks noChangeArrowheads="1"/>
            </p:cNvSpPr>
            <p:nvPr/>
          </p:nvSpPr>
          <p:spPr bwMode="auto">
            <a:xfrm>
              <a:off x="3081" y="2071"/>
              <a:ext cx="362" cy="396"/>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GB" sz="2400" smtClean="0">
                  <a:solidFill>
                    <a:srgbClr val="000000"/>
                  </a:solidFill>
                  <a:effectLst>
                    <a:outerShdw blurRad="38100" dist="38100" dir="2700000" algn="tl">
                      <a:srgbClr val="C0C0C0"/>
                    </a:outerShdw>
                  </a:effectLst>
                  <a:latin typeface="Times New Roman" pitchFamily="18" charset="0"/>
                </a:rPr>
                <a:t>40</a:t>
              </a:r>
              <a:endParaRPr lang="en-US" sz="2400" smtClean="0">
                <a:solidFill>
                  <a:srgbClr val="000000"/>
                </a:solidFill>
                <a:effectLst>
                  <a:outerShdw blurRad="38100" dist="38100" dir="2700000" algn="tl">
                    <a:srgbClr val="C0C0C0"/>
                  </a:outerShdw>
                </a:effectLst>
                <a:latin typeface="Times New Roman" pitchFamily="18" charset="0"/>
              </a:endParaRPr>
            </a:p>
          </p:txBody>
        </p:sp>
        <p:sp>
          <p:nvSpPr>
            <p:cNvPr id="11284" name="Text Box 20"/>
            <p:cNvSpPr txBox="1">
              <a:spLocks noChangeArrowheads="1"/>
            </p:cNvSpPr>
            <p:nvPr/>
          </p:nvSpPr>
          <p:spPr bwMode="auto">
            <a:xfrm>
              <a:off x="3352" y="2296"/>
              <a:ext cx="362" cy="396"/>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GB" sz="2400" smtClean="0">
                  <a:solidFill>
                    <a:srgbClr val="000000"/>
                  </a:solidFill>
                  <a:effectLst>
                    <a:outerShdw blurRad="38100" dist="38100" dir="2700000" algn="tl">
                      <a:srgbClr val="C0C0C0"/>
                    </a:outerShdw>
                  </a:effectLst>
                  <a:latin typeface="Times New Roman" pitchFamily="18" charset="0"/>
                </a:rPr>
                <a:t>80</a:t>
              </a:r>
              <a:endParaRPr lang="en-US" sz="2400" smtClean="0">
                <a:solidFill>
                  <a:srgbClr val="000000"/>
                </a:solidFill>
                <a:effectLst>
                  <a:outerShdw blurRad="38100" dist="38100" dir="2700000" algn="tl">
                    <a:srgbClr val="C0C0C0"/>
                  </a:outerShdw>
                </a:effectLst>
                <a:latin typeface="Times New Roman" pitchFamily="18" charset="0"/>
              </a:endParaRPr>
            </a:p>
          </p:txBody>
        </p:sp>
        <p:sp>
          <p:nvSpPr>
            <p:cNvPr id="11285" name="Text Box 21"/>
            <p:cNvSpPr txBox="1">
              <a:spLocks noChangeArrowheads="1"/>
            </p:cNvSpPr>
            <p:nvPr/>
          </p:nvSpPr>
          <p:spPr bwMode="auto">
            <a:xfrm>
              <a:off x="3560" y="2522"/>
              <a:ext cx="498" cy="396"/>
            </a:xfrm>
            <a:prstGeom prst="rect">
              <a:avLst/>
            </a:prstGeom>
            <a:noFill/>
            <a:ln w="9525">
              <a:noFill/>
              <a:miter lim="800000"/>
              <a:headEnd/>
              <a:tailEnd/>
            </a:ln>
            <a:effectLst/>
          </p:spPr>
          <p:txBody>
            <a:bodyPr>
              <a:spAutoFit/>
            </a:bodyPr>
            <a:lstStyle/>
            <a:p>
              <a:pPr algn="ctr" fontAlgn="base">
                <a:spcBef>
                  <a:spcPct val="0"/>
                </a:spcBef>
                <a:spcAft>
                  <a:spcPct val="0"/>
                </a:spcAft>
              </a:pPr>
              <a:r>
                <a:rPr lang="en-GB" sz="2400" smtClean="0">
                  <a:solidFill>
                    <a:srgbClr val="000000"/>
                  </a:solidFill>
                  <a:effectLst>
                    <a:outerShdw blurRad="38100" dist="38100" dir="2700000" algn="tl">
                      <a:srgbClr val="C0C0C0"/>
                    </a:outerShdw>
                  </a:effectLst>
                  <a:latin typeface="Times New Roman" pitchFamily="18" charset="0"/>
                </a:rPr>
                <a:t>100</a:t>
              </a:r>
              <a:endParaRPr lang="en-US" sz="2400" smtClean="0">
                <a:solidFill>
                  <a:srgbClr val="000000"/>
                </a:solidFill>
                <a:effectLst>
                  <a:outerShdw blurRad="38100" dist="38100" dir="2700000" algn="tl">
                    <a:srgbClr val="C0C0C0"/>
                  </a:outerShdw>
                </a:effectLst>
                <a:latin typeface="Times New Roman" pitchFamily="18" charset="0"/>
              </a:endParaRPr>
            </a:p>
          </p:txBody>
        </p:sp>
        <p:sp>
          <p:nvSpPr>
            <p:cNvPr id="11286" name="Line 22"/>
            <p:cNvSpPr>
              <a:spLocks noChangeShapeType="1"/>
            </p:cNvSpPr>
            <p:nvPr/>
          </p:nvSpPr>
          <p:spPr bwMode="auto">
            <a:xfrm>
              <a:off x="2789" y="2205"/>
              <a:ext cx="181" cy="91"/>
            </a:xfrm>
            <a:prstGeom prst="line">
              <a:avLst/>
            </a:prstGeom>
            <a:noFill/>
            <a:ln w="50800">
              <a:solidFill>
                <a:srgbClr val="FF0000"/>
              </a:solidFill>
              <a:round/>
              <a:headEnd/>
              <a:tailEnd type="triangle" w="med" len="med"/>
            </a:ln>
            <a:effectLst/>
          </p:spPr>
          <p:txBody>
            <a:bodyPr wrap="none"/>
            <a:lstStyle/>
            <a:p>
              <a:pPr fontAlgn="base">
                <a:spcBef>
                  <a:spcPct val="0"/>
                </a:spcBef>
                <a:spcAft>
                  <a:spcPct val="0"/>
                </a:spcAft>
              </a:pPr>
              <a:endParaRPr lang="en-GB" smtClean="0">
                <a:solidFill>
                  <a:srgbClr val="000000"/>
                </a:solidFill>
              </a:endParaRPr>
            </a:p>
          </p:txBody>
        </p:sp>
        <p:sp>
          <p:nvSpPr>
            <p:cNvPr id="11287" name="Line 23"/>
            <p:cNvSpPr>
              <a:spLocks noChangeShapeType="1"/>
            </p:cNvSpPr>
            <p:nvPr/>
          </p:nvSpPr>
          <p:spPr bwMode="auto">
            <a:xfrm>
              <a:off x="3107" y="2432"/>
              <a:ext cx="181" cy="91"/>
            </a:xfrm>
            <a:prstGeom prst="line">
              <a:avLst/>
            </a:prstGeom>
            <a:noFill/>
            <a:ln w="50800">
              <a:solidFill>
                <a:srgbClr val="FF0000"/>
              </a:solidFill>
              <a:round/>
              <a:headEnd/>
              <a:tailEnd type="triangle" w="med" len="med"/>
            </a:ln>
            <a:effectLst/>
          </p:spPr>
          <p:txBody>
            <a:bodyPr wrap="none"/>
            <a:lstStyle/>
            <a:p>
              <a:pPr fontAlgn="base">
                <a:spcBef>
                  <a:spcPct val="0"/>
                </a:spcBef>
                <a:spcAft>
                  <a:spcPct val="0"/>
                </a:spcAft>
              </a:pPr>
              <a:endParaRPr lang="en-GB" smtClean="0">
                <a:solidFill>
                  <a:srgbClr val="000000"/>
                </a:solidFill>
              </a:endParaRPr>
            </a:p>
          </p:txBody>
        </p:sp>
        <p:sp>
          <p:nvSpPr>
            <p:cNvPr id="11288" name="Line 24"/>
            <p:cNvSpPr>
              <a:spLocks noChangeShapeType="1"/>
            </p:cNvSpPr>
            <p:nvPr/>
          </p:nvSpPr>
          <p:spPr bwMode="auto">
            <a:xfrm>
              <a:off x="3424" y="2704"/>
              <a:ext cx="181" cy="91"/>
            </a:xfrm>
            <a:prstGeom prst="line">
              <a:avLst/>
            </a:prstGeom>
            <a:noFill/>
            <a:ln w="50800">
              <a:solidFill>
                <a:srgbClr val="FF0000"/>
              </a:solidFill>
              <a:round/>
              <a:headEnd/>
              <a:tailEnd type="triangle" w="med" len="med"/>
            </a:ln>
            <a:effectLst/>
          </p:spPr>
          <p:txBody>
            <a:bodyPr wrap="none"/>
            <a:lstStyle/>
            <a:p>
              <a:pPr fontAlgn="base">
                <a:spcBef>
                  <a:spcPct val="0"/>
                </a:spcBef>
                <a:spcAft>
                  <a:spcPct val="0"/>
                </a:spcAft>
              </a:pPr>
              <a:endParaRPr lang="en-GB" smtClean="0">
                <a:solidFill>
                  <a:srgbClr val="000000"/>
                </a:solidFill>
              </a:endParaRPr>
            </a:p>
          </p:txBody>
        </p:sp>
        <p:sp>
          <p:nvSpPr>
            <p:cNvPr id="11289" name="Line 25"/>
            <p:cNvSpPr>
              <a:spLocks noChangeShapeType="1"/>
            </p:cNvSpPr>
            <p:nvPr/>
          </p:nvSpPr>
          <p:spPr bwMode="auto">
            <a:xfrm>
              <a:off x="3696" y="2931"/>
              <a:ext cx="181" cy="91"/>
            </a:xfrm>
            <a:prstGeom prst="line">
              <a:avLst/>
            </a:prstGeom>
            <a:noFill/>
            <a:ln w="50800">
              <a:solidFill>
                <a:srgbClr val="FF0000"/>
              </a:solidFill>
              <a:round/>
              <a:headEnd/>
              <a:tailEnd type="triangle" w="med" len="med"/>
            </a:ln>
            <a:effectLst/>
          </p:spPr>
          <p:txBody>
            <a:bodyPr wrap="none"/>
            <a:lstStyle/>
            <a:p>
              <a:pPr fontAlgn="base">
                <a:spcBef>
                  <a:spcPct val="0"/>
                </a:spcBef>
                <a:spcAft>
                  <a:spcPct val="0"/>
                </a:spcAft>
              </a:pPr>
              <a:endParaRPr lang="en-GB" smtClean="0">
                <a:solidFill>
                  <a:srgbClr val="000000"/>
                </a:solidFill>
              </a:endParaRPr>
            </a:p>
          </p:txBody>
        </p:sp>
        <p:sp>
          <p:nvSpPr>
            <p:cNvPr id="11290" name="Line 26"/>
            <p:cNvSpPr>
              <a:spLocks noChangeShapeType="1"/>
            </p:cNvSpPr>
            <p:nvPr/>
          </p:nvSpPr>
          <p:spPr bwMode="auto">
            <a:xfrm>
              <a:off x="4014" y="3158"/>
              <a:ext cx="181" cy="91"/>
            </a:xfrm>
            <a:prstGeom prst="line">
              <a:avLst/>
            </a:prstGeom>
            <a:noFill/>
            <a:ln w="50800">
              <a:solidFill>
                <a:srgbClr val="FF0000"/>
              </a:solidFill>
              <a:round/>
              <a:headEnd/>
              <a:tailEnd type="triangle" w="med" len="med"/>
            </a:ln>
            <a:effectLst/>
          </p:spPr>
          <p:txBody>
            <a:bodyPr wrap="none"/>
            <a:lstStyle/>
            <a:p>
              <a:pPr fontAlgn="base">
                <a:spcBef>
                  <a:spcPct val="0"/>
                </a:spcBef>
                <a:spcAft>
                  <a:spcPct val="0"/>
                </a:spcAft>
              </a:pPr>
              <a:endParaRPr lang="en-GB" smtClean="0">
                <a:solidFill>
                  <a:srgbClr val="000000"/>
                </a:solidFill>
              </a:endParaRPr>
            </a:p>
          </p:txBody>
        </p:sp>
        <p:sp>
          <p:nvSpPr>
            <p:cNvPr id="11291" name="Text Box 27"/>
            <p:cNvSpPr txBox="1">
              <a:spLocks noChangeArrowheads="1"/>
            </p:cNvSpPr>
            <p:nvPr/>
          </p:nvSpPr>
          <p:spPr bwMode="auto">
            <a:xfrm>
              <a:off x="3833" y="2796"/>
              <a:ext cx="497" cy="396"/>
            </a:xfrm>
            <a:prstGeom prst="rect">
              <a:avLst/>
            </a:prstGeom>
            <a:noFill/>
            <a:ln w="9525">
              <a:noFill/>
              <a:miter lim="800000"/>
              <a:headEnd/>
              <a:tailEnd/>
            </a:ln>
            <a:effectLst/>
          </p:spPr>
          <p:txBody>
            <a:bodyPr>
              <a:spAutoFit/>
            </a:bodyPr>
            <a:lstStyle/>
            <a:p>
              <a:pPr algn="ctr" fontAlgn="base">
                <a:spcBef>
                  <a:spcPct val="0"/>
                </a:spcBef>
                <a:spcAft>
                  <a:spcPct val="0"/>
                </a:spcAft>
              </a:pPr>
              <a:r>
                <a:rPr lang="en-GB" sz="2400" smtClean="0">
                  <a:solidFill>
                    <a:srgbClr val="000000"/>
                  </a:solidFill>
                  <a:effectLst>
                    <a:outerShdw blurRad="38100" dist="38100" dir="2700000" algn="tl">
                      <a:srgbClr val="C0C0C0"/>
                    </a:outerShdw>
                  </a:effectLst>
                  <a:latin typeface="Times New Roman" pitchFamily="18" charset="0"/>
                </a:rPr>
                <a:t>120</a:t>
              </a:r>
              <a:endParaRPr lang="en-US" sz="2400" smtClean="0">
                <a:solidFill>
                  <a:srgbClr val="000000"/>
                </a:solidFill>
                <a:effectLst>
                  <a:outerShdw blurRad="38100" dist="38100" dir="2700000" algn="tl">
                    <a:srgbClr val="C0C0C0"/>
                  </a:outerShdw>
                </a:effectLst>
                <a:latin typeface="Times New Roman" pitchFamily="18" charset="0"/>
              </a:endParaRPr>
            </a:p>
          </p:txBody>
        </p:sp>
        <p:grpSp>
          <p:nvGrpSpPr>
            <p:cNvPr id="5" name="Group 28"/>
            <p:cNvGrpSpPr>
              <a:grpSpLocks/>
            </p:cNvGrpSpPr>
            <p:nvPr/>
          </p:nvGrpSpPr>
          <p:grpSpPr bwMode="auto">
            <a:xfrm>
              <a:off x="1591" y="1979"/>
              <a:ext cx="898" cy="1496"/>
              <a:chOff x="1591" y="1979"/>
              <a:chExt cx="898" cy="1496"/>
            </a:xfrm>
          </p:grpSpPr>
          <p:sp>
            <p:nvSpPr>
              <p:cNvPr id="11293" name="Text Box 29"/>
              <p:cNvSpPr txBox="1">
                <a:spLocks noChangeArrowheads="1"/>
              </p:cNvSpPr>
              <p:nvPr/>
            </p:nvSpPr>
            <p:spPr bwMode="auto">
              <a:xfrm>
                <a:off x="2127" y="1979"/>
                <a:ext cx="362" cy="396"/>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GB" sz="2400" smtClean="0">
                    <a:solidFill>
                      <a:srgbClr val="000000"/>
                    </a:solidFill>
                    <a:effectLst>
                      <a:outerShdw blurRad="38100" dist="38100" dir="2700000" algn="tl">
                        <a:srgbClr val="C0C0C0"/>
                      </a:outerShdw>
                    </a:effectLst>
                    <a:latin typeface="Times New Roman" pitchFamily="18" charset="0"/>
                  </a:rPr>
                  <a:t>10</a:t>
                </a:r>
                <a:endParaRPr lang="en-US" sz="2400" smtClean="0">
                  <a:solidFill>
                    <a:srgbClr val="000000"/>
                  </a:solidFill>
                  <a:effectLst>
                    <a:outerShdw blurRad="38100" dist="38100" dir="2700000" algn="tl">
                      <a:srgbClr val="C0C0C0"/>
                    </a:outerShdw>
                  </a:effectLst>
                  <a:latin typeface="Times New Roman" pitchFamily="18" charset="0"/>
                </a:endParaRPr>
              </a:p>
            </p:txBody>
          </p:sp>
          <p:sp>
            <p:nvSpPr>
              <p:cNvPr id="11294" name="Text Box 30"/>
              <p:cNvSpPr txBox="1">
                <a:spLocks noChangeArrowheads="1"/>
              </p:cNvSpPr>
              <p:nvPr/>
            </p:nvSpPr>
            <p:spPr bwMode="auto">
              <a:xfrm>
                <a:off x="1591" y="2115"/>
                <a:ext cx="249" cy="396"/>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GB" sz="2400" smtClean="0">
                    <a:solidFill>
                      <a:srgbClr val="000000"/>
                    </a:solidFill>
                    <a:effectLst>
                      <a:outerShdw blurRad="38100" dist="38100" dir="2700000" algn="tl">
                        <a:srgbClr val="C0C0C0"/>
                      </a:outerShdw>
                    </a:effectLst>
                    <a:latin typeface="Times New Roman" pitchFamily="18" charset="0"/>
                  </a:rPr>
                  <a:t>4</a:t>
                </a:r>
                <a:endParaRPr lang="en-US" sz="2400" smtClean="0">
                  <a:solidFill>
                    <a:srgbClr val="000000"/>
                  </a:solidFill>
                  <a:effectLst>
                    <a:outerShdw blurRad="38100" dist="38100" dir="2700000" algn="tl">
                      <a:srgbClr val="C0C0C0"/>
                    </a:outerShdw>
                  </a:effectLst>
                  <a:latin typeface="Times New Roman" pitchFamily="18" charset="0"/>
                </a:endParaRPr>
              </a:p>
            </p:txBody>
          </p:sp>
          <p:sp>
            <p:nvSpPr>
              <p:cNvPr id="11295" name="Text Box 31"/>
              <p:cNvSpPr txBox="1">
                <a:spLocks noChangeArrowheads="1"/>
              </p:cNvSpPr>
              <p:nvPr/>
            </p:nvSpPr>
            <p:spPr bwMode="auto">
              <a:xfrm>
                <a:off x="1864" y="2115"/>
                <a:ext cx="249" cy="396"/>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GB" sz="2400" smtClean="0">
                    <a:solidFill>
                      <a:srgbClr val="000000"/>
                    </a:solidFill>
                    <a:effectLst>
                      <a:outerShdw blurRad="38100" dist="38100" dir="2700000" algn="tl">
                        <a:srgbClr val="C0C0C0"/>
                      </a:outerShdw>
                    </a:effectLst>
                    <a:latin typeface="Times New Roman" pitchFamily="18" charset="0"/>
                  </a:rPr>
                  <a:t>5</a:t>
                </a:r>
                <a:endParaRPr lang="en-US" sz="2400" smtClean="0">
                  <a:solidFill>
                    <a:srgbClr val="000000"/>
                  </a:solidFill>
                  <a:effectLst>
                    <a:outerShdw blurRad="38100" dist="38100" dir="2700000" algn="tl">
                      <a:srgbClr val="C0C0C0"/>
                    </a:outerShdw>
                  </a:effectLst>
                  <a:latin typeface="Times New Roman" pitchFamily="18" charset="0"/>
                </a:endParaRPr>
              </a:p>
            </p:txBody>
          </p:sp>
          <p:sp>
            <p:nvSpPr>
              <p:cNvPr id="11296" name="Line 32"/>
              <p:cNvSpPr>
                <a:spLocks noChangeShapeType="1"/>
              </p:cNvSpPr>
              <p:nvPr/>
            </p:nvSpPr>
            <p:spPr bwMode="auto">
              <a:xfrm>
                <a:off x="2200" y="2341"/>
                <a:ext cx="0" cy="1134"/>
              </a:xfrm>
              <a:prstGeom prst="line">
                <a:avLst/>
              </a:prstGeom>
              <a:noFill/>
              <a:ln w="25400">
                <a:solidFill>
                  <a:schemeClr val="bg1"/>
                </a:solidFill>
                <a:prstDash val="dash"/>
                <a:round/>
                <a:headEnd/>
                <a:tailEnd/>
              </a:ln>
              <a:effectLst/>
            </p:spPr>
            <p:txBody>
              <a:bodyPr wrap="none"/>
              <a:lstStyle/>
              <a:p>
                <a:pPr fontAlgn="base">
                  <a:spcBef>
                    <a:spcPct val="0"/>
                  </a:spcBef>
                  <a:spcAft>
                    <a:spcPct val="0"/>
                  </a:spcAft>
                </a:pPr>
                <a:endParaRPr lang="en-GB" smtClean="0">
                  <a:solidFill>
                    <a:srgbClr val="000000"/>
                  </a:solidFill>
                </a:endParaRPr>
              </a:p>
            </p:txBody>
          </p:sp>
          <p:sp>
            <p:nvSpPr>
              <p:cNvPr id="11297" name="Line 33"/>
              <p:cNvSpPr>
                <a:spLocks noChangeShapeType="1"/>
              </p:cNvSpPr>
              <p:nvPr/>
            </p:nvSpPr>
            <p:spPr bwMode="auto">
              <a:xfrm>
                <a:off x="1837" y="2432"/>
                <a:ext cx="0" cy="1043"/>
              </a:xfrm>
              <a:prstGeom prst="line">
                <a:avLst/>
              </a:prstGeom>
              <a:noFill/>
              <a:ln w="25400">
                <a:solidFill>
                  <a:schemeClr val="bg1"/>
                </a:solidFill>
                <a:prstDash val="dash"/>
                <a:round/>
                <a:headEnd/>
                <a:tailEnd/>
              </a:ln>
              <a:effectLst/>
            </p:spPr>
            <p:txBody>
              <a:bodyPr wrap="none"/>
              <a:lstStyle/>
              <a:p>
                <a:pPr fontAlgn="base">
                  <a:spcBef>
                    <a:spcPct val="0"/>
                  </a:spcBef>
                  <a:spcAft>
                    <a:spcPct val="0"/>
                  </a:spcAft>
                </a:pPr>
                <a:endParaRPr lang="en-GB" smtClean="0">
                  <a:solidFill>
                    <a:srgbClr val="000000"/>
                  </a:solidFill>
                </a:endParaRPr>
              </a:p>
            </p:txBody>
          </p:sp>
          <p:sp>
            <p:nvSpPr>
              <p:cNvPr id="11298" name="Line 34"/>
              <p:cNvSpPr>
                <a:spLocks noChangeShapeType="1"/>
              </p:cNvSpPr>
              <p:nvPr/>
            </p:nvSpPr>
            <p:spPr bwMode="auto">
              <a:xfrm>
                <a:off x="1655" y="2614"/>
                <a:ext cx="0" cy="861"/>
              </a:xfrm>
              <a:prstGeom prst="line">
                <a:avLst/>
              </a:prstGeom>
              <a:noFill/>
              <a:ln w="25400">
                <a:solidFill>
                  <a:schemeClr val="bg1"/>
                </a:solidFill>
                <a:prstDash val="dash"/>
                <a:round/>
                <a:headEnd/>
                <a:tailEnd/>
              </a:ln>
              <a:effectLst/>
            </p:spPr>
            <p:txBody>
              <a:bodyPr wrap="none"/>
              <a:lstStyle/>
              <a:p>
                <a:pPr fontAlgn="base">
                  <a:spcBef>
                    <a:spcPct val="0"/>
                  </a:spcBef>
                  <a:spcAft>
                    <a:spcPct val="0"/>
                  </a:spcAft>
                </a:pPr>
                <a:endParaRPr lang="en-GB" smtClean="0">
                  <a:solidFill>
                    <a:srgbClr val="000000"/>
                  </a:solidFill>
                </a:endParaRPr>
              </a:p>
            </p:txBody>
          </p:sp>
        </p:grpSp>
        <p:sp>
          <p:nvSpPr>
            <p:cNvPr id="11299" name="Line 35"/>
            <p:cNvSpPr>
              <a:spLocks noChangeShapeType="1"/>
            </p:cNvSpPr>
            <p:nvPr/>
          </p:nvSpPr>
          <p:spPr bwMode="auto">
            <a:xfrm>
              <a:off x="2200" y="2341"/>
              <a:ext cx="0" cy="1134"/>
            </a:xfrm>
            <a:prstGeom prst="line">
              <a:avLst/>
            </a:prstGeom>
            <a:noFill/>
            <a:ln w="38100">
              <a:solidFill>
                <a:srgbClr val="0000FF"/>
              </a:solidFill>
              <a:round/>
              <a:headEnd/>
              <a:tailEnd/>
            </a:ln>
            <a:effectLst/>
          </p:spPr>
          <p:txBody>
            <a:bodyPr wrap="none"/>
            <a:lstStyle/>
            <a:p>
              <a:pPr fontAlgn="base">
                <a:spcBef>
                  <a:spcPct val="0"/>
                </a:spcBef>
                <a:spcAft>
                  <a:spcPct val="0"/>
                </a:spcAft>
              </a:pPr>
              <a:endParaRPr lang="en-GB" smtClean="0">
                <a:solidFill>
                  <a:srgbClr val="000000"/>
                </a:solidFill>
              </a:endParaRPr>
            </a:p>
          </p:txBody>
        </p:sp>
        <p:sp>
          <p:nvSpPr>
            <p:cNvPr id="11300" name="Line 36"/>
            <p:cNvSpPr>
              <a:spLocks noChangeShapeType="1"/>
            </p:cNvSpPr>
            <p:nvPr/>
          </p:nvSpPr>
          <p:spPr bwMode="auto">
            <a:xfrm>
              <a:off x="1837" y="2478"/>
              <a:ext cx="0" cy="997"/>
            </a:xfrm>
            <a:prstGeom prst="line">
              <a:avLst/>
            </a:prstGeom>
            <a:noFill/>
            <a:ln w="38100">
              <a:solidFill>
                <a:srgbClr val="0000FF"/>
              </a:solidFill>
              <a:round/>
              <a:headEnd/>
              <a:tailEnd/>
            </a:ln>
            <a:effectLst/>
          </p:spPr>
          <p:txBody>
            <a:bodyPr wrap="none"/>
            <a:lstStyle/>
            <a:p>
              <a:pPr fontAlgn="base">
                <a:spcBef>
                  <a:spcPct val="0"/>
                </a:spcBef>
                <a:spcAft>
                  <a:spcPct val="0"/>
                </a:spcAft>
              </a:pPr>
              <a:endParaRPr lang="en-GB" smtClean="0">
                <a:solidFill>
                  <a:srgbClr val="000000"/>
                </a:solidFill>
              </a:endParaRPr>
            </a:p>
          </p:txBody>
        </p:sp>
        <p:sp>
          <p:nvSpPr>
            <p:cNvPr id="11301" name="Line 37"/>
            <p:cNvSpPr>
              <a:spLocks noChangeShapeType="1"/>
            </p:cNvSpPr>
            <p:nvPr/>
          </p:nvSpPr>
          <p:spPr bwMode="auto">
            <a:xfrm>
              <a:off x="1655" y="2568"/>
              <a:ext cx="0" cy="907"/>
            </a:xfrm>
            <a:prstGeom prst="line">
              <a:avLst/>
            </a:prstGeom>
            <a:noFill/>
            <a:ln w="38100">
              <a:solidFill>
                <a:srgbClr val="0000FF"/>
              </a:solidFill>
              <a:round/>
              <a:headEnd/>
              <a:tailEnd/>
            </a:ln>
            <a:effectLst/>
          </p:spPr>
          <p:txBody>
            <a:bodyPr wrap="none"/>
            <a:lstStyle/>
            <a:p>
              <a:pPr fontAlgn="base">
                <a:spcBef>
                  <a:spcPct val="0"/>
                </a:spcBef>
                <a:spcAft>
                  <a:spcPct val="0"/>
                </a:spcAft>
              </a:pPr>
              <a:endParaRPr lang="en-GB" smtClean="0">
                <a:solidFill>
                  <a:srgbClr val="000000"/>
                </a:solidFill>
              </a:endParaRPr>
            </a:p>
          </p:txBody>
        </p:sp>
        <p:sp>
          <p:nvSpPr>
            <p:cNvPr id="11302" name="Line 38"/>
            <p:cNvSpPr>
              <a:spLocks noChangeShapeType="1"/>
            </p:cNvSpPr>
            <p:nvPr/>
          </p:nvSpPr>
          <p:spPr bwMode="auto">
            <a:xfrm flipH="1">
              <a:off x="2426" y="2205"/>
              <a:ext cx="182" cy="91"/>
            </a:xfrm>
            <a:prstGeom prst="line">
              <a:avLst/>
            </a:prstGeom>
            <a:noFill/>
            <a:ln w="38100">
              <a:solidFill>
                <a:srgbClr val="0000FF"/>
              </a:solidFill>
              <a:round/>
              <a:headEnd/>
              <a:tailEnd type="triangle" w="med" len="med"/>
            </a:ln>
            <a:effectLst/>
          </p:spPr>
          <p:txBody>
            <a:bodyPr wrap="none"/>
            <a:lstStyle/>
            <a:p>
              <a:pPr fontAlgn="base">
                <a:spcBef>
                  <a:spcPct val="0"/>
                </a:spcBef>
                <a:spcAft>
                  <a:spcPct val="0"/>
                </a:spcAft>
              </a:pPr>
              <a:endParaRPr lang="en-GB" smtClean="0">
                <a:solidFill>
                  <a:srgbClr val="000000"/>
                </a:solidFill>
              </a:endParaRPr>
            </a:p>
          </p:txBody>
        </p:sp>
        <p:sp>
          <p:nvSpPr>
            <p:cNvPr id="11303" name="Line 39"/>
            <p:cNvSpPr>
              <a:spLocks noChangeShapeType="1"/>
            </p:cNvSpPr>
            <p:nvPr/>
          </p:nvSpPr>
          <p:spPr bwMode="auto">
            <a:xfrm flipH="1">
              <a:off x="1927" y="2341"/>
              <a:ext cx="182" cy="91"/>
            </a:xfrm>
            <a:prstGeom prst="line">
              <a:avLst/>
            </a:prstGeom>
            <a:noFill/>
            <a:ln w="38100">
              <a:solidFill>
                <a:srgbClr val="0000FF"/>
              </a:solidFill>
              <a:round/>
              <a:headEnd/>
              <a:tailEnd type="triangle" w="med" len="med"/>
            </a:ln>
            <a:effectLst/>
          </p:spPr>
          <p:txBody>
            <a:bodyPr wrap="none"/>
            <a:lstStyle/>
            <a:p>
              <a:pPr fontAlgn="base">
                <a:spcBef>
                  <a:spcPct val="0"/>
                </a:spcBef>
                <a:spcAft>
                  <a:spcPct val="0"/>
                </a:spcAft>
              </a:pPr>
              <a:endParaRPr lang="en-GB" smtClean="0">
                <a:solidFill>
                  <a:srgbClr val="000000"/>
                </a:solidFill>
              </a:endParaRPr>
            </a:p>
          </p:txBody>
        </p:sp>
        <p:sp>
          <p:nvSpPr>
            <p:cNvPr id="11304" name="Line 40"/>
            <p:cNvSpPr>
              <a:spLocks noChangeShapeType="1"/>
            </p:cNvSpPr>
            <p:nvPr/>
          </p:nvSpPr>
          <p:spPr bwMode="auto">
            <a:xfrm flipH="1">
              <a:off x="1610" y="2432"/>
              <a:ext cx="182" cy="91"/>
            </a:xfrm>
            <a:prstGeom prst="line">
              <a:avLst/>
            </a:prstGeom>
            <a:noFill/>
            <a:ln w="38100">
              <a:solidFill>
                <a:srgbClr val="0000FF"/>
              </a:solidFill>
              <a:round/>
              <a:headEnd/>
              <a:tailEnd type="triangle" w="med" len="med"/>
            </a:ln>
            <a:effectLst/>
          </p:spPr>
          <p:txBody>
            <a:bodyPr wrap="none"/>
            <a:lstStyle/>
            <a:p>
              <a:pPr fontAlgn="base">
                <a:spcBef>
                  <a:spcPct val="0"/>
                </a:spcBef>
                <a:spcAft>
                  <a:spcPct val="0"/>
                </a:spcAft>
              </a:pPr>
              <a:endParaRPr lang="en-GB" smtClean="0">
                <a:solidFill>
                  <a:srgbClr val="000000"/>
                </a:solidFill>
              </a:endParaRPr>
            </a:p>
          </p:txBody>
        </p:sp>
      </p:grpSp>
      <p:sp>
        <p:nvSpPr>
          <p:cNvPr id="11305" name="Text Box 41"/>
          <p:cNvSpPr txBox="1">
            <a:spLocks noChangeArrowheads="1"/>
          </p:cNvSpPr>
          <p:nvPr/>
        </p:nvSpPr>
        <p:spPr bwMode="auto">
          <a:xfrm>
            <a:off x="468313" y="1484313"/>
            <a:ext cx="1860550" cy="457200"/>
          </a:xfrm>
          <a:prstGeom prst="rect">
            <a:avLst/>
          </a:prstGeom>
          <a:solidFill>
            <a:srgbClr val="FFFF99"/>
          </a:solidFill>
          <a:ln w="9525">
            <a:noFill/>
            <a:miter lim="800000"/>
            <a:headEnd/>
            <a:tailEnd/>
          </a:ln>
          <a:effectLst/>
        </p:spPr>
        <p:txBody>
          <a:bodyPr wrap="none">
            <a:spAutoFit/>
          </a:bodyPr>
          <a:lstStyle/>
          <a:p>
            <a:pPr fontAlgn="base">
              <a:spcBef>
                <a:spcPct val="0"/>
              </a:spcBef>
              <a:spcAft>
                <a:spcPct val="0"/>
              </a:spcAft>
            </a:pPr>
            <a:r>
              <a:rPr lang="el-GR" sz="2400" i="1" smtClean="0">
                <a:solidFill>
                  <a:srgbClr val="000000"/>
                </a:solidFill>
              </a:rPr>
              <a:t>ω </a:t>
            </a:r>
            <a:r>
              <a:rPr lang="en-GB" sz="2400" i="1" baseline="-25000" smtClean="0">
                <a:solidFill>
                  <a:srgbClr val="000000"/>
                </a:solidFill>
              </a:rPr>
              <a:t>f</a:t>
            </a:r>
            <a:r>
              <a:rPr lang="en-GB" sz="2400" i="1" smtClean="0">
                <a:solidFill>
                  <a:srgbClr val="000000"/>
                </a:solidFill>
              </a:rPr>
              <a:t> →</a:t>
            </a:r>
            <a:r>
              <a:rPr lang="el-GR" sz="2400" i="1" smtClean="0">
                <a:solidFill>
                  <a:srgbClr val="000000"/>
                </a:solidFill>
              </a:rPr>
              <a:t> ω</a:t>
            </a:r>
            <a:r>
              <a:rPr lang="en-GB" sz="2400" i="1" baseline="-25000" smtClean="0">
                <a:solidFill>
                  <a:srgbClr val="000000"/>
                </a:solidFill>
              </a:rPr>
              <a:t>2</a:t>
            </a:r>
            <a:r>
              <a:rPr lang="en-GB" sz="2400" i="1" smtClean="0">
                <a:solidFill>
                  <a:srgbClr val="000000"/>
                </a:solidFill>
              </a:rPr>
              <a:t>+</a:t>
            </a:r>
            <a:r>
              <a:rPr lang="el-GR" sz="2400" i="1" smtClean="0">
                <a:solidFill>
                  <a:srgbClr val="000000"/>
                </a:solidFill>
              </a:rPr>
              <a:t>ω</a:t>
            </a:r>
            <a:r>
              <a:rPr lang="en-GB" sz="2400" i="1" baseline="-25000" smtClean="0">
                <a:solidFill>
                  <a:srgbClr val="000000"/>
                </a:solidFill>
              </a:rPr>
              <a:t>f</a:t>
            </a:r>
            <a:endParaRPr lang="en-US" sz="2400" i="1" baseline="-25000" smtClean="0">
              <a:solidFill>
                <a:srgbClr val="000000"/>
              </a:solidFill>
            </a:endParaRPr>
          </a:p>
        </p:txBody>
      </p:sp>
      <p:sp>
        <p:nvSpPr>
          <p:cNvPr id="11306" name="Text Box 42"/>
          <p:cNvSpPr txBox="1">
            <a:spLocks noChangeArrowheads="1"/>
          </p:cNvSpPr>
          <p:nvPr/>
        </p:nvSpPr>
        <p:spPr bwMode="auto">
          <a:xfrm>
            <a:off x="3492500" y="1484313"/>
            <a:ext cx="1719263" cy="457200"/>
          </a:xfrm>
          <a:prstGeom prst="rect">
            <a:avLst/>
          </a:prstGeom>
          <a:solidFill>
            <a:srgbClr val="FFFF99"/>
          </a:solidFill>
          <a:ln w="9525">
            <a:noFill/>
            <a:miter lim="800000"/>
            <a:headEnd/>
            <a:tailEnd/>
          </a:ln>
          <a:effectLst/>
        </p:spPr>
        <p:txBody>
          <a:bodyPr wrap="none">
            <a:spAutoFit/>
          </a:bodyPr>
          <a:lstStyle/>
          <a:p>
            <a:pPr fontAlgn="base">
              <a:spcBef>
                <a:spcPct val="0"/>
              </a:spcBef>
              <a:spcAft>
                <a:spcPct val="0"/>
              </a:spcAft>
            </a:pPr>
            <a:r>
              <a:rPr lang="el-GR" sz="2400" i="1" smtClean="0">
                <a:solidFill>
                  <a:srgbClr val="000000"/>
                </a:solidFill>
              </a:rPr>
              <a:t>ω</a:t>
            </a:r>
            <a:r>
              <a:rPr lang="en-GB" sz="2400" i="1" baseline="-25000" smtClean="0">
                <a:solidFill>
                  <a:srgbClr val="000000"/>
                </a:solidFill>
              </a:rPr>
              <a:t>1</a:t>
            </a:r>
            <a:r>
              <a:rPr lang="en-GB" sz="2400" i="1" smtClean="0">
                <a:solidFill>
                  <a:srgbClr val="000000"/>
                </a:solidFill>
              </a:rPr>
              <a:t>+</a:t>
            </a:r>
            <a:r>
              <a:rPr lang="el-GR" sz="2400" i="1" smtClean="0">
                <a:solidFill>
                  <a:srgbClr val="000000"/>
                </a:solidFill>
              </a:rPr>
              <a:t>ω</a:t>
            </a:r>
            <a:r>
              <a:rPr lang="en-GB" sz="2400" i="1" baseline="-25000" smtClean="0">
                <a:solidFill>
                  <a:srgbClr val="000000"/>
                </a:solidFill>
              </a:rPr>
              <a:t>2</a:t>
            </a:r>
            <a:r>
              <a:rPr lang="en-GB" sz="2400" i="1" smtClean="0">
                <a:solidFill>
                  <a:srgbClr val="000000"/>
                </a:solidFill>
              </a:rPr>
              <a:t>→</a:t>
            </a:r>
            <a:r>
              <a:rPr lang="el-GR" sz="2400" i="1" smtClean="0">
                <a:solidFill>
                  <a:srgbClr val="000000"/>
                </a:solidFill>
              </a:rPr>
              <a:t>ω</a:t>
            </a:r>
            <a:r>
              <a:rPr lang="en-GB" sz="2400" i="1" baseline="-25000" smtClean="0">
                <a:solidFill>
                  <a:srgbClr val="000000"/>
                </a:solidFill>
              </a:rPr>
              <a:t>3</a:t>
            </a:r>
            <a:endParaRPr lang="en-US" sz="2400" i="1" smtClean="0">
              <a:solidFill>
                <a:srgbClr val="000000"/>
              </a:solidFill>
            </a:endParaRPr>
          </a:p>
        </p:txBody>
      </p:sp>
      <p:grpSp>
        <p:nvGrpSpPr>
          <p:cNvPr id="6" name="Group 43"/>
          <p:cNvGrpSpPr>
            <a:grpSpLocks/>
          </p:cNvGrpSpPr>
          <p:nvPr/>
        </p:nvGrpSpPr>
        <p:grpSpPr bwMode="auto">
          <a:xfrm>
            <a:off x="5435600" y="981075"/>
            <a:ext cx="3268663" cy="2655888"/>
            <a:chOff x="3198" y="1752"/>
            <a:chExt cx="2376" cy="1854"/>
          </a:xfrm>
        </p:grpSpPr>
        <p:pic>
          <p:nvPicPr>
            <p:cNvPr id="11308" name="Picture 44"/>
            <p:cNvPicPr>
              <a:picLocks noChangeAspect="1" noChangeArrowheads="1"/>
            </p:cNvPicPr>
            <p:nvPr/>
          </p:nvPicPr>
          <p:blipFill>
            <a:blip r:embed="rId3" cstate="print"/>
            <a:srcRect/>
            <a:stretch>
              <a:fillRect/>
            </a:stretch>
          </p:blipFill>
          <p:spPr bwMode="auto">
            <a:xfrm>
              <a:off x="3198" y="1752"/>
              <a:ext cx="2376" cy="1854"/>
            </a:xfrm>
            <a:prstGeom prst="rect">
              <a:avLst/>
            </a:prstGeom>
            <a:noFill/>
          </p:spPr>
        </p:pic>
        <p:sp>
          <p:nvSpPr>
            <p:cNvPr id="11309" name="Line 45"/>
            <p:cNvSpPr>
              <a:spLocks noChangeShapeType="1"/>
            </p:cNvSpPr>
            <p:nvPr/>
          </p:nvSpPr>
          <p:spPr bwMode="auto">
            <a:xfrm>
              <a:off x="4649" y="2251"/>
              <a:ext cx="771" cy="589"/>
            </a:xfrm>
            <a:prstGeom prst="line">
              <a:avLst/>
            </a:prstGeom>
            <a:noFill/>
            <a:ln w="9525">
              <a:solidFill>
                <a:srgbClr val="FF0000"/>
              </a:solidFill>
              <a:prstDash val="dash"/>
              <a:round/>
              <a:headEnd/>
              <a:tailEnd/>
            </a:ln>
            <a:effectLst/>
          </p:spPr>
          <p:txBody>
            <a:bodyPr/>
            <a:lstStyle/>
            <a:p>
              <a:pPr fontAlgn="base">
                <a:spcBef>
                  <a:spcPct val="0"/>
                </a:spcBef>
                <a:spcAft>
                  <a:spcPct val="0"/>
                </a:spcAft>
              </a:pPr>
              <a:endParaRPr lang="en-GB" smtClean="0">
                <a:solidFill>
                  <a:srgbClr val="000000"/>
                </a:solidFill>
              </a:endParaRPr>
            </a:p>
          </p:txBody>
        </p:sp>
        <p:sp>
          <p:nvSpPr>
            <p:cNvPr id="11310" name="Line 46"/>
            <p:cNvSpPr>
              <a:spLocks noChangeShapeType="1"/>
            </p:cNvSpPr>
            <p:nvPr/>
          </p:nvSpPr>
          <p:spPr bwMode="auto">
            <a:xfrm flipV="1">
              <a:off x="3878" y="2750"/>
              <a:ext cx="0" cy="453"/>
            </a:xfrm>
            <a:prstGeom prst="line">
              <a:avLst/>
            </a:prstGeom>
            <a:noFill/>
            <a:ln w="28575">
              <a:solidFill>
                <a:schemeClr val="bg1"/>
              </a:solidFill>
              <a:round/>
              <a:headEnd/>
              <a:tailEnd/>
            </a:ln>
            <a:effectLst/>
          </p:spPr>
          <p:txBody>
            <a:bodyPr/>
            <a:lstStyle/>
            <a:p>
              <a:pPr fontAlgn="base">
                <a:spcBef>
                  <a:spcPct val="0"/>
                </a:spcBef>
                <a:spcAft>
                  <a:spcPct val="0"/>
                </a:spcAft>
              </a:pPr>
              <a:endParaRPr lang="en-GB" smtClean="0">
                <a:solidFill>
                  <a:srgbClr val="000000"/>
                </a:solidFill>
              </a:endParaRPr>
            </a:p>
          </p:txBody>
        </p:sp>
        <p:sp>
          <p:nvSpPr>
            <p:cNvPr id="11311" name="Line 47"/>
            <p:cNvSpPr>
              <a:spLocks noChangeShapeType="1"/>
            </p:cNvSpPr>
            <p:nvPr/>
          </p:nvSpPr>
          <p:spPr bwMode="auto">
            <a:xfrm flipV="1">
              <a:off x="4195" y="2750"/>
              <a:ext cx="0" cy="453"/>
            </a:xfrm>
            <a:prstGeom prst="line">
              <a:avLst/>
            </a:prstGeom>
            <a:noFill/>
            <a:ln w="28575">
              <a:solidFill>
                <a:schemeClr val="bg1"/>
              </a:solidFill>
              <a:round/>
              <a:headEnd/>
              <a:tailEnd/>
            </a:ln>
            <a:effectLst/>
          </p:spPr>
          <p:txBody>
            <a:bodyPr/>
            <a:lstStyle/>
            <a:p>
              <a:pPr fontAlgn="base">
                <a:spcBef>
                  <a:spcPct val="0"/>
                </a:spcBef>
                <a:spcAft>
                  <a:spcPct val="0"/>
                </a:spcAft>
              </a:pPr>
              <a:endParaRPr lang="en-GB" smtClean="0">
                <a:solidFill>
                  <a:srgbClr val="000000"/>
                </a:solidFill>
              </a:endParaRPr>
            </a:p>
          </p:txBody>
        </p:sp>
        <p:sp>
          <p:nvSpPr>
            <p:cNvPr id="11312" name="Line 48"/>
            <p:cNvSpPr>
              <a:spLocks noChangeShapeType="1"/>
            </p:cNvSpPr>
            <p:nvPr/>
          </p:nvSpPr>
          <p:spPr bwMode="auto">
            <a:xfrm>
              <a:off x="4014" y="2523"/>
              <a:ext cx="0" cy="635"/>
            </a:xfrm>
            <a:prstGeom prst="line">
              <a:avLst/>
            </a:prstGeom>
            <a:noFill/>
            <a:ln w="28575">
              <a:solidFill>
                <a:srgbClr val="FF0000"/>
              </a:solidFill>
              <a:round/>
              <a:headEnd/>
              <a:tailEnd/>
            </a:ln>
            <a:effectLst/>
          </p:spPr>
          <p:txBody>
            <a:bodyPr/>
            <a:lstStyle/>
            <a:p>
              <a:pPr fontAlgn="base">
                <a:spcBef>
                  <a:spcPct val="0"/>
                </a:spcBef>
                <a:spcAft>
                  <a:spcPct val="0"/>
                </a:spcAft>
              </a:pPr>
              <a:endParaRPr lang="en-GB" smtClean="0">
                <a:solidFill>
                  <a:srgbClr val="000000"/>
                </a:solidFill>
              </a:endParaRPr>
            </a:p>
          </p:txBody>
        </p:sp>
        <p:sp>
          <p:nvSpPr>
            <p:cNvPr id="11313" name="Line 49"/>
            <p:cNvSpPr>
              <a:spLocks noChangeShapeType="1"/>
            </p:cNvSpPr>
            <p:nvPr/>
          </p:nvSpPr>
          <p:spPr bwMode="auto">
            <a:xfrm flipV="1">
              <a:off x="4332" y="2614"/>
              <a:ext cx="0" cy="544"/>
            </a:xfrm>
            <a:prstGeom prst="line">
              <a:avLst/>
            </a:prstGeom>
            <a:noFill/>
            <a:ln w="28575">
              <a:solidFill>
                <a:schemeClr val="bg1"/>
              </a:solidFill>
              <a:round/>
              <a:headEnd/>
              <a:tailEnd/>
            </a:ln>
            <a:effectLst/>
          </p:spPr>
          <p:txBody>
            <a:bodyPr/>
            <a:lstStyle/>
            <a:p>
              <a:pPr fontAlgn="base">
                <a:spcBef>
                  <a:spcPct val="0"/>
                </a:spcBef>
                <a:spcAft>
                  <a:spcPct val="0"/>
                </a:spcAft>
              </a:pPr>
              <a:endParaRPr lang="en-GB" smtClean="0">
                <a:solidFill>
                  <a:srgbClr val="000000"/>
                </a:solidFill>
              </a:endParaRPr>
            </a:p>
          </p:txBody>
        </p:sp>
        <p:sp>
          <p:nvSpPr>
            <p:cNvPr id="11314" name="Line 50"/>
            <p:cNvSpPr>
              <a:spLocks noChangeShapeType="1"/>
            </p:cNvSpPr>
            <p:nvPr/>
          </p:nvSpPr>
          <p:spPr bwMode="auto">
            <a:xfrm flipV="1">
              <a:off x="3742" y="2659"/>
              <a:ext cx="0" cy="544"/>
            </a:xfrm>
            <a:prstGeom prst="line">
              <a:avLst/>
            </a:prstGeom>
            <a:noFill/>
            <a:ln w="28575">
              <a:solidFill>
                <a:schemeClr val="bg1"/>
              </a:solidFill>
              <a:round/>
              <a:headEnd/>
              <a:tailEnd/>
            </a:ln>
            <a:effectLst/>
          </p:spPr>
          <p:txBody>
            <a:bodyPr/>
            <a:lstStyle/>
            <a:p>
              <a:pPr fontAlgn="base">
                <a:spcBef>
                  <a:spcPct val="0"/>
                </a:spcBef>
                <a:spcAft>
                  <a:spcPct val="0"/>
                </a:spcAft>
              </a:pPr>
              <a:endParaRPr lang="en-GB" smtClean="0">
                <a:solidFill>
                  <a:srgbClr val="000000"/>
                </a:solidFill>
              </a:endParaRPr>
            </a:p>
          </p:txBody>
        </p:sp>
        <p:sp>
          <p:nvSpPr>
            <p:cNvPr id="11315" name="Line 51"/>
            <p:cNvSpPr>
              <a:spLocks noChangeShapeType="1"/>
            </p:cNvSpPr>
            <p:nvPr/>
          </p:nvSpPr>
          <p:spPr bwMode="auto">
            <a:xfrm>
              <a:off x="4604" y="2251"/>
              <a:ext cx="771" cy="771"/>
            </a:xfrm>
            <a:prstGeom prst="line">
              <a:avLst/>
            </a:prstGeom>
            <a:noFill/>
            <a:ln w="9525">
              <a:solidFill>
                <a:srgbClr val="FF0000"/>
              </a:solidFill>
              <a:prstDash val="dash"/>
              <a:round/>
              <a:headEnd/>
              <a:tailEnd/>
            </a:ln>
            <a:effectLst/>
          </p:spPr>
          <p:txBody>
            <a:bodyPr/>
            <a:lstStyle/>
            <a:p>
              <a:pPr fontAlgn="base">
                <a:spcBef>
                  <a:spcPct val="0"/>
                </a:spcBef>
                <a:spcAft>
                  <a:spcPct val="0"/>
                </a:spcAft>
              </a:pPr>
              <a:endParaRPr lang="en-GB" smtClean="0">
                <a:solidFill>
                  <a:srgbClr val="000000"/>
                </a:solidFill>
              </a:endParaRPr>
            </a:p>
          </p:txBody>
        </p:sp>
        <p:sp>
          <p:nvSpPr>
            <p:cNvPr id="11316" name="AutoShape 52"/>
            <p:cNvSpPr>
              <a:spLocks noChangeArrowheads="1"/>
            </p:cNvSpPr>
            <p:nvPr/>
          </p:nvSpPr>
          <p:spPr bwMode="auto">
            <a:xfrm>
              <a:off x="4694" y="2205"/>
              <a:ext cx="499" cy="182"/>
            </a:xfrm>
            <a:prstGeom prst="rightArrow">
              <a:avLst>
                <a:gd name="adj1" fmla="val 50000"/>
                <a:gd name="adj2" fmla="val 68544"/>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pPr>
              <a:endParaRPr lang="en-GB" smtClean="0">
                <a:solidFill>
                  <a:srgbClr val="000000"/>
                </a:solidFill>
              </a:endParaRPr>
            </a:p>
          </p:txBody>
        </p:sp>
        <p:sp>
          <p:nvSpPr>
            <p:cNvPr id="11317" name="AutoShape 53"/>
            <p:cNvSpPr>
              <a:spLocks noChangeArrowheads="1"/>
            </p:cNvSpPr>
            <p:nvPr/>
          </p:nvSpPr>
          <p:spPr bwMode="auto">
            <a:xfrm rot="3027751">
              <a:off x="4513" y="2433"/>
              <a:ext cx="227" cy="318"/>
            </a:xfrm>
            <a:prstGeom prst="curvedLeftArrow">
              <a:avLst>
                <a:gd name="adj1" fmla="val 28018"/>
                <a:gd name="adj2" fmla="val 56035"/>
                <a:gd name="adj3" fmla="val 33333"/>
              </a:avLst>
            </a:prstGeom>
            <a:solidFill>
              <a:schemeClr val="accent1"/>
            </a:solidFill>
            <a:ln w="9525">
              <a:solidFill>
                <a:schemeClr val="tx1"/>
              </a:solidFill>
              <a:miter lim="800000"/>
              <a:headEnd/>
              <a:tailEnd/>
            </a:ln>
            <a:effectLst/>
          </p:spPr>
          <p:txBody>
            <a:bodyPr wrap="none" anchor="ctr"/>
            <a:lstStyle/>
            <a:p>
              <a:pPr fontAlgn="base">
                <a:spcBef>
                  <a:spcPct val="0"/>
                </a:spcBef>
                <a:spcAft>
                  <a:spcPct val="0"/>
                </a:spcAft>
              </a:pPr>
              <a:endParaRPr lang="en-GB" smtClean="0">
                <a:solidFill>
                  <a:srgbClr val="000000"/>
                </a:solidFill>
              </a:endParaRPr>
            </a:p>
          </p:txBody>
        </p:sp>
      </p:grpSp>
      <p:graphicFrame>
        <p:nvGraphicFramePr>
          <p:cNvPr id="11318" name="Object 54"/>
          <p:cNvGraphicFramePr>
            <a:graphicFrameLocks noChangeAspect="1"/>
          </p:cNvGraphicFramePr>
          <p:nvPr>
            <p:ph idx="1"/>
          </p:nvPr>
        </p:nvGraphicFramePr>
        <p:xfrm>
          <a:off x="5003800" y="3473450"/>
          <a:ext cx="3949700" cy="3248025"/>
        </p:xfrm>
        <a:graphic>
          <a:graphicData uri="http://schemas.openxmlformats.org/presentationml/2006/ole">
            <p:oleObj spid="_x0000_s14338" name="Graph" r:id="rId4" imgW="3857760" imgH="3172320" progId="Origin50.Graph">
              <p:embed/>
            </p:oleObj>
          </a:graphicData>
        </a:graphic>
      </p:graphicFrame>
      <p:sp>
        <p:nvSpPr>
          <p:cNvPr id="54" name="Date Placeholder 53"/>
          <p:cNvSpPr>
            <a:spLocks noGrp="1"/>
          </p:cNvSpPr>
          <p:nvPr>
            <p:ph type="dt" sz="half" idx="10"/>
          </p:nvPr>
        </p:nvSpPr>
        <p:spPr/>
        <p:txBody>
          <a:bodyPr/>
          <a:lstStyle/>
          <a:p>
            <a:r>
              <a:rPr lang="en-US" smtClean="0">
                <a:solidFill>
                  <a:srgbClr val="000000"/>
                </a:solidFill>
              </a:rPr>
              <a:t>3 March 2010</a:t>
            </a:r>
            <a:endParaRPr lang="en-US">
              <a:solidFill>
                <a:srgbClr val="000000"/>
              </a:solidFill>
            </a:endParaRPr>
          </a:p>
        </p:txBody>
      </p:sp>
      <p:sp>
        <p:nvSpPr>
          <p:cNvPr id="55" name="Footer Placeholder 54"/>
          <p:cNvSpPr>
            <a:spLocks noGrp="1"/>
          </p:cNvSpPr>
          <p:nvPr>
            <p:ph type="ftr" sz="quarter" idx="11"/>
          </p:nvPr>
        </p:nvSpPr>
        <p:spPr/>
        <p:txBody>
          <a:bodyPr/>
          <a:lstStyle/>
          <a:p>
            <a:r>
              <a:rPr lang="en-US" smtClean="0">
                <a:solidFill>
                  <a:srgbClr val="000000"/>
                </a:solidFill>
              </a:rPr>
              <a:t>Chernogolovka, LT seminar</a:t>
            </a:r>
            <a:endParaRPr lang="en-US">
              <a:solidFill>
                <a:srgbClr val="000000"/>
              </a:solidFill>
            </a:endParaRPr>
          </a:p>
        </p:txBody>
      </p:sp>
      <p:pic>
        <p:nvPicPr>
          <p:cNvPr id="66563" name="Picture 3" descr="D:\Experiments\Pictures\Turbulence2\EGrowth.JPG"/>
          <p:cNvPicPr>
            <a:picLocks noChangeAspect="1" noChangeArrowheads="1"/>
          </p:cNvPicPr>
          <p:nvPr/>
        </p:nvPicPr>
        <p:blipFill>
          <a:blip r:embed="rId5" cstate="print"/>
          <a:srcRect/>
          <a:stretch>
            <a:fillRect/>
          </a:stretch>
        </p:blipFill>
        <p:spPr bwMode="auto">
          <a:xfrm>
            <a:off x="395536" y="3717032"/>
            <a:ext cx="4010769" cy="3004559"/>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6"/>
          <p:cNvSpPr>
            <a:spLocks noGrp="1"/>
          </p:cNvSpPr>
          <p:nvPr>
            <p:ph type="ftr" sz="quarter" idx="11"/>
          </p:nvPr>
        </p:nvSpPr>
        <p:spPr/>
        <p:txBody>
          <a:bodyPr/>
          <a:lstStyle/>
          <a:p>
            <a:r>
              <a:rPr lang="en-US">
                <a:solidFill>
                  <a:srgbClr val="FFFFFF"/>
                </a:solidFill>
              </a:rPr>
              <a:t>Chernogolovka, June 2008</a:t>
            </a:r>
          </a:p>
        </p:txBody>
      </p:sp>
      <p:sp>
        <p:nvSpPr>
          <p:cNvPr id="196610" name="Rectangle 2"/>
          <p:cNvSpPr>
            <a:spLocks noGrp="1" noChangeArrowheads="1"/>
          </p:cNvSpPr>
          <p:nvPr>
            <p:ph type="title"/>
          </p:nvPr>
        </p:nvSpPr>
        <p:spPr/>
        <p:txBody>
          <a:bodyPr/>
          <a:lstStyle/>
          <a:p>
            <a:endParaRPr lang="en-US"/>
          </a:p>
        </p:txBody>
      </p:sp>
      <p:graphicFrame>
        <p:nvGraphicFramePr>
          <p:cNvPr id="196611" name="Object 3"/>
          <p:cNvGraphicFramePr>
            <a:graphicFrameLocks noChangeAspect="1"/>
          </p:cNvGraphicFramePr>
          <p:nvPr>
            <p:ph sz="half" idx="1"/>
          </p:nvPr>
        </p:nvGraphicFramePr>
        <p:xfrm>
          <a:off x="179388" y="2852738"/>
          <a:ext cx="4751387" cy="3495675"/>
        </p:xfrm>
        <a:graphic>
          <a:graphicData uri="http://schemas.openxmlformats.org/presentationml/2006/ole">
            <p:oleObj spid="_x0000_s13314" name="Graph" r:id="rId3" imgW="4027680" imgH="2963520" progId="Origin50.Graph">
              <p:embed/>
            </p:oleObj>
          </a:graphicData>
        </a:graphic>
      </p:graphicFrame>
      <p:graphicFrame>
        <p:nvGraphicFramePr>
          <p:cNvPr id="196612" name="Object 4"/>
          <p:cNvGraphicFramePr>
            <a:graphicFrameLocks noChangeAspect="1"/>
          </p:cNvGraphicFramePr>
          <p:nvPr>
            <p:ph sz="quarter" idx="2"/>
          </p:nvPr>
        </p:nvGraphicFramePr>
        <p:xfrm>
          <a:off x="323850" y="765175"/>
          <a:ext cx="3384550" cy="2312988"/>
        </p:xfrm>
        <a:graphic>
          <a:graphicData uri="http://schemas.openxmlformats.org/presentationml/2006/ole">
            <p:oleObj spid="_x0000_s13315" name="Graph" r:id="rId4" imgW="4217760" imgH="2882880" progId="Origin50.Graph">
              <p:embed/>
            </p:oleObj>
          </a:graphicData>
        </a:graphic>
      </p:graphicFrame>
      <p:sp>
        <p:nvSpPr>
          <p:cNvPr id="196613" name="Text Box 5"/>
          <p:cNvSpPr txBox="1">
            <a:spLocks noChangeArrowheads="1"/>
          </p:cNvSpPr>
          <p:nvPr/>
        </p:nvSpPr>
        <p:spPr bwMode="auto">
          <a:xfrm>
            <a:off x="684213" y="188913"/>
            <a:ext cx="7956550" cy="576262"/>
          </a:xfrm>
          <a:prstGeom prst="rect">
            <a:avLst/>
          </a:prstGeom>
          <a:solidFill>
            <a:schemeClr val="accent1"/>
          </a:solidFill>
          <a:ln w="12700" cap="sq">
            <a:noFill/>
            <a:miter lim="800000"/>
            <a:headEnd type="none" w="sm" len="sm"/>
            <a:tailEnd type="none" w="sm" len="sm"/>
          </a:ln>
          <a:effectLst/>
        </p:spPr>
        <p:txBody>
          <a:bodyPr anchor="ctr"/>
          <a:lstStyle/>
          <a:p>
            <a:pPr algn="ctr" defTabSz="1155700" fontAlgn="base">
              <a:spcBef>
                <a:spcPct val="0"/>
              </a:spcBef>
              <a:spcAft>
                <a:spcPct val="0"/>
              </a:spcAft>
            </a:pPr>
            <a:r>
              <a:rPr lang="en-GB" sz="3600" b="1">
                <a:solidFill>
                  <a:srgbClr val="CCFFFF"/>
                </a:solidFill>
                <a:latin typeface="Arial Black" pitchFamily="34" charset="0"/>
              </a:rPr>
              <a:t>Direct and inverse cascades</a:t>
            </a:r>
            <a:endParaRPr lang="en-US" sz="3600" b="1">
              <a:solidFill>
                <a:srgbClr val="CCFFFF"/>
              </a:solidFill>
              <a:latin typeface="Arial Black" pitchFamily="34" charset="0"/>
            </a:endParaRPr>
          </a:p>
        </p:txBody>
      </p:sp>
      <p:pic>
        <p:nvPicPr>
          <p:cNvPr id="196614" name="Picture 6" descr="Inverse cascade - all"/>
          <p:cNvPicPr>
            <a:picLocks noChangeAspect="1" noChangeArrowheads="1"/>
          </p:cNvPicPr>
          <p:nvPr/>
        </p:nvPicPr>
        <p:blipFill>
          <a:blip r:embed="rId5" cstate="print"/>
          <a:srcRect/>
          <a:stretch>
            <a:fillRect/>
          </a:stretch>
        </p:blipFill>
        <p:spPr bwMode="auto">
          <a:xfrm>
            <a:off x="4716463" y="3716338"/>
            <a:ext cx="4268787" cy="2932112"/>
          </a:xfrm>
          <a:prstGeom prst="rect">
            <a:avLst/>
          </a:prstGeom>
          <a:noFill/>
        </p:spPr>
      </p:pic>
      <p:sp>
        <p:nvSpPr>
          <p:cNvPr id="196615" name="AutoShape 7"/>
          <p:cNvSpPr>
            <a:spLocks noChangeArrowheads="1"/>
          </p:cNvSpPr>
          <p:nvPr/>
        </p:nvSpPr>
        <p:spPr bwMode="auto">
          <a:xfrm rot="900000">
            <a:off x="4572000" y="4797425"/>
            <a:ext cx="863600" cy="215900"/>
          </a:xfrm>
          <a:prstGeom prst="leftArrow">
            <a:avLst>
              <a:gd name="adj1" fmla="val 50000"/>
              <a:gd name="adj2" fmla="val 100000"/>
            </a:avLst>
          </a:prstGeom>
          <a:solidFill>
            <a:schemeClr val="accent1"/>
          </a:solidFill>
          <a:ln w="9525">
            <a:solidFill>
              <a:schemeClr val="tx1"/>
            </a:solidFill>
            <a:miter lim="800000"/>
            <a:headEnd/>
            <a:tailEnd/>
          </a:ln>
          <a:effectLst/>
        </p:spPr>
        <p:txBody>
          <a:bodyPr wrap="none" anchor="ctr"/>
          <a:lstStyle/>
          <a:p>
            <a:pPr algn="ctr" fontAlgn="base">
              <a:spcBef>
                <a:spcPct val="0"/>
              </a:spcBef>
              <a:spcAft>
                <a:spcPct val="0"/>
              </a:spcAft>
            </a:pPr>
            <a:endParaRPr lang="en-GB" sz="2400">
              <a:solidFill>
                <a:srgbClr val="FFFFFF"/>
              </a:solidFill>
              <a:latin typeface="Times New Roman" pitchFamily="18" charset="0"/>
            </a:endParaRPr>
          </a:p>
        </p:txBody>
      </p:sp>
      <p:sp>
        <p:nvSpPr>
          <p:cNvPr id="196616" name="AutoShape 8"/>
          <p:cNvSpPr>
            <a:spLocks noChangeArrowheads="1"/>
          </p:cNvSpPr>
          <p:nvPr/>
        </p:nvSpPr>
        <p:spPr bwMode="auto">
          <a:xfrm rot="6730763">
            <a:off x="1043781" y="2780507"/>
            <a:ext cx="792163" cy="215900"/>
          </a:xfrm>
          <a:prstGeom prst="leftArrow">
            <a:avLst>
              <a:gd name="adj1" fmla="val 50000"/>
              <a:gd name="adj2" fmla="val 91728"/>
            </a:avLst>
          </a:prstGeom>
          <a:solidFill>
            <a:srgbClr val="FF0000"/>
          </a:solidFill>
          <a:ln w="9525">
            <a:solidFill>
              <a:schemeClr val="tx1"/>
            </a:solidFill>
            <a:miter lim="800000"/>
            <a:headEnd/>
            <a:tailEnd/>
          </a:ln>
          <a:effectLst/>
        </p:spPr>
        <p:txBody>
          <a:bodyPr wrap="none" anchor="ctr"/>
          <a:lstStyle/>
          <a:p>
            <a:pPr algn="ctr" fontAlgn="base">
              <a:spcBef>
                <a:spcPct val="0"/>
              </a:spcBef>
              <a:spcAft>
                <a:spcPct val="0"/>
              </a:spcAft>
            </a:pPr>
            <a:endParaRPr lang="en-GB" sz="2400">
              <a:solidFill>
                <a:srgbClr val="FFFFFF"/>
              </a:solidFill>
              <a:latin typeface="Times New Roman" pitchFamily="18" charset="0"/>
            </a:endParaRPr>
          </a:p>
        </p:txBody>
      </p:sp>
      <p:graphicFrame>
        <p:nvGraphicFramePr>
          <p:cNvPr id="196617" name="Object 9"/>
          <p:cNvGraphicFramePr>
            <a:graphicFrameLocks noChangeAspect="1"/>
          </p:cNvGraphicFramePr>
          <p:nvPr>
            <p:ph sz="quarter" idx="3"/>
          </p:nvPr>
        </p:nvGraphicFramePr>
        <p:xfrm>
          <a:off x="5003800" y="1141413"/>
          <a:ext cx="3168650" cy="2608262"/>
        </p:xfrm>
        <a:graphic>
          <a:graphicData uri="http://schemas.openxmlformats.org/presentationml/2006/ole">
            <p:oleObj spid="_x0000_s13316" name="Graph" r:id="rId6" imgW="3857760" imgH="3176640" progId="Origin50.Graph">
              <p:embed/>
            </p:oleObj>
          </a:graphicData>
        </a:graphic>
      </p:graphicFrame>
      <p:sp>
        <p:nvSpPr>
          <p:cNvPr id="196618" name="Text Box 10"/>
          <p:cNvSpPr txBox="1">
            <a:spLocks noChangeArrowheads="1"/>
          </p:cNvSpPr>
          <p:nvPr/>
        </p:nvSpPr>
        <p:spPr bwMode="auto">
          <a:xfrm>
            <a:off x="7019925" y="765175"/>
            <a:ext cx="1944688" cy="544513"/>
          </a:xfrm>
          <a:prstGeom prst="rect">
            <a:avLst/>
          </a:prstGeom>
          <a:solidFill>
            <a:srgbClr val="FFFF00"/>
          </a:solidFill>
          <a:ln w="12700" cap="sq">
            <a:noFill/>
            <a:miter lim="800000"/>
            <a:headEnd type="none" w="sm" len="sm"/>
            <a:tailEnd type="none" w="sm" len="sm"/>
          </a:ln>
          <a:effectLst/>
        </p:spPr>
        <p:txBody>
          <a:bodyPr lIns="118296" tIns="59148" rIns="118296" bIns="59148">
            <a:spAutoFit/>
          </a:bodyPr>
          <a:lstStyle/>
          <a:p>
            <a:pPr algn="ctr" defTabSz="1155700" eaLnBrk="0" fontAlgn="base" hangingPunct="0">
              <a:spcBef>
                <a:spcPct val="0"/>
              </a:spcBef>
              <a:spcAft>
                <a:spcPct val="0"/>
              </a:spcAft>
            </a:pPr>
            <a:r>
              <a:rPr lang="el-GR" sz="2800" b="1" i="1">
                <a:solidFill>
                  <a:srgbClr val="003366"/>
                </a:solidFill>
                <a:latin typeface="Times New Roman" pitchFamily="18" charset="0"/>
                <a:cs typeface="Times New Roman" pitchFamily="18" charset="0"/>
              </a:rPr>
              <a:t>ω</a:t>
            </a:r>
            <a:r>
              <a:rPr lang="en-GB" sz="2800" b="1" i="1" baseline="-25000">
                <a:solidFill>
                  <a:srgbClr val="003366"/>
                </a:solidFill>
                <a:latin typeface="Times New Roman" pitchFamily="18" charset="0"/>
                <a:cs typeface="Times New Roman" pitchFamily="18" charset="0"/>
              </a:rPr>
              <a:t>1</a:t>
            </a:r>
            <a:r>
              <a:rPr lang="el-GR" sz="2800" b="1" i="1">
                <a:solidFill>
                  <a:srgbClr val="003366"/>
                </a:solidFill>
                <a:latin typeface="Times New Roman" pitchFamily="18" charset="0"/>
                <a:cs typeface="Times New Roman" pitchFamily="18" charset="0"/>
              </a:rPr>
              <a:t>→ω</a:t>
            </a:r>
            <a:r>
              <a:rPr lang="en-GB" sz="2800" b="1" i="1" baseline="-25000">
                <a:solidFill>
                  <a:srgbClr val="003366"/>
                </a:solidFill>
                <a:latin typeface="Times New Roman" pitchFamily="18" charset="0"/>
                <a:cs typeface="Times New Roman" pitchFamily="18" charset="0"/>
              </a:rPr>
              <a:t>2</a:t>
            </a:r>
            <a:r>
              <a:rPr lang="en-GB" sz="2800" b="1" i="1">
                <a:solidFill>
                  <a:srgbClr val="003366"/>
                </a:solidFill>
                <a:latin typeface="Times New Roman" pitchFamily="18" charset="0"/>
                <a:cs typeface="Times New Roman" pitchFamily="18" charset="0"/>
              </a:rPr>
              <a:t>+</a:t>
            </a:r>
            <a:r>
              <a:rPr lang="el-GR" sz="2800" b="1" i="1">
                <a:solidFill>
                  <a:srgbClr val="003366"/>
                </a:solidFill>
                <a:latin typeface="Times New Roman" pitchFamily="18" charset="0"/>
                <a:cs typeface="Times New Roman" pitchFamily="18" charset="0"/>
              </a:rPr>
              <a:t>ω</a:t>
            </a:r>
            <a:r>
              <a:rPr lang="en-GB" sz="2800" b="1" i="1" baseline="-25000">
                <a:solidFill>
                  <a:srgbClr val="003366"/>
                </a:solidFill>
                <a:latin typeface="Times New Roman" pitchFamily="18" charset="0"/>
                <a:cs typeface="Times New Roman" pitchFamily="18" charset="0"/>
              </a:rPr>
              <a:t>3                                           </a:t>
            </a:r>
            <a:endParaRPr lang="el-GR" sz="2800" b="1" i="1" baseline="-25000">
              <a:solidFill>
                <a:srgbClr val="003366"/>
              </a:solidFill>
              <a:latin typeface="Times New Roman" pitchFamily="18" charset="0"/>
              <a:cs typeface="Times New Roman" pitchFamily="18" charset="0"/>
            </a:endParaRPr>
          </a:p>
        </p:txBody>
      </p:sp>
      <p:sp>
        <p:nvSpPr>
          <p:cNvPr id="196619" name="AutoShape 11"/>
          <p:cNvSpPr>
            <a:spLocks noChangeArrowheads="1"/>
          </p:cNvSpPr>
          <p:nvPr/>
        </p:nvSpPr>
        <p:spPr bwMode="auto">
          <a:xfrm rot="6730763">
            <a:off x="3923506" y="4004470"/>
            <a:ext cx="2016125" cy="144462"/>
          </a:xfrm>
          <a:prstGeom prst="leftArrow">
            <a:avLst>
              <a:gd name="adj1" fmla="val 50000"/>
              <a:gd name="adj2" fmla="val 348902"/>
            </a:avLst>
          </a:prstGeom>
          <a:solidFill>
            <a:srgbClr val="FF0000"/>
          </a:solidFill>
          <a:ln w="9525">
            <a:solidFill>
              <a:schemeClr val="tx1"/>
            </a:solidFill>
            <a:miter lim="800000"/>
            <a:headEnd/>
            <a:tailEnd/>
          </a:ln>
          <a:effectLst/>
        </p:spPr>
        <p:txBody>
          <a:bodyPr wrap="none" anchor="ctr"/>
          <a:lstStyle/>
          <a:p>
            <a:pPr algn="ctr" fontAlgn="base">
              <a:spcBef>
                <a:spcPct val="0"/>
              </a:spcBef>
              <a:spcAft>
                <a:spcPct val="0"/>
              </a:spcAft>
            </a:pPr>
            <a:endParaRPr lang="en-GB" sz="2400">
              <a:solidFill>
                <a:srgbClr val="FFFFFF"/>
              </a:solidFill>
              <a:latin typeface="Times New Roman" pitchFamily="18" charset="0"/>
            </a:endParaRPr>
          </a:p>
        </p:txBody>
      </p:sp>
      <p:sp>
        <p:nvSpPr>
          <p:cNvPr id="196620" name="Text Box 12"/>
          <p:cNvSpPr txBox="1">
            <a:spLocks noChangeArrowheads="1"/>
          </p:cNvSpPr>
          <p:nvPr/>
        </p:nvSpPr>
        <p:spPr bwMode="auto">
          <a:xfrm>
            <a:off x="3132138" y="836613"/>
            <a:ext cx="2160587" cy="482600"/>
          </a:xfrm>
          <a:prstGeom prst="rect">
            <a:avLst/>
          </a:prstGeom>
          <a:solidFill>
            <a:srgbClr val="FFFF00"/>
          </a:solidFill>
          <a:ln w="12700" cap="sq">
            <a:noFill/>
            <a:miter lim="800000"/>
            <a:headEnd type="none" w="sm" len="sm"/>
            <a:tailEnd type="none" w="sm" len="sm"/>
          </a:ln>
          <a:effectLst/>
        </p:spPr>
        <p:txBody>
          <a:bodyPr lIns="118296" tIns="59148" rIns="118296" bIns="59148">
            <a:spAutoFit/>
          </a:bodyPr>
          <a:lstStyle/>
          <a:p>
            <a:pPr algn="ctr" defTabSz="1155700" eaLnBrk="0" fontAlgn="base" hangingPunct="0">
              <a:spcBef>
                <a:spcPct val="0"/>
              </a:spcBef>
              <a:spcAft>
                <a:spcPct val="0"/>
              </a:spcAft>
            </a:pPr>
            <a:r>
              <a:rPr lang="en-GB" sz="2400" b="1" i="1">
                <a:solidFill>
                  <a:srgbClr val="003366"/>
                </a:solidFill>
                <a:latin typeface="Times New Roman" pitchFamily="18" charset="0"/>
                <a:cs typeface="Times New Roman" pitchFamily="18" charset="0"/>
              </a:rPr>
              <a:t> </a:t>
            </a:r>
            <a:r>
              <a:rPr lang="el-GR" sz="2400" b="1" i="1">
                <a:solidFill>
                  <a:srgbClr val="003366"/>
                </a:solidFill>
                <a:latin typeface="Times New Roman" pitchFamily="18" charset="0"/>
                <a:cs typeface="Times New Roman" pitchFamily="18" charset="0"/>
              </a:rPr>
              <a:t>ω</a:t>
            </a:r>
            <a:r>
              <a:rPr lang="en-GB" sz="2400" b="1" i="1" baseline="-25000">
                <a:solidFill>
                  <a:srgbClr val="003366"/>
                </a:solidFill>
                <a:latin typeface="Times New Roman" pitchFamily="18" charset="0"/>
                <a:cs typeface="Times New Roman" pitchFamily="18" charset="0"/>
              </a:rPr>
              <a:t>1 </a:t>
            </a:r>
            <a:r>
              <a:rPr lang="en-GB" sz="2400" b="1" i="1">
                <a:solidFill>
                  <a:srgbClr val="003366"/>
                </a:solidFill>
                <a:latin typeface="Times New Roman" pitchFamily="18" charset="0"/>
                <a:cs typeface="Times New Roman" pitchFamily="18" charset="0"/>
              </a:rPr>
              <a:t>+</a:t>
            </a:r>
            <a:r>
              <a:rPr lang="en-GB" sz="2400" b="1" i="1" baseline="-25000">
                <a:solidFill>
                  <a:srgbClr val="003366"/>
                </a:solidFill>
                <a:latin typeface="Times New Roman" pitchFamily="18" charset="0"/>
                <a:cs typeface="Times New Roman" pitchFamily="18" charset="0"/>
              </a:rPr>
              <a:t> </a:t>
            </a:r>
            <a:r>
              <a:rPr lang="el-GR" sz="2400" b="1" i="1">
                <a:solidFill>
                  <a:srgbClr val="003366"/>
                </a:solidFill>
                <a:latin typeface="Times New Roman" pitchFamily="18" charset="0"/>
                <a:cs typeface="Times New Roman" pitchFamily="18" charset="0"/>
              </a:rPr>
              <a:t>ω</a:t>
            </a:r>
            <a:r>
              <a:rPr lang="en-GB" sz="2400" b="1" i="1" baseline="-25000">
                <a:solidFill>
                  <a:srgbClr val="003366"/>
                </a:solidFill>
                <a:latin typeface="Times New Roman" pitchFamily="18" charset="0"/>
                <a:cs typeface="Times New Roman" pitchFamily="18" charset="0"/>
              </a:rPr>
              <a:t>2</a:t>
            </a:r>
            <a:r>
              <a:rPr lang="en-GB" sz="2400" b="1" i="1">
                <a:solidFill>
                  <a:srgbClr val="003366"/>
                </a:solidFill>
                <a:latin typeface="Times New Roman" pitchFamily="18" charset="0"/>
                <a:cs typeface="Times New Roman" pitchFamily="18" charset="0"/>
              </a:rPr>
              <a:t> </a:t>
            </a:r>
            <a:r>
              <a:rPr lang="el-GR" sz="2400" b="1" i="1">
                <a:solidFill>
                  <a:srgbClr val="003366"/>
                </a:solidFill>
                <a:latin typeface="Times New Roman" pitchFamily="18" charset="0"/>
                <a:cs typeface="Times New Roman" pitchFamily="18" charset="0"/>
              </a:rPr>
              <a:t>→</a:t>
            </a:r>
            <a:r>
              <a:rPr lang="en-GB" sz="2400" b="1" i="1">
                <a:solidFill>
                  <a:srgbClr val="003366"/>
                </a:solidFill>
                <a:latin typeface="Times New Roman" pitchFamily="18" charset="0"/>
                <a:cs typeface="Times New Roman" pitchFamily="18" charset="0"/>
              </a:rPr>
              <a:t> </a:t>
            </a:r>
            <a:r>
              <a:rPr lang="el-GR" sz="2400" b="1" i="1">
                <a:solidFill>
                  <a:srgbClr val="003366"/>
                </a:solidFill>
                <a:latin typeface="Times New Roman" pitchFamily="18" charset="0"/>
                <a:cs typeface="Times New Roman" pitchFamily="18" charset="0"/>
              </a:rPr>
              <a:t>ω</a:t>
            </a:r>
            <a:r>
              <a:rPr lang="en-GB" sz="2400" b="1" i="1" baseline="-25000">
                <a:solidFill>
                  <a:srgbClr val="003366"/>
                </a:solidFill>
                <a:latin typeface="Times New Roman" pitchFamily="18" charset="0"/>
                <a:cs typeface="Times New Roman" pitchFamily="18" charset="0"/>
              </a:rPr>
              <a:t>3                                           </a:t>
            </a:r>
            <a:endParaRPr lang="el-GR" sz="2400" b="1" i="1" baseline="-25000">
              <a:solidFill>
                <a:srgbClr val="003366"/>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Date Placeholder 3"/>
          <p:cNvSpPr>
            <a:spLocks noGrp="1"/>
          </p:cNvSpPr>
          <p:nvPr>
            <p:ph type="dt" sz="half" idx="10"/>
          </p:nvPr>
        </p:nvSpPr>
        <p:spPr/>
        <p:txBody>
          <a:bodyPr/>
          <a:lstStyle/>
          <a:p>
            <a:r>
              <a:rPr lang="en-US" smtClean="0"/>
              <a:t>Akademgorodok, Novosibirsk, 07 June 2012 </a:t>
            </a:r>
            <a:endParaRPr lang="en-GB"/>
          </a:p>
        </p:txBody>
      </p:sp>
      <p:sp>
        <p:nvSpPr>
          <p:cNvPr id="5" name="Footer Placeholder 4"/>
          <p:cNvSpPr>
            <a:spLocks noGrp="1"/>
          </p:cNvSpPr>
          <p:nvPr>
            <p:ph type="ftr" sz="quarter" idx="11"/>
          </p:nvPr>
        </p:nvSpPr>
        <p:spPr/>
        <p:txBody>
          <a:bodyPr/>
          <a:lstStyle/>
          <a:p>
            <a:r>
              <a:rPr lang="en-GB" smtClean="0"/>
              <a:t>Solitons, Collapses and Turbulence</a:t>
            </a:r>
            <a:endParaRPr lang="en-GB"/>
          </a:p>
        </p:txBody>
      </p:sp>
      <p:sp>
        <p:nvSpPr>
          <p:cNvPr id="6" name="Rectangle 2"/>
          <p:cNvSpPr>
            <a:spLocks noGrp="1" noChangeArrowheads="1"/>
          </p:cNvSpPr>
          <p:nvPr>
            <p:ph type="title"/>
          </p:nvPr>
        </p:nvSpPr>
        <p:spPr/>
        <p:txBody>
          <a:bodyPr>
            <a:normAutofit fontScale="90000"/>
          </a:bodyPr>
          <a:lstStyle/>
          <a:p>
            <a:pPr algn="r" eaLnBrk="1" hangingPunct="1"/>
            <a:r>
              <a:rPr lang="en-GB" dirty="0" smtClean="0">
                <a:solidFill>
                  <a:srgbClr val="0070C0"/>
                </a:solidFill>
                <a:effectLst>
                  <a:outerShdw blurRad="38100" dist="38100" dir="2700000" algn="tl">
                    <a:srgbClr val="000000">
                      <a:alpha val="43137"/>
                    </a:srgbClr>
                  </a:outerShdw>
                </a:effectLst>
              </a:rPr>
              <a:t>Energy transformation </a:t>
            </a:r>
            <a:br>
              <a:rPr lang="en-GB" dirty="0" smtClean="0">
                <a:solidFill>
                  <a:srgbClr val="0070C0"/>
                </a:solidFill>
                <a:effectLst>
                  <a:outerShdw blurRad="38100" dist="38100" dir="2700000" algn="tl">
                    <a:srgbClr val="000000">
                      <a:alpha val="43137"/>
                    </a:srgbClr>
                  </a:outerShdw>
                </a:effectLst>
              </a:rPr>
            </a:br>
            <a:r>
              <a:rPr lang="en-GB" dirty="0" smtClean="0">
                <a:solidFill>
                  <a:srgbClr val="0070C0"/>
                </a:solidFill>
                <a:effectLst>
                  <a:outerShdw blurRad="38100" dist="38100" dir="2700000" algn="tl">
                    <a:srgbClr val="000000">
                      <a:alpha val="43137"/>
                    </a:srgbClr>
                  </a:outerShdw>
                </a:effectLst>
              </a:rPr>
              <a:t>at acoustic turbulence </a:t>
            </a:r>
            <a:endParaRPr lang="en-US" dirty="0" smtClean="0">
              <a:solidFill>
                <a:srgbClr val="0070C0"/>
              </a:solidFill>
              <a:effectLst>
                <a:outerShdw blurRad="38100" dist="38100" dir="2700000" algn="tl">
                  <a:srgbClr val="000000">
                    <a:alpha val="43137"/>
                  </a:srgbClr>
                </a:outerShdw>
              </a:effectLst>
            </a:endParaRPr>
          </a:p>
        </p:txBody>
      </p:sp>
      <p:pic>
        <p:nvPicPr>
          <p:cNvPr id="7" name="Picture 3" descr="D:\Experiments\Pictures\Turbulence2\EGrowth.JPG"/>
          <p:cNvPicPr>
            <a:picLocks noChangeAspect="1" noChangeArrowheads="1"/>
          </p:cNvPicPr>
          <p:nvPr/>
        </p:nvPicPr>
        <p:blipFill>
          <a:blip r:embed="rId3" cstate="print"/>
          <a:srcRect/>
          <a:stretch>
            <a:fillRect/>
          </a:stretch>
        </p:blipFill>
        <p:spPr bwMode="auto">
          <a:xfrm>
            <a:off x="108308" y="1645188"/>
            <a:ext cx="4587507" cy="3436607"/>
          </a:xfrm>
          <a:prstGeom prst="rect">
            <a:avLst/>
          </a:prstGeom>
          <a:noFill/>
        </p:spPr>
      </p:pic>
      <p:graphicFrame>
        <p:nvGraphicFramePr>
          <p:cNvPr id="15362" name="Object 3"/>
          <p:cNvGraphicFramePr>
            <a:graphicFrameLocks noChangeAspect="1"/>
          </p:cNvGraphicFramePr>
          <p:nvPr/>
        </p:nvGraphicFramePr>
        <p:xfrm>
          <a:off x="3972815" y="2720960"/>
          <a:ext cx="4973637" cy="3475038"/>
        </p:xfrm>
        <a:graphic>
          <a:graphicData uri="http://schemas.openxmlformats.org/presentationml/2006/ole">
            <p:oleObj spid="_x0000_s15362" name="Graph" r:id="rId4" imgW="4153680" imgH="2901600" progId="Origin50.Graph">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600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1000" fill="hold"/>
                                        <p:tgtEl>
                                          <p:spTgt spid="15362"/>
                                        </p:tgtEl>
                                        <p:attrNameLst>
                                          <p:attrName>ppt_x</p:attrName>
                                        </p:attrNameLst>
                                      </p:cBhvr>
                                      <p:tavLst>
                                        <p:tav tm="0">
                                          <p:val>
                                            <p:strVal val="#ppt_x"/>
                                          </p:val>
                                        </p:tav>
                                        <p:tav tm="100000">
                                          <p:val>
                                            <p:strVal val="#ppt_x"/>
                                          </p:val>
                                        </p:tav>
                                      </p:tavLst>
                                    </p:anim>
                                    <p:anim calcmode="lin" valueType="num">
                                      <p:cBhvr additive="base">
                                        <p:cTn id="8" dur="10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Measurements of standing waves at different resonances.</a:t>
            </a:r>
            <a:endParaRPr lang="en-GB" dirty="0"/>
          </a:p>
        </p:txBody>
      </p:sp>
      <p:sp>
        <p:nvSpPr>
          <p:cNvPr id="3" name="Content Placeholder 2"/>
          <p:cNvSpPr>
            <a:spLocks noGrp="1"/>
          </p:cNvSpPr>
          <p:nvPr>
            <p:ph idx="1"/>
          </p:nvPr>
        </p:nvSpPr>
        <p:spPr>
          <a:xfrm>
            <a:off x="1403648" y="3284984"/>
            <a:ext cx="7498080" cy="2880320"/>
          </a:xfrm>
        </p:spPr>
        <p:txBody>
          <a:bodyPr/>
          <a:lstStyle/>
          <a:p>
            <a:r>
              <a:rPr lang="en-GB" dirty="0" smtClean="0">
                <a:latin typeface="Times New Roman" pitchFamily="18" charset="0"/>
                <a:cs typeface="Times New Roman" pitchFamily="18" charset="0"/>
              </a:rPr>
              <a:t>Low frequency f~1000 Hz, N~10;</a:t>
            </a:r>
          </a:p>
          <a:p>
            <a:r>
              <a:rPr lang="en-GB" dirty="0" smtClean="0">
                <a:latin typeface="Times New Roman" pitchFamily="18" charset="0"/>
                <a:cs typeface="Times New Roman" pitchFamily="18" charset="0"/>
              </a:rPr>
              <a:t>Higher frequency f~5 kHz, N~100;</a:t>
            </a:r>
          </a:p>
          <a:p>
            <a:r>
              <a:rPr lang="en-GB" dirty="0" smtClean="0">
                <a:latin typeface="Times New Roman" pitchFamily="18" charset="0"/>
                <a:cs typeface="Times New Roman" pitchFamily="18" charset="0"/>
              </a:rPr>
              <a:t>Very low frequency f~100 Hz, N~1</a:t>
            </a:r>
            <a:endParaRPr lang="en-GB" dirty="0">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r>
              <a:rPr lang="en-US" smtClean="0"/>
              <a:t>Akademgorodok, Novosibirsk, 07 June 2012 </a:t>
            </a:r>
            <a:endParaRPr lang="en-GB"/>
          </a:p>
        </p:txBody>
      </p:sp>
      <p:sp>
        <p:nvSpPr>
          <p:cNvPr id="5" name="Footer Placeholder 4"/>
          <p:cNvSpPr>
            <a:spLocks noGrp="1"/>
          </p:cNvSpPr>
          <p:nvPr>
            <p:ph type="ftr" sz="quarter" idx="11"/>
          </p:nvPr>
        </p:nvSpPr>
        <p:spPr/>
        <p:txBody>
          <a:bodyPr/>
          <a:lstStyle/>
          <a:p>
            <a:r>
              <a:rPr lang="en-GB" smtClean="0"/>
              <a:t>Solitons, Collapses and Turbulence</a:t>
            </a:r>
            <a:endParaRPr lang="en-GB"/>
          </a:p>
        </p:txBody>
      </p:sp>
      <p:sp>
        <p:nvSpPr>
          <p:cNvPr id="8" name="Right Arrow 7"/>
          <p:cNvSpPr/>
          <p:nvPr/>
        </p:nvSpPr>
        <p:spPr>
          <a:xfrm>
            <a:off x="1475656" y="2204864"/>
            <a:ext cx="734481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940152" y="1556792"/>
            <a:ext cx="800219"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100</a:t>
            </a:r>
            <a:endParaRPr lang="en-GB" sz="3200" dirty="0">
              <a:latin typeface="Times New Roman" pitchFamily="18" charset="0"/>
              <a:cs typeface="Times New Roman" pitchFamily="18" charset="0"/>
            </a:endParaRPr>
          </a:p>
        </p:txBody>
      </p:sp>
      <p:sp>
        <p:nvSpPr>
          <p:cNvPr id="12" name="TextBox 11"/>
          <p:cNvSpPr txBox="1"/>
          <p:nvPr/>
        </p:nvSpPr>
        <p:spPr>
          <a:xfrm>
            <a:off x="4283968" y="1556792"/>
            <a:ext cx="595035"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10</a:t>
            </a:r>
            <a:endParaRPr lang="en-GB" sz="3200" dirty="0">
              <a:latin typeface="Times New Roman" pitchFamily="18" charset="0"/>
              <a:cs typeface="Times New Roman" pitchFamily="18" charset="0"/>
            </a:endParaRPr>
          </a:p>
        </p:txBody>
      </p:sp>
      <p:sp>
        <p:nvSpPr>
          <p:cNvPr id="13" name="TextBox 12"/>
          <p:cNvSpPr txBox="1"/>
          <p:nvPr/>
        </p:nvSpPr>
        <p:spPr>
          <a:xfrm>
            <a:off x="1331640" y="1556792"/>
            <a:ext cx="389850"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0</a:t>
            </a:r>
            <a:endParaRPr lang="en-GB" sz="3200" dirty="0">
              <a:latin typeface="Times New Roman" pitchFamily="18" charset="0"/>
              <a:cs typeface="Times New Roman" pitchFamily="18" charset="0"/>
            </a:endParaRPr>
          </a:p>
        </p:txBody>
      </p:sp>
      <p:sp>
        <p:nvSpPr>
          <p:cNvPr id="14" name="TextBox 13"/>
          <p:cNvSpPr txBox="1"/>
          <p:nvPr/>
        </p:nvSpPr>
        <p:spPr>
          <a:xfrm>
            <a:off x="2627784" y="1556792"/>
            <a:ext cx="389850"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1</a:t>
            </a:r>
            <a:endParaRPr lang="en-GB" sz="3200" dirty="0">
              <a:latin typeface="Times New Roman" pitchFamily="18" charset="0"/>
              <a:cs typeface="Times New Roman" pitchFamily="18" charset="0"/>
            </a:endParaRPr>
          </a:p>
        </p:txBody>
      </p:sp>
      <p:sp>
        <p:nvSpPr>
          <p:cNvPr id="15" name="TextBox 14"/>
          <p:cNvSpPr txBox="1"/>
          <p:nvPr/>
        </p:nvSpPr>
        <p:spPr>
          <a:xfrm>
            <a:off x="7884368" y="1556792"/>
            <a:ext cx="478016"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a:t>
            </a:r>
            <a:endParaRPr lang="en-GB" sz="3200" dirty="0">
              <a:latin typeface="Times New Roman" pitchFamily="18" charset="0"/>
              <a:cs typeface="Times New Roman" pitchFamily="18" charset="0"/>
            </a:endParaRPr>
          </a:p>
        </p:txBody>
      </p:sp>
      <p:sp>
        <p:nvSpPr>
          <p:cNvPr id="16" name="TextBox 15"/>
          <p:cNvSpPr txBox="1"/>
          <p:nvPr/>
        </p:nvSpPr>
        <p:spPr>
          <a:xfrm>
            <a:off x="1403648" y="2492896"/>
            <a:ext cx="2089033"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Bad quality</a:t>
            </a:r>
            <a:endParaRPr lang="en-GB" sz="3200" dirty="0">
              <a:latin typeface="Times New Roman" pitchFamily="18" charset="0"/>
              <a:cs typeface="Times New Roman" pitchFamily="18" charset="0"/>
            </a:endParaRPr>
          </a:p>
        </p:txBody>
      </p:sp>
      <p:sp>
        <p:nvSpPr>
          <p:cNvPr id="17" name="TextBox 16"/>
          <p:cNvSpPr txBox="1"/>
          <p:nvPr/>
        </p:nvSpPr>
        <p:spPr>
          <a:xfrm>
            <a:off x="3923928" y="2492896"/>
            <a:ext cx="2339102"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Good quality</a:t>
            </a:r>
            <a:endParaRPr lang="en-GB" sz="3200" dirty="0">
              <a:latin typeface="Times New Roman" pitchFamily="18" charset="0"/>
              <a:cs typeface="Times New Roman" pitchFamily="18" charset="0"/>
            </a:endParaRPr>
          </a:p>
        </p:txBody>
      </p:sp>
      <p:sp>
        <p:nvSpPr>
          <p:cNvPr id="18" name="TextBox 17"/>
          <p:cNvSpPr txBox="1"/>
          <p:nvPr/>
        </p:nvSpPr>
        <p:spPr>
          <a:xfrm>
            <a:off x="6301555" y="2492896"/>
            <a:ext cx="2864887"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Bulk dissipation</a:t>
            </a:r>
            <a:endParaRPr lang="en-GB" sz="3200" dirty="0">
              <a:latin typeface="Times New Roman" pitchFamily="18" charset="0"/>
              <a:cs typeface="Times New Roman" pitchFamily="18" charset="0"/>
            </a:endParaRPr>
          </a:p>
        </p:txBody>
      </p:sp>
      <p:sp>
        <p:nvSpPr>
          <p:cNvPr id="19" name="Rectangle 18"/>
          <p:cNvSpPr/>
          <p:nvPr/>
        </p:nvSpPr>
        <p:spPr>
          <a:xfrm>
            <a:off x="4427984" y="2060848"/>
            <a:ext cx="1008112" cy="14401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5292080" y="1988840"/>
            <a:ext cx="1008112" cy="144016"/>
          </a:xfrm>
          <a:prstGeom prst="rect">
            <a:avLst/>
          </a:prstGeom>
          <a:solidFill>
            <a:srgbClr val="00B05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771800" y="2060848"/>
            <a:ext cx="1008112" cy="144016"/>
          </a:xfrm>
          <a:prstGeom prst="rect">
            <a:avLst/>
          </a:prstGeom>
          <a:solidFill>
            <a:srgbClr val="FFFF00"/>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652120" y="2132856"/>
            <a:ext cx="2776722" cy="523220"/>
          </a:xfrm>
          <a:prstGeom prst="rect">
            <a:avLst/>
          </a:prstGeom>
          <a:noFill/>
        </p:spPr>
        <p:txBody>
          <a:bodyPr wrap="none" rtlCol="0">
            <a:spAutoFit/>
          </a:bodyPr>
          <a:lstStyle/>
          <a:p>
            <a:r>
              <a:rPr lang="el-GR" sz="2800" dirty="0" smtClean="0">
                <a:latin typeface="Times New Roman" pitchFamily="18" charset="0"/>
                <a:cs typeface="Times New Roman" pitchFamily="18" charset="0"/>
              </a:rPr>
              <a:t>δ</a:t>
            </a:r>
            <a:r>
              <a:rPr lang="en-GB" sz="2800" dirty="0" smtClean="0">
                <a:latin typeface="Times New Roman" pitchFamily="18" charset="0"/>
                <a:cs typeface="Times New Roman" pitchFamily="18" charset="0"/>
              </a:rPr>
              <a:t>T~100 -200   </a:t>
            </a:r>
            <a:r>
              <a:rPr lang="el-GR" sz="2800" dirty="0" smtClean="0">
                <a:latin typeface="Times New Roman" pitchFamily="18" charset="0"/>
                <a:cs typeface="Times New Roman" pitchFamily="18" charset="0"/>
              </a:rPr>
              <a:t>μ</a:t>
            </a:r>
            <a:r>
              <a:rPr lang="en-GB" sz="2800" dirty="0" smtClean="0">
                <a:latin typeface="Times New Roman" pitchFamily="18" charset="0"/>
                <a:cs typeface="Times New Roman" pitchFamily="18" charset="0"/>
              </a:rPr>
              <a:t>K</a:t>
            </a:r>
            <a:endParaRPr lang="en-GB" sz="2800" dirty="0">
              <a:latin typeface="Times New Roman" pitchFamily="18" charset="0"/>
              <a:cs typeface="Times New Roman" pitchFamily="18" charset="0"/>
            </a:endParaRPr>
          </a:p>
        </p:txBody>
      </p:sp>
      <p:sp>
        <p:nvSpPr>
          <p:cNvPr id="2" name="Title 1"/>
          <p:cNvSpPr>
            <a:spLocks noGrp="1"/>
          </p:cNvSpPr>
          <p:nvPr>
            <p:ph type="title"/>
          </p:nvPr>
        </p:nvSpPr>
        <p:spPr/>
        <p:txBody>
          <a:bodyPr>
            <a:normAutofit fontScale="90000"/>
          </a:bodyPr>
          <a:lstStyle/>
          <a:p>
            <a:r>
              <a:rPr lang="en-GB" dirty="0" smtClean="0"/>
              <a:t>Direct formation of higher harmonics </a:t>
            </a:r>
            <a:endParaRPr lang="en-GB" dirty="0"/>
          </a:p>
        </p:txBody>
      </p:sp>
      <p:sp>
        <p:nvSpPr>
          <p:cNvPr id="3" name="Text Placeholder 2"/>
          <p:cNvSpPr>
            <a:spLocks noGrp="1"/>
          </p:cNvSpPr>
          <p:nvPr>
            <p:ph type="body" idx="1"/>
          </p:nvPr>
        </p:nvSpPr>
        <p:spPr>
          <a:xfrm>
            <a:off x="138442" y="157109"/>
            <a:ext cx="4023360" cy="720080"/>
          </a:xfrm>
        </p:spPr>
        <p:txBody>
          <a:bodyPr>
            <a:normAutofit/>
          </a:bodyPr>
          <a:lstStyle/>
          <a:p>
            <a:r>
              <a:rPr lang="en-GB" sz="2800" dirty="0" smtClean="0">
                <a:latin typeface="Times New Roman" pitchFamily="18" charset="0"/>
                <a:cs typeface="Times New Roman" pitchFamily="18" charset="0"/>
              </a:rPr>
              <a:t>4 Resonance </a:t>
            </a:r>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G</a:t>
            </a:r>
            <a:r>
              <a:rPr lang="en-GB" sz="2800" b="1" baseline="-25000"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=185.9 Hz</a:t>
            </a:r>
            <a:endParaRPr lang="en-GB" sz="2800" dirty="0">
              <a:latin typeface="Times New Roman" pitchFamily="18" charset="0"/>
              <a:cs typeface="Times New Roman" pitchFamily="18" charset="0"/>
            </a:endParaRPr>
          </a:p>
        </p:txBody>
      </p:sp>
      <p:sp>
        <p:nvSpPr>
          <p:cNvPr id="4" name="Text Placeholder 3"/>
          <p:cNvSpPr>
            <a:spLocks noGrp="1"/>
          </p:cNvSpPr>
          <p:nvPr>
            <p:ph type="body" sz="half" idx="3"/>
          </p:nvPr>
        </p:nvSpPr>
        <p:spPr>
          <a:xfrm>
            <a:off x="4283968" y="548680"/>
            <a:ext cx="4680520" cy="640080"/>
          </a:xfrm>
        </p:spPr>
        <p:txBody>
          <a:bodyPr>
            <a:normAutofit fontScale="92500"/>
          </a:bodyPr>
          <a:lstStyle/>
          <a:p>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G</a:t>
            </a:r>
            <a:r>
              <a:rPr lang="en-GB" sz="2800" b="1" baseline="-25000"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=194.2 Hz   (</a:t>
            </a:r>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W</a:t>
            </a:r>
            <a:r>
              <a:rPr lang="en-GB" sz="2800" i="1" baseline="-25000"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=8*</a:t>
            </a:r>
            <a:r>
              <a:rPr lang="en-GB" sz="2800" i="1" dirty="0" smtClean="0">
                <a:latin typeface="Times New Roman" pitchFamily="18" charset="0"/>
                <a:cs typeface="Times New Roman" pitchFamily="18" charset="0"/>
              </a:rPr>
              <a:t> </a:t>
            </a:r>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G</a:t>
            </a:r>
            <a:r>
              <a:rPr lang="en-GB" sz="2800" i="1" baseline="-25000"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=4*</a:t>
            </a:r>
            <a:r>
              <a:rPr lang="en-GB" sz="2800" i="1" dirty="0" smtClean="0">
                <a:latin typeface="Times New Roman" pitchFamily="18" charset="0"/>
                <a:cs typeface="Times New Roman" pitchFamily="18" charset="0"/>
              </a:rPr>
              <a:t> </a:t>
            </a:r>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D</a:t>
            </a:r>
            <a:r>
              <a:rPr lang="en-GB" sz="2800" dirty="0" smtClean="0">
                <a:latin typeface="Times New Roman" pitchFamily="18" charset="0"/>
                <a:cs typeface="Times New Roman" pitchFamily="18" charset="0"/>
              </a:rPr>
              <a:t>)</a:t>
            </a:r>
            <a:endParaRPr lang="en-GB" sz="2800" dirty="0"/>
          </a:p>
        </p:txBody>
      </p:sp>
      <p:sp>
        <p:nvSpPr>
          <p:cNvPr id="6" name="Content Placeholder 5"/>
          <p:cNvSpPr>
            <a:spLocks noGrp="1"/>
          </p:cNvSpPr>
          <p:nvPr>
            <p:ph sz="quarter" idx="4"/>
          </p:nvPr>
        </p:nvSpPr>
        <p:spPr/>
        <p:txBody>
          <a:bodyPr/>
          <a:lstStyle/>
          <a:p>
            <a:endParaRPr lang="en-GB" dirty="0"/>
          </a:p>
        </p:txBody>
      </p:sp>
      <p:sp>
        <p:nvSpPr>
          <p:cNvPr id="7" name="Date Placeholder 6"/>
          <p:cNvSpPr>
            <a:spLocks noGrp="1"/>
          </p:cNvSpPr>
          <p:nvPr>
            <p:ph type="dt" sz="half" idx="10"/>
          </p:nvPr>
        </p:nvSpPr>
        <p:spPr/>
        <p:txBody>
          <a:bodyPr/>
          <a:lstStyle/>
          <a:p>
            <a:r>
              <a:rPr lang="en-US" dirty="0" err="1" smtClean="0"/>
              <a:t>Akademgorodok</a:t>
            </a:r>
            <a:r>
              <a:rPr lang="en-US" dirty="0" smtClean="0"/>
              <a:t>, Novosibirsk, 07 June 2012 </a:t>
            </a:r>
            <a:endParaRPr lang="en-GB" dirty="0"/>
          </a:p>
        </p:txBody>
      </p:sp>
      <p:sp>
        <p:nvSpPr>
          <p:cNvPr id="8" name="Footer Placeholder 7"/>
          <p:cNvSpPr>
            <a:spLocks noGrp="1"/>
          </p:cNvSpPr>
          <p:nvPr>
            <p:ph type="ftr" sz="quarter" idx="11"/>
          </p:nvPr>
        </p:nvSpPr>
        <p:spPr/>
        <p:txBody>
          <a:bodyPr/>
          <a:lstStyle/>
          <a:p>
            <a:r>
              <a:rPr lang="en-GB" smtClean="0"/>
              <a:t>Solitons, Collapses and Turbulence</a:t>
            </a:r>
            <a:endParaRPr lang="en-GB"/>
          </a:p>
        </p:txBody>
      </p:sp>
      <p:pic>
        <p:nvPicPr>
          <p:cNvPr id="9" name="Content Placeholder 8" descr="D:\Experiments\Second Sound\2012\Pictures of multiple peaks\C0-2.TIF"/>
          <p:cNvPicPr>
            <a:picLocks noGrp="1"/>
          </p:cNvPicPr>
          <p:nvPr>
            <p:ph sz="quarter" idx="2"/>
          </p:nvPr>
        </p:nvPicPr>
        <p:blipFill>
          <a:blip r:embed="rId2" cstate="print"/>
          <a:srcRect/>
          <a:stretch>
            <a:fillRect/>
          </a:stretch>
        </p:blipFill>
        <p:spPr bwMode="auto">
          <a:xfrm>
            <a:off x="251520" y="1340768"/>
            <a:ext cx="4906888" cy="3417661"/>
          </a:xfrm>
          <a:prstGeom prst="rect">
            <a:avLst/>
          </a:prstGeom>
          <a:noFill/>
          <a:ln w="9525">
            <a:noFill/>
            <a:miter lim="800000"/>
            <a:headEnd/>
            <a:tailEnd/>
          </a:ln>
        </p:spPr>
      </p:pic>
      <p:pic>
        <p:nvPicPr>
          <p:cNvPr id="10" name="Picture 9" descr="D:\Experiments\Second Sound\2012\Pictures of multiple peaks\C1-8.TIF"/>
          <p:cNvPicPr/>
          <p:nvPr/>
        </p:nvPicPr>
        <p:blipFill>
          <a:blip r:embed="rId3" cstate="print"/>
          <a:srcRect/>
          <a:stretch>
            <a:fillRect/>
          </a:stretch>
        </p:blipFill>
        <p:spPr bwMode="auto">
          <a:xfrm>
            <a:off x="3563888" y="1700808"/>
            <a:ext cx="5335454" cy="34563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4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sp>
        <p:nvSpPr>
          <p:cNvPr id="4" name="Text Placeholder 3"/>
          <p:cNvSpPr>
            <a:spLocks noGrp="1"/>
          </p:cNvSpPr>
          <p:nvPr>
            <p:ph type="body" sz="half" idx="3"/>
          </p:nvPr>
        </p:nvSpPr>
        <p:spPr/>
        <p:txBody>
          <a:bodyPr/>
          <a:lstStyle/>
          <a:p>
            <a:endParaRPr lang="en-GB"/>
          </a:p>
        </p:txBody>
      </p:sp>
      <p:sp>
        <p:nvSpPr>
          <p:cNvPr id="5" name="Content Placeholder 4"/>
          <p:cNvSpPr>
            <a:spLocks noGrp="1"/>
          </p:cNvSpPr>
          <p:nvPr>
            <p:ph sz="quarter" idx="2"/>
          </p:nvPr>
        </p:nvSpPr>
        <p:spPr/>
        <p:txBody>
          <a:bodyPr/>
          <a:lstStyle/>
          <a:p>
            <a:endParaRPr lang="en-GB"/>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r>
              <a:rPr lang="en-US" smtClean="0"/>
              <a:t>Akademgorodok, Novosibirsk, 07 June 2012 </a:t>
            </a:r>
            <a:endParaRPr lang="en-GB"/>
          </a:p>
        </p:txBody>
      </p:sp>
      <p:sp>
        <p:nvSpPr>
          <p:cNvPr id="8" name="Footer Placeholder 7"/>
          <p:cNvSpPr>
            <a:spLocks noGrp="1"/>
          </p:cNvSpPr>
          <p:nvPr>
            <p:ph type="ftr" sz="quarter" idx="11"/>
          </p:nvPr>
        </p:nvSpPr>
        <p:spPr/>
        <p:txBody>
          <a:bodyPr/>
          <a:lstStyle/>
          <a:p>
            <a:r>
              <a:rPr lang="en-GB" smtClean="0"/>
              <a:t>Solitons, Collapses and Turbulence</a:t>
            </a:r>
            <a:endParaRPr lang="en-GB"/>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0"/>
            <a:ext cx="7498080" cy="1143000"/>
          </a:xfrm>
        </p:spPr>
        <p:txBody>
          <a:bodyPr/>
          <a:lstStyle/>
          <a:p>
            <a:r>
              <a:rPr lang="en-GB" dirty="0" smtClean="0"/>
              <a:t>Conclusion </a:t>
            </a:r>
            <a:endParaRPr lang="en-GB" dirty="0"/>
          </a:p>
        </p:txBody>
      </p:sp>
      <p:sp>
        <p:nvSpPr>
          <p:cNvPr id="3" name="Content Placeholder 2"/>
          <p:cNvSpPr>
            <a:spLocks noGrp="1"/>
          </p:cNvSpPr>
          <p:nvPr>
            <p:ph idx="1"/>
          </p:nvPr>
        </p:nvSpPr>
        <p:spPr>
          <a:xfrm>
            <a:off x="1043608" y="1196752"/>
            <a:ext cx="7890080" cy="4800600"/>
          </a:xfrm>
        </p:spPr>
        <p:txBody>
          <a:bodyPr>
            <a:normAutofit lnSpcReduction="10000"/>
          </a:bodyPr>
          <a:lstStyle/>
          <a:p>
            <a:r>
              <a:rPr lang="en-GB" dirty="0" smtClean="0"/>
              <a:t>One-dimensional system of strong nonlinear wave of second sound allowed to modelling a behaviour of Burgers waves.</a:t>
            </a:r>
          </a:p>
          <a:p>
            <a:r>
              <a:rPr lang="en-GB" dirty="0" smtClean="0"/>
              <a:t>The direct cascade of energy flux was observed in discrete system.</a:t>
            </a:r>
          </a:p>
          <a:p>
            <a:r>
              <a:rPr lang="en-GB" dirty="0" smtClean="0"/>
              <a:t>At some condition the inverse cascade of energy formats in the system of nonlinear second sound waves</a:t>
            </a:r>
          </a:p>
          <a:p>
            <a:r>
              <a:rPr lang="en-GB" smtClean="0"/>
              <a:t>Was observed a new </a:t>
            </a:r>
            <a:r>
              <a:rPr lang="en-GB" dirty="0" smtClean="0"/>
              <a:t>effect of direct formation of  multiple harmonics</a:t>
            </a:r>
          </a:p>
          <a:p>
            <a:endParaRPr lang="en-GB" dirty="0"/>
          </a:p>
        </p:txBody>
      </p:sp>
      <p:sp>
        <p:nvSpPr>
          <p:cNvPr id="4" name="Date Placeholder 3"/>
          <p:cNvSpPr>
            <a:spLocks noGrp="1"/>
          </p:cNvSpPr>
          <p:nvPr>
            <p:ph type="dt" sz="half" idx="10"/>
          </p:nvPr>
        </p:nvSpPr>
        <p:spPr/>
        <p:txBody>
          <a:bodyPr/>
          <a:lstStyle/>
          <a:p>
            <a:r>
              <a:rPr lang="en-US" smtClean="0"/>
              <a:t>Akademgorodok, Novosibirsk, 07 June 2012 </a:t>
            </a:r>
            <a:endParaRPr lang="en-GB"/>
          </a:p>
        </p:txBody>
      </p:sp>
      <p:sp>
        <p:nvSpPr>
          <p:cNvPr id="5" name="Footer Placeholder 4"/>
          <p:cNvSpPr>
            <a:spLocks noGrp="1"/>
          </p:cNvSpPr>
          <p:nvPr>
            <p:ph type="ftr" sz="quarter" idx="11"/>
          </p:nvPr>
        </p:nvSpPr>
        <p:spPr/>
        <p:txBody>
          <a:bodyPr/>
          <a:lstStyle/>
          <a:p>
            <a:r>
              <a:rPr lang="en-GB" smtClean="0"/>
              <a:t>Solitons, Collapses and Turbulence</a:t>
            </a:r>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Direct formation of higher harmonics </a:t>
            </a:r>
            <a:endParaRPr lang="en-GB" dirty="0"/>
          </a:p>
        </p:txBody>
      </p:sp>
      <p:sp>
        <p:nvSpPr>
          <p:cNvPr id="3" name="Text Placeholder 2"/>
          <p:cNvSpPr>
            <a:spLocks noGrp="1"/>
          </p:cNvSpPr>
          <p:nvPr>
            <p:ph type="body" idx="1"/>
          </p:nvPr>
        </p:nvSpPr>
        <p:spPr>
          <a:xfrm>
            <a:off x="179512" y="188640"/>
            <a:ext cx="4248472" cy="720080"/>
          </a:xfrm>
        </p:spPr>
        <p:txBody>
          <a:bodyPr>
            <a:normAutofit fontScale="85000" lnSpcReduction="10000"/>
          </a:bodyPr>
          <a:lstStyle/>
          <a:p>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G</a:t>
            </a:r>
            <a:r>
              <a:rPr lang="en-GB" sz="2800" b="1" baseline="-25000"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=198 Hz   (</a:t>
            </a:r>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W</a:t>
            </a:r>
            <a:r>
              <a:rPr lang="en-GB" sz="2800" i="1" baseline="-25000"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=6*</a:t>
            </a:r>
            <a:r>
              <a:rPr lang="en-GB" sz="2800" i="1" dirty="0" smtClean="0">
                <a:latin typeface="Times New Roman" pitchFamily="18" charset="0"/>
                <a:cs typeface="Times New Roman" pitchFamily="18" charset="0"/>
              </a:rPr>
              <a:t> </a:t>
            </a:r>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G</a:t>
            </a:r>
            <a:r>
              <a:rPr lang="en-GB" sz="2800" i="1" baseline="-25000"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=3*</a:t>
            </a:r>
            <a:r>
              <a:rPr lang="en-GB" sz="2800" i="1" dirty="0" smtClean="0">
                <a:latin typeface="Times New Roman" pitchFamily="18" charset="0"/>
                <a:cs typeface="Times New Roman" pitchFamily="18" charset="0"/>
              </a:rPr>
              <a:t> </a:t>
            </a:r>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D</a:t>
            </a:r>
            <a:r>
              <a:rPr lang="en-GB" sz="2800" dirty="0" smtClean="0">
                <a:latin typeface="Times New Roman" pitchFamily="18" charset="0"/>
                <a:cs typeface="Times New Roman" pitchFamily="18" charset="0"/>
              </a:rPr>
              <a:t>)</a:t>
            </a:r>
            <a:endParaRPr lang="en-GB" sz="2800" dirty="0"/>
          </a:p>
        </p:txBody>
      </p:sp>
      <p:sp>
        <p:nvSpPr>
          <p:cNvPr id="4" name="Text Placeholder 3"/>
          <p:cNvSpPr>
            <a:spLocks noGrp="1"/>
          </p:cNvSpPr>
          <p:nvPr>
            <p:ph type="body" sz="half" idx="3"/>
          </p:nvPr>
        </p:nvSpPr>
        <p:spPr>
          <a:xfrm>
            <a:off x="4283968" y="548680"/>
            <a:ext cx="4860032" cy="640080"/>
          </a:xfrm>
        </p:spPr>
        <p:txBody>
          <a:bodyPr>
            <a:noAutofit/>
          </a:bodyPr>
          <a:lstStyle/>
          <a:p>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G</a:t>
            </a:r>
            <a:r>
              <a:rPr lang="en-GB" sz="2800" b="1" baseline="-25000"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=194.2 Hz   (</a:t>
            </a:r>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W</a:t>
            </a:r>
            <a:r>
              <a:rPr lang="en-GB" sz="2800" i="1" baseline="-25000"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=8*</a:t>
            </a:r>
            <a:r>
              <a:rPr lang="en-GB" sz="2800" i="1" dirty="0" smtClean="0">
                <a:latin typeface="Times New Roman" pitchFamily="18" charset="0"/>
                <a:cs typeface="Times New Roman" pitchFamily="18" charset="0"/>
              </a:rPr>
              <a:t> </a:t>
            </a:r>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G</a:t>
            </a:r>
            <a:r>
              <a:rPr lang="en-GB" sz="2800" i="1" baseline="-25000"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=4*</a:t>
            </a:r>
            <a:r>
              <a:rPr lang="en-GB" sz="2800" i="1" dirty="0" smtClean="0">
                <a:latin typeface="Times New Roman" pitchFamily="18" charset="0"/>
                <a:cs typeface="Times New Roman" pitchFamily="18" charset="0"/>
              </a:rPr>
              <a:t> </a:t>
            </a:r>
            <a:r>
              <a:rPr lang="en-GB" sz="2800" i="1" dirty="0" err="1" smtClean="0">
                <a:latin typeface="Times New Roman" pitchFamily="18" charset="0"/>
                <a:cs typeface="Times New Roman" pitchFamily="18" charset="0"/>
              </a:rPr>
              <a:t>f</a:t>
            </a:r>
            <a:r>
              <a:rPr lang="en-GB" sz="2800" i="1" baseline="-25000" dirty="0" err="1" smtClean="0">
                <a:latin typeface="Times New Roman" pitchFamily="18" charset="0"/>
                <a:cs typeface="Times New Roman" pitchFamily="18" charset="0"/>
              </a:rPr>
              <a:t>D</a:t>
            </a:r>
            <a:r>
              <a:rPr lang="en-GB" sz="2800" dirty="0" smtClean="0">
                <a:latin typeface="Times New Roman" pitchFamily="18" charset="0"/>
                <a:cs typeface="Times New Roman" pitchFamily="18" charset="0"/>
              </a:rPr>
              <a:t>)</a:t>
            </a:r>
            <a:endParaRPr lang="en-GB" sz="2800" dirty="0"/>
          </a:p>
        </p:txBody>
      </p:sp>
      <p:sp>
        <p:nvSpPr>
          <p:cNvPr id="7" name="Date Placeholder 6"/>
          <p:cNvSpPr>
            <a:spLocks noGrp="1"/>
          </p:cNvSpPr>
          <p:nvPr>
            <p:ph type="dt" sz="half" idx="10"/>
          </p:nvPr>
        </p:nvSpPr>
        <p:spPr/>
        <p:txBody>
          <a:bodyPr/>
          <a:lstStyle/>
          <a:p>
            <a:r>
              <a:rPr lang="en-US" dirty="0" err="1" smtClean="0"/>
              <a:t>Akademgorodok</a:t>
            </a:r>
            <a:r>
              <a:rPr lang="en-US" dirty="0" smtClean="0"/>
              <a:t>, Novosibirsk, 07 June 2012 </a:t>
            </a:r>
            <a:endParaRPr lang="en-GB" dirty="0"/>
          </a:p>
        </p:txBody>
      </p:sp>
      <p:sp>
        <p:nvSpPr>
          <p:cNvPr id="8" name="Footer Placeholder 7"/>
          <p:cNvSpPr>
            <a:spLocks noGrp="1"/>
          </p:cNvSpPr>
          <p:nvPr>
            <p:ph type="ftr" sz="quarter" idx="11"/>
          </p:nvPr>
        </p:nvSpPr>
        <p:spPr/>
        <p:txBody>
          <a:bodyPr/>
          <a:lstStyle/>
          <a:p>
            <a:r>
              <a:rPr lang="en-GB" smtClean="0"/>
              <a:t>Solitons, Collapses and Turbulence</a:t>
            </a:r>
            <a:endParaRPr lang="en-GB"/>
          </a:p>
        </p:txBody>
      </p:sp>
      <p:pic>
        <p:nvPicPr>
          <p:cNvPr id="10" name="Picture 9" descr="D:\Experiments\Second Sound\2012\Pictures of multiple peaks\C1-8.TIF"/>
          <p:cNvPicPr/>
          <p:nvPr/>
        </p:nvPicPr>
        <p:blipFill>
          <a:blip r:embed="rId2" cstate="print"/>
          <a:srcRect/>
          <a:stretch>
            <a:fillRect/>
          </a:stretch>
        </p:blipFill>
        <p:spPr bwMode="auto">
          <a:xfrm>
            <a:off x="3635896" y="1556792"/>
            <a:ext cx="5335454" cy="3456384"/>
          </a:xfrm>
          <a:prstGeom prst="rect">
            <a:avLst/>
          </a:prstGeom>
          <a:noFill/>
          <a:ln w="9525">
            <a:noFill/>
            <a:miter lim="800000"/>
            <a:headEnd/>
            <a:tailEnd/>
          </a:ln>
        </p:spPr>
      </p:pic>
      <p:pic>
        <p:nvPicPr>
          <p:cNvPr id="12" name="Picture 11" descr="D:\Experiments\Second Sound\2012\Pictures of multiple peaks\C2-6.TIF"/>
          <p:cNvPicPr/>
          <p:nvPr/>
        </p:nvPicPr>
        <p:blipFill>
          <a:blip r:embed="rId3" cstate="print"/>
          <a:srcRect/>
          <a:stretch>
            <a:fillRect/>
          </a:stretch>
        </p:blipFill>
        <p:spPr bwMode="auto">
          <a:xfrm>
            <a:off x="180970" y="1285564"/>
            <a:ext cx="4967093" cy="3439580"/>
          </a:xfrm>
          <a:prstGeom prst="rect">
            <a:avLst/>
          </a:prstGeom>
          <a:noFill/>
          <a:ln w="9525">
            <a:noFill/>
            <a:miter lim="800000"/>
            <a:headEnd/>
            <a:tailEnd/>
          </a:ln>
        </p:spPr>
      </p:pic>
      <p:sp>
        <p:nvSpPr>
          <p:cNvPr id="13" name="Content Placeholder 12"/>
          <p:cNvSpPr>
            <a:spLocks noGrp="1"/>
          </p:cNvSpPr>
          <p:nvPr>
            <p:ph sz="quarter" idx="2"/>
          </p:nvPr>
        </p:nvSpPr>
        <p:spPr/>
        <p:txBody>
          <a:bodyPr/>
          <a:lstStyle/>
          <a:p>
            <a:endParaRPr lang="en-GB" dirty="0"/>
          </a:p>
        </p:txBody>
      </p:sp>
      <p:pic>
        <p:nvPicPr>
          <p:cNvPr id="14" name="Picture 13" descr="D:\Experiments\Second Sound\2012\Pictures of multiple peaks\C3-4.TIF"/>
          <p:cNvPicPr/>
          <p:nvPr/>
        </p:nvPicPr>
        <p:blipFill>
          <a:blip r:embed="rId4" cstate="print"/>
          <a:srcRect/>
          <a:stretch>
            <a:fillRect/>
          </a:stretch>
        </p:blipFill>
        <p:spPr bwMode="auto">
          <a:xfrm>
            <a:off x="3635896" y="1412776"/>
            <a:ext cx="5328592" cy="3634232"/>
          </a:xfrm>
          <a:prstGeom prst="rect">
            <a:avLst/>
          </a:prstGeom>
          <a:noFill/>
          <a:ln w="9525">
            <a:noFill/>
            <a:miter lim="800000"/>
            <a:headEnd/>
            <a:tailEnd/>
          </a:ln>
        </p:spPr>
      </p:pic>
      <p:sp>
        <p:nvSpPr>
          <p:cNvPr id="15" name="Text Placeholder 3"/>
          <p:cNvSpPr txBox="1">
            <a:spLocks/>
          </p:cNvSpPr>
          <p:nvPr/>
        </p:nvSpPr>
        <p:spPr>
          <a:xfrm>
            <a:off x="4067944" y="764704"/>
            <a:ext cx="4860032" cy="640080"/>
          </a:xfrm>
          <a:prstGeom prst="rect">
            <a:avLst/>
          </a:prstGeom>
          <a:solidFill>
            <a:schemeClr val="bg1"/>
          </a:solidFill>
          <a:ln w="10795">
            <a:solidFill>
              <a:schemeClr val="bg1"/>
            </a:solidFill>
            <a:miter lim="800000"/>
          </a:ln>
        </p:spPr>
        <p:txBody>
          <a:bodyPr anchor="ctr">
            <a:noAutofit/>
          </a:bodyPr>
          <a:lstStyle/>
          <a:p>
            <a:pPr marL="64008" marR="0" lvl="0" indent="0" algn="l" defTabSz="914400" rtl="0" eaLnBrk="1" fontAlgn="auto" latinLnBrk="0" hangingPunct="1">
              <a:lnSpc>
                <a:spcPct val="100000"/>
              </a:lnSpc>
              <a:spcBef>
                <a:spcPts val="100"/>
              </a:spcBef>
              <a:spcAft>
                <a:spcPts val="0"/>
              </a:spcAft>
              <a:buClr>
                <a:schemeClr val="accent1"/>
              </a:buClr>
              <a:buSzPct val="80000"/>
              <a:buFont typeface="Wingdings 2"/>
              <a:buNone/>
              <a:tabLst/>
              <a:defRPr/>
            </a:pPr>
            <a:r>
              <a:rPr kumimoji="0" lang="en-GB" sz="2800" b="0"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f</a:t>
            </a:r>
            <a:r>
              <a:rPr kumimoji="0" lang="en-GB" sz="2800" b="0" i="1" u="none" strike="noStrike" kern="1200" cap="none" spc="0" normalizeH="0" baseline="-25000" noProof="0" dirty="0" err="1" smtClean="0">
                <a:ln>
                  <a:noFill/>
                </a:ln>
                <a:solidFill>
                  <a:schemeClr val="tx1"/>
                </a:solidFill>
                <a:effectLst/>
                <a:uLnTx/>
                <a:uFillTx/>
                <a:latin typeface="Times New Roman" pitchFamily="18" charset="0"/>
                <a:ea typeface="+mn-ea"/>
                <a:cs typeface="Times New Roman" pitchFamily="18" charset="0"/>
              </a:rPr>
              <a:t>G</a:t>
            </a:r>
            <a:r>
              <a:rPr kumimoji="0" lang="en-GB" sz="2800" b="1" i="0" u="none" strike="noStrike" kern="1200" cap="none" spc="0" normalizeH="0" baseline="-25000" noProof="0" dirty="0" smtClean="0">
                <a:ln>
                  <a:noFill/>
                </a:ln>
                <a:solidFill>
                  <a:schemeClr val="tx1"/>
                </a:solidFill>
                <a:effectLst/>
                <a:uLnTx/>
                <a:uFillTx/>
                <a:latin typeface="Times New Roman" pitchFamily="18" charset="0"/>
                <a:ea typeface="+mn-ea"/>
                <a:cs typeface="Times New Roman" pitchFamily="18" charset="0"/>
              </a:rPr>
              <a:t> </a:t>
            </a:r>
            <a:r>
              <a:rPr kumimoji="0" lang="en-GB"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=206.5 Hz   (</a:t>
            </a:r>
            <a:r>
              <a:rPr kumimoji="0" lang="en-GB" sz="2800" b="0"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f</a:t>
            </a:r>
            <a:r>
              <a:rPr kumimoji="0" lang="en-GB" sz="2800" b="0" i="1" u="none" strike="noStrike" kern="1200" cap="none" spc="0" normalizeH="0" baseline="-25000" noProof="0" dirty="0" err="1" smtClean="0">
                <a:ln>
                  <a:noFill/>
                </a:ln>
                <a:solidFill>
                  <a:schemeClr val="tx1"/>
                </a:solidFill>
                <a:effectLst/>
                <a:uLnTx/>
                <a:uFillTx/>
                <a:latin typeface="Times New Roman" pitchFamily="18" charset="0"/>
                <a:ea typeface="+mn-ea"/>
                <a:cs typeface="Times New Roman" pitchFamily="18" charset="0"/>
              </a:rPr>
              <a:t>W</a:t>
            </a:r>
            <a:r>
              <a:rPr kumimoji="0" lang="en-GB" sz="2800" b="0" i="1" u="none" strike="noStrike" kern="1200" cap="none" spc="0" normalizeH="0" baseline="-25000" noProof="0" dirty="0" smtClean="0">
                <a:ln>
                  <a:noFill/>
                </a:ln>
                <a:solidFill>
                  <a:schemeClr val="tx1"/>
                </a:solidFill>
                <a:effectLst/>
                <a:uLnTx/>
                <a:uFillTx/>
                <a:latin typeface="Times New Roman" pitchFamily="18" charset="0"/>
                <a:ea typeface="+mn-ea"/>
                <a:cs typeface="Times New Roman" pitchFamily="18" charset="0"/>
              </a:rPr>
              <a:t> </a:t>
            </a:r>
            <a:r>
              <a:rPr kumimoji="0" lang="en-GB"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=4*</a:t>
            </a:r>
            <a:r>
              <a:rPr kumimoji="0" lang="en-GB" sz="28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GB" sz="2800" b="0"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f</a:t>
            </a:r>
            <a:r>
              <a:rPr kumimoji="0" lang="en-GB" sz="2800" b="0" i="1" u="none" strike="noStrike" kern="1200" cap="none" spc="0" normalizeH="0" baseline="-25000" noProof="0" dirty="0" err="1" smtClean="0">
                <a:ln>
                  <a:noFill/>
                </a:ln>
                <a:solidFill>
                  <a:schemeClr val="tx1"/>
                </a:solidFill>
                <a:effectLst/>
                <a:uLnTx/>
                <a:uFillTx/>
                <a:latin typeface="Times New Roman" pitchFamily="18" charset="0"/>
                <a:ea typeface="+mn-ea"/>
                <a:cs typeface="Times New Roman" pitchFamily="18" charset="0"/>
              </a:rPr>
              <a:t>G</a:t>
            </a:r>
            <a:r>
              <a:rPr kumimoji="0" lang="en-GB" sz="2800" b="0" i="1" u="none" strike="noStrike" kern="1200" cap="none" spc="0" normalizeH="0" baseline="-25000" noProof="0" dirty="0" smtClean="0">
                <a:ln>
                  <a:noFill/>
                </a:ln>
                <a:solidFill>
                  <a:schemeClr val="tx1"/>
                </a:solidFill>
                <a:effectLst/>
                <a:uLnTx/>
                <a:uFillTx/>
                <a:latin typeface="Times New Roman" pitchFamily="18" charset="0"/>
                <a:ea typeface="+mn-ea"/>
                <a:cs typeface="Times New Roman" pitchFamily="18" charset="0"/>
              </a:rPr>
              <a:t> </a:t>
            </a:r>
            <a:r>
              <a:rPr kumimoji="0" lang="en-GB"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=2*</a:t>
            </a:r>
            <a:r>
              <a:rPr kumimoji="0" lang="en-GB" sz="28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GB" sz="2800" b="0"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f</a:t>
            </a:r>
            <a:r>
              <a:rPr kumimoji="0" lang="en-GB" sz="2800" b="0" i="1" u="none" strike="noStrike" kern="1200" cap="none" spc="0" normalizeH="0" baseline="-25000" noProof="0" dirty="0" err="1" smtClean="0">
                <a:ln>
                  <a:noFill/>
                </a:ln>
                <a:solidFill>
                  <a:schemeClr val="tx1"/>
                </a:solidFill>
                <a:effectLst/>
                <a:uLnTx/>
                <a:uFillTx/>
                <a:latin typeface="Times New Roman" pitchFamily="18" charset="0"/>
                <a:ea typeface="+mn-ea"/>
                <a:cs typeface="Times New Roman" pitchFamily="18" charset="0"/>
              </a:rPr>
              <a:t>D</a:t>
            </a:r>
            <a:r>
              <a:rPr kumimoji="0" lang="en-GB"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7000"/>
                            </p:stCondLst>
                            <p:childTnLst>
                              <p:par>
                                <p:cTn id="9" presetID="10" presetClass="entr" presetSubtype="0" fill="hold" nodeType="afterEffect">
                                  <p:stCondLst>
                                    <p:cond delay="2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par>
                          <p:cTn id="12" fill="hold">
                            <p:stCondLst>
                              <p:cond delay="11000"/>
                            </p:stCondLst>
                            <p:childTnLst>
                              <p:par>
                                <p:cTn id="13" presetID="10" presetClass="entr" presetSubtype="0" fill="hold" nodeType="afterEffect">
                                  <p:stCondLst>
                                    <p:cond delay="3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par>
                          <p:cTn id="16" fill="hold">
                            <p:stCondLst>
                              <p:cond delay="16000"/>
                            </p:stCondLst>
                            <p:childTnLst>
                              <p:par>
                                <p:cTn id="17" presetID="10" presetClass="entr" presetSubtype="0" fill="hold" grpId="0" nodeType="after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229600" cy="854968"/>
          </a:xfrm>
        </p:spPr>
        <p:txBody>
          <a:bodyPr/>
          <a:lstStyle/>
          <a:p>
            <a:r>
              <a:rPr lang="en-GB" dirty="0" smtClean="0"/>
              <a:t>Resonance position</a:t>
            </a:r>
            <a:endParaRPr lang="en-GB" dirty="0"/>
          </a:p>
        </p:txBody>
      </p:sp>
      <p:sp>
        <p:nvSpPr>
          <p:cNvPr id="10" name="Content Placeholder 9"/>
          <p:cNvSpPr>
            <a:spLocks noGrp="1"/>
          </p:cNvSpPr>
          <p:nvPr>
            <p:ph idx="1"/>
          </p:nvPr>
        </p:nvSpPr>
        <p:spPr>
          <a:xfrm>
            <a:off x="611560" y="1412776"/>
            <a:ext cx="8229600" cy="4389120"/>
          </a:xfrm>
        </p:spPr>
        <p:txBody>
          <a:bodyPr/>
          <a:lstStyle/>
          <a:p>
            <a:endParaRPr lang="en-GB" dirty="0"/>
          </a:p>
        </p:txBody>
      </p:sp>
      <p:graphicFrame>
        <p:nvGraphicFramePr>
          <p:cNvPr id="16386" name="Object 2"/>
          <p:cNvGraphicFramePr>
            <a:graphicFrameLocks noChangeAspect="1"/>
          </p:cNvGraphicFramePr>
          <p:nvPr/>
        </p:nvGraphicFramePr>
        <p:xfrm>
          <a:off x="1032201" y="1412776"/>
          <a:ext cx="7216481" cy="5040560"/>
        </p:xfrm>
        <a:graphic>
          <a:graphicData uri="http://schemas.openxmlformats.org/presentationml/2006/ole">
            <p:oleObj spid="_x0000_s16386" name="Graph" r:id="rId3" imgW="4174560" imgH="2916000" progId="Origin50.Graph">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Date Placeholder 3"/>
          <p:cNvSpPr>
            <a:spLocks noGrp="1"/>
          </p:cNvSpPr>
          <p:nvPr>
            <p:ph type="dt" sz="quarter" idx="10"/>
          </p:nvPr>
        </p:nvSpPr>
        <p:spPr>
          <a:noFill/>
        </p:spPr>
        <p:txBody>
          <a:bodyPr/>
          <a:lstStyle/>
          <a:p>
            <a:r>
              <a:rPr lang="en-US" smtClean="0">
                <a:solidFill>
                  <a:srgbClr val="FFFFFF"/>
                </a:solidFill>
              </a:rPr>
              <a:t>Akademgorodok, Novosibirsk, 07 June 2012 </a:t>
            </a:r>
            <a:endParaRPr lang="en-GB" smtClean="0">
              <a:solidFill>
                <a:srgbClr val="FFFFFF"/>
              </a:solidFill>
            </a:endParaRPr>
          </a:p>
        </p:txBody>
      </p:sp>
      <p:sp>
        <p:nvSpPr>
          <p:cNvPr id="11266" name="Rectangle 2"/>
          <p:cNvSpPr>
            <a:spLocks noGrp="1" noChangeArrowheads="1"/>
          </p:cNvSpPr>
          <p:nvPr>
            <p:ph type="title"/>
          </p:nvPr>
        </p:nvSpPr>
        <p:spPr>
          <a:xfrm>
            <a:off x="1043608" y="0"/>
            <a:ext cx="7772400" cy="685800"/>
          </a:xfrm>
        </p:spPr>
        <p:txBody>
          <a:bodyPr>
            <a:normAutofit fontScale="90000"/>
          </a:bodyPr>
          <a:lstStyle/>
          <a:p>
            <a:pPr eaLnBrk="1" hangingPunct="1">
              <a:defRPr/>
            </a:pPr>
            <a:r>
              <a:rPr lang="en-US" sz="4000" dirty="0" smtClean="0"/>
              <a:t>Sounds in Superfluid Helium</a:t>
            </a:r>
          </a:p>
        </p:txBody>
      </p:sp>
      <p:graphicFrame>
        <p:nvGraphicFramePr>
          <p:cNvPr id="3074" name="Object 4"/>
          <p:cNvGraphicFramePr>
            <a:graphicFrameLocks noChangeAspect="1"/>
          </p:cNvGraphicFramePr>
          <p:nvPr/>
        </p:nvGraphicFramePr>
        <p:xfrm>
          <a:off x="4932040" y="1484784"/>
          <a:ext cx="3962400" cy="3108325"/>
        </p:xfrm>
        <a:graphic>
          <a:graphicData uri="http://schemas.openxmlformats.org/presentationml/2006/ole">
            <p:oleObj spid="_x0000_s1026" name="Graph" r:id="rId3" imgW="3664800" imgH="2874240" progId="Origin50.Graph">
              <p:embed/>
            </p:oleObj>
          </a:graphicData>
        </a:graphic>
      </p:graphicFrame>
      <p:graphicFrame>
        <p:nvGraphicFramePr>
          <p:cNvPr id="3075" name="Object 6"/>
          <p:cNvGraphicFramePr>
            <a:graphicFrameLocks noChangeAspect="1"/>
          </p:cNvGraphicFramePr>
          <p:nvPr/>
        </p:nvGraphicFramePr>
        <p:xfrm>
          <a:off x="1691680" y="2564904"/>
          <a:ext cx="3103614" cy="792088"/>
        </p:xfrm>
        <a:graphic>
          <a:graphicData uri="http://schemas.openxmlformats.org/presentationml/2006/ole">
            <p:oleObj spid="_x0000_s1027" name="Equation" r:id="rId4" imgW="1790640" imgH="457200" progId="Equation.3">
              <p:embed/>
            </p:oleObj>
          </a:graphicData>
        </a:graphic>
      </p:graphicFrame>
      <p:graphicFrame>
        <p:nvGraphicFramePr>
          <p:cNvPr id="3076" name="Object 7"/>
          <p:cNvGraphicFramePr>
            <a:graphicFrameLocks noChangeAspect="1"/>
          </p:cNvGraphicFramePr>
          <p:nvPr/>
        </p:nvGraphicFramePr>
        <p:xfrm>
          <a:off x="1763688" y="5013176"/>
          <a:ext cx="2563067" cy="576064"/>
        </p:xfrm>
        <a:graphic>
          <a:graphicData uri="http://schemas.openxmlformats.org/presentationml/2006/ole">
            <p:oleObj spid="_x0000_s1028" name="Equation" r:id="rId5" imgW="1028520" imgH="253800" progId="Equation.3">
              <p:embed/>
            </p:oleObj>
          </a:graphicData>
        </a:graphic>
      </p:graphicFrame>
      <p:graphicFrame>
        <p:nvGraphicFramePr>
          <p:cNvPr id="3077" name="Object 8"/>
          <p:cNvGraphicFramePr>
            <a:graphicFrameLocks noChangeAspect="1"/>
          </p:cNvGraphicFramePr>
          <p:nvPr/>
        </p:nvGraphicFramePr>
        <p:xfrm>
          <a:off x="4514850" y="3321050"/>
          <a:ext cx="114300" cy="215900"/>
        </p:xfrm>
        <a:graphic>
          <a:graphicData uri="http://schemas.openxmlformats.org/presentationml/2006/ole">
            <p:oleObj spid="_x0000_s1029" name="Equation" r:id="rId6" imgW="114120" imgH="215640" progId="Equation.3">
              <p:embed/>
            </p:oleObj>
          </a:graphicData>
        </a:graphic>
      </p:graphicFrame>
      <p:graphicFrame>
        <p:nvGraphicFramePr>
          <p:cNvPr id="3078" name="Object 9"/>
          <p:cNvGraphicFramePr>
            <a:graphicFrameLocks noChangeAspect="1"/>
          </p:cNvGraphicFramePr>
          <p:nvPr/>
        </p:nvGraphicFramePr>
        <p:xfrm>
          <a:off x="6444208" y="5445224"/>
          <a:ext cx="2066055" cy="1080120"/>
        </p:xfrm>
        <a:graphic>
          <a:graphicData uri="http://schemas.openxmlformats.org/presentationml/2006/ole">
            <p:oleObj spid="_x0000_s1030" name="Equation" r:id="rId7" imgW="863280" imgH="495000" progId="Equation.3">
              <p:embed/>
            </p:oleObj>
          </a:graphicData>
        </a:graphic>
      </p:graphicFrame>
      <p:sp>
        <p:nvSpPr>
          <p:cNvPr id="11267" name="Rectangle 3"/>
          <p:cNvSpPr>
            <a:spLocks noGrp="1" noChangeArrowheads="1"/>
          </p:cNvSpPr>
          <p:nvPr>
            <p:ph type="body" idx="1"/>
          </p:nvPr>
        </p:nvSpPr>
        <p:spPr>
          <a:xfrm>
            <a:off x="1043608" y="764704"/>
            <a:ext cx="5105400" cy="6093296"/>
          </a:xfrm>
        </p:spPr>
        <p:txBody>
          <a:bodyPr>
            <a:normAutofit fontScale="92500"/>
          </a:bodyPr>
          <a:lstStyle/>
          <a:p>
            <a:pPr algn="just" eaLnBrk="1" hangingPunct="1">
              <a:lnSpc>
                <a:spcPct val="90000"/>
              </a:lnSpc>
              <a:buFont typeface="Wingdings" pitchFamily="2" charset="2"/>
              <a:buNone/>
              <a:defRPr/>
            </a:pPr>
            <a:r>
              <a:rPr lang="en-US" sz="2400" dirty="0" smtClean="0"/>
              <a:t>	The differentiation of two equations with respect to time and substituting  into another relationships 	we obtain for small disturbance </a:t>
            </a:r>
          </a:p>
          <a:p>
            <a:pPr algn="just" eaLnBrk="1" hangingPunct="1">
              <a:lnSpc>
                <a:spcPct val="90000"/>
              </a:lnSpc>
              <a:buFont typeface="Wingdings" pitchFamily="2" charset="2"/>
              <a:buNone/>
              <a:defRPr/>
            </a:pPr>
            <a:r>
              <a:rPr lang="en-US" sz="2400" dirty="0" smtClean="0"/>
              <a:t>	(linear waves) </a:t>
            </a:r>
          </a:p>
          <a:p>
            <a:pPr algn="just" eaLnBrk="1" hangingPunct="1">
              <a:lnSpc>
                <a:spcPct val="90000"/>
              </a:lnSpc>
              <a:buFont typeface="Wingdings" pitchFamily="2" charset="2"/>
              <a:buNone/>
              <a:defRPr/>
            </a:pPr>
            <a:endParaRPr lang="en-US" sz="2400" dirty="0" smtClean="0"/>
          </a:p>
          <a:p>
            <a:pPr algn="just" eaLnBrk="1" hangingPunct="1">
              <a:lnSpc>
                <a:spcPct val="90000"/>
              </a:lnSpc>
              <a:buFont typeface="Wingdings" pitchFamily="2" charset="2"/>
              <a:buNone/>
              <a:defRPr/>
            </a:pPr>
            <a:r>
              <a:rPr lang="en-US" sz="2400" dirty="0" smtClean="0"/>
              <a:t>	</a:t>
            </a:r>
          </a:p>
          <a:p>
            <a:pPr algn="just" eaLnBrk="1" hangingPunct="1">
              <a:lnSpc>
                <a:spcPct val="90000"/>
              </a:lnSpc>
              <a:buFont typeface="Wingdings" pitchFamily="2" charset="2"/>
              <a:buNone/>
              <a:defRPr/>
            </a:pPr>
            <a:r>
              <a:rPr lang="en-US" sz="2400" dirty="0" smtClean="0"/>
              <a:t>	</a:t>
            </a:r>
          </a:p>
          <a:p>
            <a:pPr algn="just" eaLnBrk="1" hangingPunct="1">
              <a:lnSpc>
                <a:spcPct val="90000"/>
              </a:lnSpc>
              <a:buFont typeface="Wingdings" pitchFamily="2" charset="2"/>
              <a:buNone/>
              <a:defRPr/>
            </a:pPr>
            <a:r>
              <a:rPr lang="en-US" sz="2400" dirty="0" smtClean="0"/>
              <a:t>Solutions are</a:t>
            </a:r>
          </a:p>
          <a:p>
            <a:pPr algn="just" eaLnBrk="1" hangingPunct="1">
              <a:lnSpc>
                <a:spcPct val="90000"/>
              </a:lnSpc>
              <a:defRPr/>
            </a:pPr>
            <a:r>
              <a:rPr lang="en-US" sz="2400" dirty="0" smtClean="0"/>
              <a:t>wave of density (co-moving </a:t>
            </a:r>
          </a:p>
          <a:p>
            <a:pPr algn="just" eaLnBrk="1" hangingPunct="1">
              <a:lnSpc>
                <a:spcPct val="90000"/>
              </a:lnSpc>
              <a:defRPr/>
            </a:pPr>
            <a:r>
              <a:rPr lang="en-US" sz="2400" dirty="0" smtClean="0"/>
              <a:t>motion normal and superfluid component)</a:t>
            </a:r>
          </a:p>
          <a:p>
            <a:pPr algn="just" eaLnBrk="1" hangingPunct="1">
              <a:lnSpc>
                <a:spcPct val="90000"/>
              </a:lnSpc>
              <a:defRPr/>
            </a:pPr>
            <a:endParaRPr lang="en-US" sz="2400" dirty="0" smtClean="0"/>
          </a:p>
          <a:p>
            <a:pPr algn="just" eaLnBrk="1" hangingPunct="1">
              <a:lnSpc>
                <a:spcPct val="90000"/>
              </a:lnSpc>
              <a:defRPr/>
            </a:pPr>
            <a:endParaRPr lang="en-US" sz="2400" dirty="0" smtClean="0"/>
          </a:p>
          <a:p>
            <a:pPr algn="just" eaLnBrk="1" hangingPunct="1">
              <a:lnSpc>
                <a:spcPct val="90000"/>
              </a:lnSpc>
              <a:defRPr/>
            </a:pPr>
            <a:r>
              <a:rPr lang="en-US" sz="2400" dirty="0" smtClean="0"/>
              <a:t>waves of temperature or entropy (counter-movement motion normal and superfluid components, </a:t>
            </a:r>
            <a:r>
              <a:rPr lang="en-US" sz="2400" b="1" i="1" dirty="0" smtClean="0">
                <a:sym typeface="Symbol" pitchFamily="18" charset="2"/>
              </a:rPr>
              <a:t>=</a:t>
            </a:r>
            <a:r>
              <a:rPr lang="en-US" sz="2400" b="1" i="1" baseline="-25000" dirty="0" smtClean="0">
                <a:sym typeface="Symbol" pitchFamily="18" charset="2"/>
              </a:rPr>
              <a:t>n</a:t>
            </a:r>
            <a:r>
              <a:rPr lang="en-US" sz="2400" b="1" i="1" dirty="0" smtClean="0">
                <a:sym typeface="Symbol" pitchFamily="18" charset="2"/>
              </a:rPr>
              <a:t>+</a:t>
            </a:r>
            <a:r>
              <a:rPr lang="en-US" sz="2400" b="1" i="1" baseline="-25000" dirty="0" smtClean="0">
                <a:sym typeface="Symbol" pitchFamily="18" charset="2"/>
              </a:rPr>
              <a:t>s</a:t>
            </a:r>
            <a:r>
              <a:rPr lang="en-US" sz="2400" b="1" i="1" dirty="0" smtClean="0">
                <a:sym typeface="Symbol" pitchFamily="18" charset="2"/>
              </a:rPr>
              <a:t>=const</a:t>
            </a:r>
          </a:p>
        </p:txBody>
      </p:sp>
      <p:sp>
        <p:nvSpPr>
          <p:cNvPr id="11" name="Footer Placeholder 10"/>
          <p:cNvSpPr>
            <a:spLocks noGrp="1"/>
          </p:cNvSpPr>
          <p:nvPr>
            <p:ph type="ftr" sz="quarter" idx="11"/>
          </p:nvPr>
        </p:nvSpPr>
        <p:spPr/>
        <p:txBody>
          <a:bodyPr/>
          <a:lstStyle/>
          <a:p>
            <a:r>
              <a:rPr lang="en-GB" smtClean="0"/>
              <a:t>Solitons, Collapses and Turbulence</a:t>
            </a:r>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65" y="154041"/>
            <a:ext cx="8892480" cy="722344"/>
          </a:xfrm>
        </p:spPr>
        <p:txBody>
          <a:bodyPr>
            <a:normAutofit fontScale="90000"/>
          </a:bodyPr>
          <a:lstStyle/>
          <a:p>
            <a:r>
              <a:rPr lang="en-GB" dirty="0" smtClean="0"/>
              <a:t>Fractional frequency  transformation </a:t>
            </a:r>
            <a:endParaRPr lang="en-GB" dirty="0"/>
          </a:p>
        </p:txBody>
      </p:sp>
      <p:grpSp>
        <p:nvGrpSpPr>
          <p:cNvPr id="7" name="Group 6"/>
          <p:cNvGrpSpPr/>
          <p:nvPr/>
        </p:nvGrpSpPr>
        <p:grpSpPr>
          <a:xfrm>
            <a:off x="755576" y="1988840"/>
            <a:ext cx="7820193" cy="1965522"/>
            <a:chOff x="323528" y="2636912"/>
            <a:chExt cx="7820193" cy="2397570"/>
          </a:xfrm>
        </p:grpSpPr>
        <p:pic>
          <p:nvPicPr>
            <p:cNvPr id="4" name="Content Placeholder 5" descr="Standing_wave_2.gif"/>
            <p:cNvPicPr>
              <a:picLocks noChangeAspect="1"/>
            </p:cNvPicPr>
            <p:nvPr/>
          </p:nvPicPr>
          <p:blipFill>
            <a:blip r:embed="rId2" cstate="print"/>
            <a:stretch>
              <a:fillRect/>
            </a:stretch>
          </p:blipFill>
          <p:spPr>
            <a:xfrm>
              <a:off x="323528" y="2636912"/>
              <a:ext cx="2736304" cy="2379772"/>
            </a:xfrm>
            <a:prstGeom prst="rect">
              <a:avLst/>
            </a:prstGeom>
          </p:spPr>
        </p:pic>
        <p:pic>
          <p:nvPicPr>
            <p:cNvPr id="5" name="Content Placeholder 5" descr="Standing_wave_2.gif"/>
            <p:cNvPicPr>
              <a:picLocks noChangeAspect="1"/>
            </p:cNvPicPr>
            <p:nvPr/>
          </p:nvPicPr>
          <p:blipFill>
            <a:blip r:embed="rId2" cstate="print"/>
            <a:stretch>
              <a:fillRect/>
            </a:stretch>
          </p:blipFill>
          <p:spPr>
            <a:xfrm>
              <a:off x="2867226" y="2654710"/>
              <a:ext cx="2736304" cy="2379772"/>
            </a:xfrm>
            <a:prstGeom prst="rect">
              <a:avLst/>
            </a:prstGeom>
          </p:spPr>
        </p:pic>
        <p:pic>
          <p:nvPicPr>
            <p:cNvPr id="6" name="Content Placeholder 5" descr="Standing_wave_2.gif"/>
            <p:cNvPicPr>
              <a:picLocks noChangeAspect="1"/>
            </p:cNvPicPr>
            <p:nvPr/>
          </p:nvPicPr>
          <p:blipFill>
            <a:blip r:embed="rId2" cstate="print"/>
            <a:stretch>
              <a:fillRect/>
            </a:stretch>
          </p:blipFill>
          <p:spPr>
            <a:xfrm>
              <a:off x="5407417" y="2639961"/>
              <a:ext cx="2736304" cy="2379772"/>
            </a:xfrm>
            <a:prstGeom prst="rect">
              <a:avLst/>
            </a:prstGeom>
          </p:spPr>
        </p:pic>
      </p:grpSp>
      <p:sp>
        <p:nvSpPr>
          <p:cNvPr id="12" name="Rectangle 11"/>
          <p:cNvSpPr/>
          <p:nvPr/>
        </p:nvSpPr>
        <p:spPr>
          <a:xfrm>
            <a:off x="1814052" y="1988840"/>
            <a:ext cx="6286340" cy="1872208"/>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1835696" y="1916832"/>
            <a:ext cx="2088232" cy="2016224"/>
          </a:xfrm>
          <a:prstGeom prst="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4" name="Straight Connector 23"/>
          <p:cNvCxnSpPr/>
          <p:nvPr/>
        </p:nvCxnSpPr>
        <p:spPr>
          <a:xfrm rot="5400000">
            <a:off x="1871700" y="2960948"/>
            <a:ext cx="208823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3923928" y="1916832"/>
            <a:ext cx="2088232" cy="2121349"/>
            <a:chOff x="3923928" y="1916832"/>
            <a:chExt cx="2088232" cy="2121349"/>
          </a:xfrm>
        </p:grpSpPr>
        <p:sp>
          <p:nvSpPr>
            <p:cNvPr id="20" name="Rectangle 19"/>
            <p:cNvSpPr/>
            <p:nvPr/>
          </p:nvSpPr>
          <p:spPr>
            <a:xfrm>
              <a:off x="3923928" y="1916832"/>
              <a:ext cx="2088232" cy="2016224"/>
            </a:xfrm>
            <a:prstGeom prst="rect">
              <a:avLst/>
            </a:prstGeom>
            <a:no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5" name="Straight Connector 24"/>
            <p:cNvCxnSpPr/>
            <p:nvPr/>
          </p:nvCxnSpPr>
          <p:spPr>
            <a:xfrm rot="5400000">
              <a:off x="3904978" y="2994065"/>
              <a:ext cx="208823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012160" y="1916832"/>
            <a:ext cx="2088232" cy="2121502"/>
            <a:chOff x="6012160" y="1916832"/>
            <a:chExt cx="2088232" cy="2121502"/>
          </a:xfrm>
        </p:grpSpPr>
        <p:sp>
          <p:nvSpPr>
            <p:cNvPr id="18" name="Rectangle 17"/>
            <p:cNvSpPr/>
            <p:nvPr/>
          </p:nvSpPr>
          <p:spPr>
            <a:xfrm>
              <a:off x="6012160" y="1916832"/>
              <a:ext cx="2088232" cy="2016224"/>
            </a:xfrm>
            <a:prstGeom prst="rect">
              <a:avLst/>
            </a:prstGeom>
            <a:no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6" name="Straight Connector 25"/>
            <p:cNvCxnSpPr/>
            <p:nvPr/>
          </p:nvCxnSpPr>
          <p:spPr>
            <a:xfrm rot="5400000">
              <a:off x="6001554" y="2994218"/>
              <a:ext cx="208823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rot="5400000">
            <a:off x="827584" y="2924944"/>
            <a:ext cx="20162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itle 1"/>
          <p:cNvSpPr txBox="1">
            <a:spLocks/>
          </p:cNvSpPr>
          <p:nvPr/>
        </p:nvSpPr>
        <p:spPr>
          <a:xfrm>
            <a:off x="2627784" y="836712"/>
            <a:ext cx="4248472" cy="72008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smtClean="0">
                <a:ln>
                  <a:noFill/>
                </a:ln>
                <a:solidFill>
                  <a:schemeClr val="tx2"/>
                </a:solidFill>
                <a:effectLst/>
                <a:uLnTx/>
                <a:uFillTx/>
                <a:latin typeface="+mj-lt"/>
                <a:ea typeface="+mj-ea"/>
                <a:cs typeface="+mj-cs"/>
              </a:rPr>
              <a:t>Standing waves</a:t>
            </a:r>
            <a:endParaRPr kumimoji="0" lang="en-GB" sz="4000" b="0" i="0" u="none" strike="noStrike" kern="1200" cap="none" spc="0" normalizeH="0" baseline="0" noProof="0" dirty="0">
              <a:ln>
                <a:noFill/>
              </a:ln>
              <a:solidFill>
                <a:schemeClr val="tx2"/>
              </a:solidFill>
              <a:effectLst/>
              <a:uLnTx/>
              <a:uFillTx/>
              <a:latin typeface="+mj-lt"/>
              <a:ea typeface="+mj-ea"/>
              <a:cs typeface="+mj-cs"/>
            </a:endParaRPr>
          </a:p>
        </p:txBody>
      </p:sp>
      <p:grpSp>
        <p:nvGrpSpPr>
          <p:cNvPr id="38" name="Group 37"/>
          <p:cNvGrpSpPr/>
          <p:nvPr/>
        </p:nvGrpSpPr>
        <p:grpSpPr>
          <a:xfrm>
            <a:off x="1835696" y="4077072"/>
            <a:ext cx="6480720" cy="656783"/>
            <a:chOff x="1835696" y="4077072"/>
            <a:chExt cx="6480720" cy="656783"/>
          </a:xfrm>
        </p:grpSpPr>
        <p:sp>
          <p:nvSpPr>
            <p:cNvPr id="32" name="TextBox 31"/>
            <p:cNvSpPr txBox="1"/>
            <p:nvPr/>
          </p:nvSpPr>
          <p:spPr>
            <a:xfrm>
              <a:off x="1835696" y="4149080"/>
              <a:ext cx="504056" cy="584775"/>
            </a:xfrm>
            <a:prstGeom prst="rect">
              <a:avLst/>
            </a:prstGeom>
            <a:noFill/>
          </p:spPr>
          <p:txBody>
            <a:bodyPr wrap="square" rtlCol="0">
              <a:spAutoFit/>
            </a:bodyPr>
            <a:lstStyle/>
            <a:p>
              <a:r>
                <a:rPr lang="en-GB" sz="3200" dirty="0" smtClean="0"/>
                <a:t>0</a:t>
              </a:r>
              <a:endParaRPr lang="en-GB" sz="3200" dirty="0"/>
            </a:p>
          </p:txBody>
        </p:sp>
        <p:sp>
          <p:nvSpPr>
            <p:cNvPr id="33" name="TextBox 32"/>
            <p:cNvSpPr txBox="1"/>
            <p:nvPr/>
          </p:nvSpPr>
          <p:spPr>
            <a:xfrm>
              <a:off x="3059832" y="4149080"/>
              <a:ext cx="504056" cy="584775"/>
            </a:xfrm>
            <a:prstGeom prst="rect">
              <a:avLst/>
            </a:prstGeom>
            <a:noFill/>
          </p:spPr>
          <p:txBody>
            <a:bodyPr wrap="square" rtlCol="0">
              <a:spAutoFit/>
            </a:bodyPr>
            <a:lstStyle/>
            <a:p>
              <a:r>
                <a:rPr lang="en-GB" sz="3200" dirty="0" smtClean="0"/>
                <a:t>1</a:t>
              </a:r>
              <a:endParaRPr lang="en-GB" sz="3200" dirty="0"/>
            </a:p>
          </p:txBody>
        </p:sp>
        <p:sp>
          <p:nvSpPr>
            <p:cNvPr id="34" name="TextBox 33"/>
            <p:cNvSpPr txBox="1"/>
            <p:nvPr/>
          </p:nvSpPr>
          <p:spPr>
            <a:xfrm>
              <a:off x="4427984" y="4149080"/>
              <a:ext cx="504056" cy="584775"/>
            </a:xfrm>
            <a:prstGeom prst="rect">
              <a:avLst/>
            </a:prstGeom>
            <a:noFill/>
          </p:spPr>
          <p:txBody>
            <a:bodyPr wrap="square" rtlCol="0">
              <a:spAutoFit/>
            </a:bodyPr>
            <a:lstStyle/>
            <a:p>
              <a:r>
                <a:rPr lang="en-GB" sz="3200" dirty="0" smtClean="0"/>
                <a:t>2</a:t>
              </a:r>
              <a:endParaRPr lang="en-GB" sz="3200" dirty="0"/>
            </a:p>
          </p:txBody>
        </p:sp>
        <p:sp>
          <p:nvSpPr>
            <p:cNvPr id="35" name="TextBox 34"/>
            <p:cNvSpPr txBox="1"/>
            <p:nvPr/>
          </p:nvSpPr>
          <p:spPr>
            <a:xfrm>
              <a:off x="5508104" y="4077072"/>
              <a:ext cx="504056" cy="584775"/>
            </a:xfrm>
            <a:prstGeom prst="rect">
              <a:avLst/>
            </a:prstGeom>
            <a:noFill/>
          </p:spPr>
          <p:txBody>
            <a:bodyPr wrap="square" rtlCol="0">
              <a:spAutoFit/>
            </a:bodyPr>
            <a:lstStyle/>
            <a:p>
              <a:r>
                <a:rPr lang="en-GB" sz="3200" dirty="0" smtClean="0"/>
                <a:t>3</a:t>
              </a:r>
              <a:endParaRPr lang="en-GB" sz="3200" dirty="0"/>
            </a:p>
          </p:txBody>
        </p:sp>
        <p:sp>
          <p:nvSpPr>
            <p:cNvPr id="36" name="TextBox 35"/>
            <p:cNvSpPr txBox="1"/>
            <p:nvPr/>
          </p:nvSpPr>
          <p:spPr>
            <a:xfrm>
              <a:off x="6732240" y="4077072"/>
              <a:ext cx="504056" cy="584775"/>
            </a:xfrm>
            <a:prstGeom prst="rect">
              <a:avLst/>
            </a:prstGeom>
            <a:noFill/>
          </p:spPr>
          <p:txBody>
            <a:bodyPr wrap="square" rtlCol="0">
              <a:spAutoFit/>
            </a:bodyPr>
            <a:lstStyle/>
            <a:p>
              <a:r>
                <a:rPr lang="en-GB" sz="3200" dirty="0" smtClean="0"/>
                <a:t>4</a:t>
              </a:r>
              <a:endParaRPr lang="en-GB" sz="3200" dirty="0"/>
            </a:p>
          </p:txBody>
        </p:sp>
        <p:sp>
          <p:nvSpPr>
            <p:cNvPr id="37" name="TextBox 36"/>
            <p:cNvSpPr txBox="1"/>
            <p:nvPr/>
          </p:nvSpPr>
          <p:spPr>
            <a:xfrm>
              <a:off x="7812360" y="4077072"/>
              <a:ext cx="504056" cy="584775"/>
            </a:xfrm>
            <a:prstGeom prst="rect">
              <a:avLst/>
            </a:prstGeom>
            <a:noFill/>
          </p:spPr>
          <p:txBody>
            <a:bodyPr wrap="square" rtlCol="0">
              <a:spAutoFit/>
            </a:bodyPr>
            <a:lstStyle/>
            <a:p>
              <a:r>
                <a:rPr lang="en-GB" sz="3200" dirty="0" smtClean="0"/>
                <a:t>5</a:t>
              </a:r>
              <a:endParaRPr lang="en-GB" sz="3200" dirty="0"/>
            </a:p>
          </p:txBody>
        </p:sp>
      </p:grpSp>
      <p:grpSp>
        <p:nvGrpSpPr>
          <p:cNvPr id="41" name="Group 40"/>
          <p:cNvGrpSpPr/>
          <p:nvPr/>
        </p:nvGrpSpPr>
        <p:grpSpPr>
          <a:xfrm>
            <a:off x="1403648" y="4005064"/>
            <a:ext cx="2232934" cy="369332"/>
            <a:chOff x="1403648" y="4005064"/>
            <a:chExt cx="2232934" cy="369332"/>
          </a:xfrm>
        </p:grpSpPr>
        <p:sp>
          <p:nvSpPr>
            <p:cNvPr id="39" name="TextBox 38"/>
            <p:cNvSpPr txBox="1"/>
            <p:nvPr/>
          </p:nvSpPr>
          <p:spPr>
            <a:xfrm>
              <a:off x="1403648" y="4005064"/>
              <a:ext cx="861261" cy="369332"/>
            </a:xfrm>
            <a:prstGeom prst="rect">
              <a:avLst/>
            </a:prstGeom>
            <a:noFill/>
          </p:spPr>
          <p:txBody>
            <a:bodyPr wrap="none" rtlCol="0">
              <a:spAutoFit/>
            </a:bodyPr>
            <a:lstStyle/>
            <a:p>
              <a:r>
                <a:rPr lang="en-GB" dirty="0" smtClean="0"/>
                <a:t>Heater</a:t>
              </a:r>
              <a:endParaRPr lang="en-GB" dirty="0"/>
            </a:p>
          </p:txBody>
        </p:sp>
        <p:sp>
          <p:nvSpPr>
            <p:cNvPr id="40" name="TextBox 39"/>
            <p:cNvSpPr txBox="1"/>
            <p:nvPr/>
          </p:nvSpPr>
          <p:spPr>
            <a:xfrm>
              <a:off x="2411760" y="4005064"/>
              <a:ext cx="1224822" cy="369332"/>
            </a:xfrm>
            <a:prstGeom prst="rect">
              <a:avLst/>
            </a:prstGeom>
            <a:noFill/>
          </p:spPr>
          <p:txBody>
            <a:bodyPr wrap="none" rtlCol="0">
              <a:spAutoFit/>
            </a:bodyPr>
            <a:lstStyle/>
            <a:p>
              <a:r>
                <a:rPr lang="en-GB" dirty="0" smtClean="0"/>
                <a:t>Bolometer</a:t>
              </a:r>
              <a:endParaRPr lang="en-GB" dirty="0"/>
            </a:p>
          </p:txBody>
        </p:sp>
      </p:grpSp>
      <p:sp>
        <p:nvSpPr>
          <p:cNvPr id="42" name="Content Placeholder 2"/>
          <p:cNvSpPr>
            <a:spLocks noGrp="1"/>
          </p:cNvSpPr>
          <p:nvPr>
            <p:ph idx="1"/>
          </p:nvPr>
        </p:nvSpPr>
        <p:spPr>
          <a:xfrm>
            <a:off x="323528" y="4797152"/>
            <a:ext cx="8229600" cy="1512168"/>
          </a:xfrm>
        </p:spPr>
        <p:txBody>
          <a:bodyPr>
            <a:normAutofit fontScale="92500" lnSpcReduction="20000"/>
          </a:bodyPr>
          <a:lstStyle/>
          <a:p>
            <a:r>
              <a:rPr lang="en-GB" dirty="0" smtClean="0"/>
              <a:t>We have 5 waves at distance 6 length of resonator</a:t>
            </a:r>
          </a:p>
          <a:p>
            <a:r>
              <a:rPr lang="en-GB" dirty="0" smtClean="0"/>
              <a:t>The resonance circumstance:</a:t>
            </a:r>
          </a:p>
          <a:p>
            <a:pPr lvl="2"/>
            <a:endParaRPr lang="en-GB" dirty="0" smtClean="0"/>
          </a:p>
          <a:p>
            <a:r>
              <a:rPr lang="en-GB" dirty="0" smtClean="0"/>
              <a:t> </a:t>
            </a:r>
            <a:endParaRPr lang="en-GB" dirty="0"/>
          </a:p>
        </p:txBody>
      </p:sp>
      <p:sp>
        <p:nvSpPr>
          <p:cNvPr id="43" name="TextBox 42"/>
          <p:cNvSpPr txBox="1"/>
          <p:nvPr/>
        </p:nvSpPr>
        <p:spPr>
          <a:xfrm>
            <a:off x="6876256" y="5157192"/>
            <a:ext cx="1656184" cy="461665"/>
          </a:xfrm>
          <a:prstGeom prst="rect">
            <a:avLst/>
          </a:prstGeom>
          <a:noFill/>
        </p:spPr>
        <p:txBody>
          <a:bodyPr wrap="square" rtlCol="0">
            <a:spAutoFit/>
          </a:bodyPr>
          <a:lstStyle/>
          <a:p>
            <a:r>
              <a:rPr lang="en-GB" sz="2400" i="1" dirty="0" smtClean="0">
                <a:solidFill>
                  <a:prstClr val="black"/>
                </a:solidFill>
              </a:rPr>
              <a:t>2*N*L=n*</a:t>
            </a:r>
            <a:r>
              <a:rPr lang="el-GR" sz="2400" i="1" dirty="0">
                <a:solidFill>
                  <a:prstClr val="black"/>
                </a:solidFill>
              </a:rPr>
              <a:t>λ</a:t>
            </a:r>
            <a:endParaRPr lang="en-GB" sz="2400" i="1" dirty="0">
              <a:solidFill>
                <a:prstClr val="black"/>
              </a:solidFill>
            </a:endParaRPr>
          </a:p>
        </p:txBody>
      </p:sp>
      <p:pic>
        <p:nvPicPr>
          <p:cNvPr id="44"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55576" y="5805264"/>
            <a:ext cx="7426256" cy="3345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par>
                                <p:cTn id="8" presetID="10" presetClass="entr" presetSubtype="0" fill="hold" nodeType="withEffect">
                                  <p:stCondLst>
                                    <p:cond delay="4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
                            </p:stCondLst>
                            <p:childTnLst>
                              <p:par>
                                <p:cTn id="12" presetID="2" presetClass="entr" presetSubtype="4" fill="hold" grpId="0" nodeType="afterEffect">
                                  <p:stCondLst>
                                    <p:cond delay="40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2000" fill="hold"/>
                                        <p:tgtEl>
                                          <p:spTgt spid="12"/>
                                        </p:tgtEl>
                                        <p:attrNameLst>
                                          <p:attrName>ppt_x</p:attrName>
                                        </p:attrNameLst>
                                      </p:cBhvr>
                                      <p:tavLst>
                                        <p:tav tm="0">
                                          <p:val>
                                            <p:strVal val="#ppt_x"/>
                                          </p:val>
                                        </p:tav>
                                        <p:tav tm="100000">
                                          <p:val>
                                            <p:strVal val="#ppt_x"/>
                                          </p:val>
                                        </p:tav>
                                      </p:tavLst>
                                    </p:anim>
                                    <p:anim calcmode="lin" valueType="num">
                                      <p:cBhvr additive="base">
                                        <p:cTn id="15" dur="20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2000"/>
                            </p:stCondLst>
                            <p:childTnLst>
                              <p:par>
                                <p:cTn id="17" presetID="2" presetClass="entr" presetSubtype="4" fill="hold" nodeType="afterEffect">
                                  <p:stCondLst>
                                    <p:cond delay="30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par>
                          <p:cTn id="21" fill="hold">
                            <p:stCondLst>
                              <p:cond delay="16000"/>
                            </p:stCondLst>
                            <p:childTnLst>
                              <p:par>
                                <p:cTn id="22" presetID="2" presetClass="entr" presetSubtype="4" fill="hold" nodeType="afterEffect">
                                  <p:stCondLst>
                                    <p:cond delay="500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2000" fill="hold"/>
                                        <p:tgtEl>
                                          <p:spTgt spid="28"/>
                                        </p:tgtEl>
                                        <p:attrNameLst>
                                          <p:attrName>ppt_x</p:attrName>
                                        </p:attrNameLst>
                                      </p:cBhvr>
                                      <p:tavLst>
                                        <p:tav tm="0">
                                          <p:val>
                                            <p:strVal val="#ppt_x"/>
                                          </p:val>
                                        </p:tav>
                                        <p:tav tm="100000">
                                          <p:val>
                                            <p:strVal val="#ppt_x"/>
                                          </p:val>
                                        </p:tav>
                                      </p:tavLst>
                                    </p:anim>
                                    <p:anim calcmode="lin" valueType="num">
                                      <p:cBhvr additive="base">
                                        <p:cTn id="25" dur="20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50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2000" fill="hold"/>
                                        <p:tgtEl>
                                          <p:spTgt spid="24"/>
                                        </p:tgtEl>
                                        <p:attrNameLst>
                                          <p:attrName>ppt_x</p:attrName>
                                        </p:attrNameLst>
                                      </p:cBhvr>
                                      <p:tavLst>
                                        <p:tav tm="0">
                                          <p:val>
                                            <p:strVal val="#ppt_x"/>
                                          </p:val>
                                        </p:tav>
                                        <p:tav tm="100000">
                                          <p:val>
                                            <p:strVal val="#ppt_x"/>
                                          </p:val>
                                        </p:tav>
                                      </p:tavLst>
                                    </p:anim>
                                    <p:anim calcmode="lin" valueType="num">
                                      <p:cBhvr additive="base">
                                        <p:cTn id="29" dur="2000" fill="hold"/>
                                        <p:tgtEl>
                                          <p:spTgt spid="24"/>
                                        </p:tgtEl>
                                        <p:attrNameLst>
                                          <p:attrName>ppt_y</p:attrName>
                                        </p:attrNameLst>
                                      </p:cBhvr>
                                      <p:tavLst>
                                        <p:tav tm="0">
                                          <p:val>
                                            <p:strVal val="1+#ppt_h/2"/>
                                          </p:val>
                                        </p:tav>
                                        <p:tav tm="100000">
                                          <p:val>
                                            <p:strVal val="#ppt_y"/>
                                          </p:val>
                                        </p:tav>
                                      </p:tavLst>
                                    </p:anim>
                                  </p:childTnLst>
                                </p:cTn>
                              </p:par>
                            </p:childTnLst>
                          </p:cTn>
                        </p:par>
                        <p:par>
                          <p:cTn id="30" fill="hold">
                            <p:stCondLst>
                              <p:cond delay="23000"/>
                            </p:stCondLst>
                            <p:childTnLst>
                              <p:par>
                                <p:cTn id="31" presetID="2" presetClass="entr" presetSubtype="4" fill="hold" grpId="0" nodeType="afterEffect">
                                  <p:stCondLst>
                                    <p:cond delay="400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1000" fill="hold"/>
                                        <p:tgtEl>
                                          <p:spTgt spid="19"/>
                                        </p:tgtEl>
                                        <p:attrNameLst>
                                          <p:attrName>ppt_x</p:attrName>
                                        </p:attrNameLst>
                                      </p:cBhvr>
                                      <p:tavLst>
                                        <p:tav tm="0">
                                          <p:val>
                                            <p:strVal val="#ppt_x"/>
                                          </p:val>
                                        </p:tav>
                                        <p:tav tm="100000">
                                          <p:val>
                                            <p:strVal val="#ppt_x"/>
                                          </p:val>
                                        </p:tav>
                                      </p:tavLst>
                                    </p:anim>
                                    <p:anim calcmode="lin" valueType="num">
                                      <p:cBhvr additive="base">
                                        <p:cTn id="34" dur="1000" fill="hold"/>
                                        <p:tgtEl>
                                          <p:spTgt spid="19"/>
                                        </p:tgtEl>
                                        <p:attrNameLst>
                                          <p:attrName>ppt_y</p:attrName>
                                        </p:attrNameLst>
                                      </p:cBhvr>
                                      <p:tavLst>
                                        <p:tav tm="0">
                                          <p:val>
                                            <p:strVal val="1+#ppt_h/2"/>
                                          </p:val>
                                        </p:tav>
                                        <p:tav tm="100000">
                                          <p:val>
                                            <p:strVal val="#ppt_y"/>
                                          </p:val>
                                        </p:tav>
                                      </p:tavLst>
                                    </p:anim>
                                  </p:childTnLst>
                                </p:cTn>
                              </p:par>
                            </p:childTnLst>
                          </p:cTn>
                        </p:par>
                        <p:par>
                          <p:cTn id="35" fill="hold">
                            <p:stCondLst>
                              <p:cond delay="28000"/>
                            </p:stCondLst>
                            <p:childTnLst>
                              <p:par>
                                <p:cTn id="36" presetID="10"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20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2000"/>
                                  </p:stCondLst>
                                  <p:childTnLst>
                                    <p:set>
                                      <p:cBhvr>
                                        <p:cTn id="45" dur="1" fill="hold">
                                          <p:stCondLst>
                                            <p:cond delay="0"/>
                                          </p:stCondLst>
                                        </p:cTn>
                                        <p:tgtEl>
                                          <p:spTgt spid="31"/>
                                        </p:tgtEl>
                                        <p:attrNameLst>
                                          <p:attrName>style.visibility</p:attrName>
                                        </p:attrNameLst>
                                      </p:cBhvr>
                                      <p:to>
                                        <p:strVal val="visible"/>
                                      </p:to>
                                    </p:set>
                                  </p:childTnLst>
                                </p:cTn>
                              </p:par>
                              <p:par>
                                <p:cTn id="46" presetID="1" presetClass="entr" presetSubtype="0" fill="hold" grpId="0" nodeType="withEffect">
                                  <p:stCondLst>
                                    <p:cond delay="2000"/>
                                  </p:stCondLst>
                                  <p:childTnLst>
                                    <p:set>
                                      <p:cBhvr>
                                        <p:cTn id="47" dur="1" fill="hold">
                                          <p:stCondLst>
                                            <p:cond delay="0"/>
                                          </p:stCondLst>
                                        </p:cTn>
                                        <p:tgtEl>
                                          <p:spTgt spid="42">
                                            <p:txEl>
                                              <p:pRg st="0" end="0"/>
                                            </p:txEl>
                                          </p:spTgt>
                                        </p:tgtEl>
                                        <p:attrNameLst>
                                          <p:attrName>style.visibility</p:attrName>
                                        </p:attrNameLst>
                                      </p:cBhvr>
                                      <p:to>
                                        <p:strVal val="visible"/>
                                      </p:to>
                                    </p:set>
                                  </p:childTnLst>
                                </p:cTn>
                              </p:par>
                              <p:par>
                                <p:cTn id="48" presetID="1" presetClass="entr" presetSubtype="0" fill="hold" grpId="0" nodeType="withEffect">
                                  <p:stCondLst>
                                    <p:cond delay="2000"/>
                                  </p:stCondLst>
                                  <p:childTnLst>
                                    <p:set>
                                      <p:cBhvr>
                                        <p:cTn id="49" dur="1" fill="hold">
                                          <p:stCondLst>
                                            <p:cond delay="0"/>
                                          </p:stCondLst>
                                        </p:cTn>
                                        <p:tgtEl>
                                          <p:spTgt spid="42">
                                            <p:txEl>
                                              <p:pRg st="1" end="1"/>
                                            </p:txEl>
                                          </p:spTgt>
                                        </p:tgtEl>
                                        <p:attrNameLst>
                                          <p:attrName>style.visibility</p:attrName>
                                        </p:attrNameLst>
                                      </p:cBhvr>
                                      <p:to>
                                        <p:strVal val="visible"/>
                                      </p:to>
                                    </p:set>
                                  </p:childTnLst>
                                </p:cTn>
                              </p:par>
                              <p:par>
                                <p:cTn id="50" presetID="1" presetClass="entr" presetSubtype="0" fill="hold" grpId="0" nodeType="withEffect">
                                  <p:stCondLst>
                                    <p:cond delay="2000"/>
                                  </p:stCondLst>
                                  <p:childTnLst>
                                    <p:set>
                                      <p:cBhvr>
                                        <p:cTn id="51" dur="1" fill="hold">
                                          <p:stCondLst>
                                            <p:cond delay="0"/>
                                          </p:stCondLst>
                                        </p:cTn>
                                        <p:tgtEl>
                                          <p:spTgt spid="42">
                                            <p:txEl>
                                              <p:pRg st="3" end="3"/>
                                            </p:txEl>
                                          </p:spTgt>
                                        </p:tgtEl>
                                        <p:attrNameLst>
                                          <p:attrName>style.visibility</p:attrName>
                                        </p:attrNameLst>
                                      </p:cBhvr>
                                      <p:to>
                                        <p:strVal val="visible"/>
                                      </p:to>
                                    </p:set>
                                  </p:childTnLst>
                                </p:cTn>
                              </p:par>
                              <p:par>
                                <p:cTn id="52" presetID="1" presetClass="entr" presetSubtype="0" fill="hold" grpId="0" nodeType="withEffect">
                                  <p:stCondLst>
                                    <p:cond delay="200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nodeType="withEffect">
                                  <p:stCondLst>
                                    <p:cond delay="2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9" grpId="0"/>
      <p:bldP spid="42" grpId="0" build="p"/>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2204864"/>
            <a:ext cx="6567432" cy="2681461"/>
          </a:xfrm>
        </p:spPr>
        <p:txBody>
          <a:bodyPr>
            <a:normAutofit/>
          </a:bodyPr>
          <a:lstStyle/>
          <a:p>
            <a:r>
              <a:rPr lang="en-GB" sz="4800" dirty="0" smtClean="0"/>
              <a:t>Thank you for </a:t>
            </a:r>
            <a:br>
              <a:rPr lang="en-GB" sz="4800" dirty="0" smtClean="0"/>
            </a:br>
            <a:r>
              <a:rPr lang="en-GB" sz="4800" dirty="0" smtClean="0"/>
              <a:t>your attention!</a:t>
            </a:r>
            <a:endParaRPr lang="en-GB" sz="4800" dirty="0"/>
          </a:p>
        </p:txBody>
      </p:sp>
      <p:sp>
        <p:nvSpPr>
          <p:cNvPr id="4" name="Date Placeholder 3"/>
          <p:cNvSpPr>
            <a:spLocks noGrp="1"/>
          </p:cNvSpPr>
          <p:nvPr>
            <p:ph type="dt" sz="half" idx="10"/>
          </p:nvPr>
        </p:nvSpPr>
        <p:spPr/>
        <p:txBody>
          <a:bodyPr/>
          <a:lstStyle/>
          <a:p>
            <a:r>
              <a:rPr lang="en-US" smtClean="0"/>
              <a:t>Akademgorodok, Novosibirsk, 07 June 2012 </a:t>
            </a:r>
            <a:endParaRPr lang="en-GB"/>
          </a:p>
        </p:txBody>
      </p:sp>
      <p:sp>
        <p:nvSpPr>
          <p:cNvPr id="5" name="Footer Placeholder 4"/>
          <p:cNvSpPr>
            <a:spLocks noGrp="1"/>
          </p:cNvSpPr>
          <p:nvPr>
            <p:ph type="ftr" sz="quarter" idx="11"/>
          </p:nvPr>
        </p:nvSpPr>
        <p:spPr/>
        <p:txBody>
          <a:bodyPr/>
          <a:lstStyle/>
          <a:p>
            <a:r>
              <a:rPr lang="en-GB" smtClean="0"/>
              <a:t>Solitons, Collapses and Turbulence</a:t>
            </a:r>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Date Placeholder 4"/>
          <p:cNvSpPr>
            <a:spLocks noGrp="1"/>
          </p:cNvSpPr>
          <p:nvPr>
            <p:ph type="dt" sz="quarter" idx="10"/>
          </p:nvPr>
        </p:nvSpPr>
        <p:spPr>
          <a:noFill/>
        </p:spPr>
        <p:txBody>
          <a:bodyPr/>
          <a:lstStyle/>
          <a:p>
            <a:r>
              <a:rPr lang="en-GB" smtClean="0">
                <a:solidFill>
                  <a:srgbClr val="FFFFFF"/>
                </a:solidFill>
              </a:rPr>
              <a:t>Laboratory of Quantum Crystals</a:t>
            </a:r>
          </a:p>
        </p:txBody>
      </p:sp>
      <p:sp>
        <p:nvSpPr>
          <p:cNvPr id="15365" name="Slide Number Placeholder 6"/>
          <p:cNvSpPr>
            <a:spLocks noGrp="1"/>
          </p:cNvSpPr>
          <p:nvPr>
            <p:ph type="sldNum" sz="quarter" idx="12"/>
          </p:nvPr>
        </p:nvSpPr>
        <p:spPr>
          <a:noFill/>
        </p:spPr>
        <p:txBody>
          <a:bodyPr/>
          <a:lstStyle/>
          <a:p>
            <a:fld id="{1AF6EA0A-CA7D-4925-934E-56C266ED7DA7}" type="slidenum">
              <a:rPr lang="en-GB" smtClean="0">
                <a:solidFill>
                  <a:srgbClr val="FFFFFF"/>
                </a:solidFill>
              </a:rPr>
              <a:pPr/>
              <a:t>4</a:t>
            </a:fld>
            <a:endParaRPr lang="en-GB" smtClean="0">
              <a:solidFill>
                <a:srgbClr val="FFFFFF"/>
              </a:solidFill>
            </a:endParaRPr>
          </a:p>
        </p:txBody>
      </p:sp>
      <p:sp>
        <p:nvSpPr>
          <p:cNvPr id="16386" name="Rectangle 2"/>
          <p:cNvSpPr>
            <a:spLocks noGrp="1" noChangeArrowheads="1"/>
          </p:cNvSpPr>
          <p:nvPr>
            <p:ph type="title"/>
          </p:nvPr>
        </p:nvSpPr>
        <p:spPr>
          <a:xfrm>
            <a:off x="255588" y="160338"/>
            <a:ext cx="7212012" cy="1143000"/>
          </a:xfrm>
        </p:spPr>
        <p:txBody>
          <a:bodyPr/>
          <a:lstStyle/>
          <a:p>
            <a:pPr eaLnBrk="1" hangingPunct="1">
              <a:defRPr/>
            </a:pPr>
            <a:r>
              <a:rPr lang="en-US" sz="3600" smtClean="0"/>
              <a:t>Second sound shock waves in </a:t>
            </a:r>
            <a:br>
              <a:rPr lang="en-US" sz="3600" smtClean="0"/>
            </a:br>
            <a:r>
              <a:rPr lang="en-US" sz="3600" smtClean="0"/>
              <a:t>superfluid helium</a:t>
            </a:r>
          </a:p>
        </p:txBody>
      </p:sp>
      <p:sp>
        <p:nvSpPr>
          <p:cNvPr id="16387" name="Rectangle 3"/>
          <p:cNvSpPr>
            <a:spLocks noGrp="1" noChangeArrowheads="1"/>
          </p:cNvSpPr>
          <p:nvPr>
            <p:ph type="body" sz="half" idx="1"/>
          </p:nvPr>
        </p:nvSpPr>
        <p:spPr>
          <a:xfrm>
            <a:off x="112713" y="1443038"/>
            <a:ext cx="4597400" cy="1676400"/>
          </a:xfrm>
        </p:spPr>
        <p:txBody>
          <a:bodyPr/>
          <a:lstStyle/>
          <a:p>
            <a:pPr algn="just" eaLnBrk="1" hangingPunct="1">
              <a:defRPr/>
            </a:pPr>
            <a:r>
              <a:rPr lang="en-US" sz="2000" smtClean="0"/>
              <a:t>Temperature dependence of second sound nonlinear coefficient. Right hump is connected with roton waves, left one – with phonon’s temperature excitation</a:t>
            </a:r>
          </a:p>
        </p:txBody>
      </p:sp>
      <p:sp>
        <p:nvSpPr>
          <p:cNvPr id="16388" name="Rectangle 4"/>
          <p:cNvSpPr>
            <a:spLocks noGrp="1" noChangeArrowheads="1"/>
          </p:cNvSpPr>
          <p:nvPr>
            <p:ph type="body" sz="half" idx="2"/>
          </p:nvPr>
        </p:nvSpPr>
        <p:spPr>
          <a:xfrm>
            <a:off x="4648200" y="749300"/>
            <a:ext cx="4343400" cy="2743200"/>
          </a:xfrm>
        </p:spPr>
        <p:txBody>
          <a:bodyPr/>
          <a:lstStyle/>
          <a:p>
            <a:pPr algn="just" eaLnBrk="1" hangingPunct="1">
              <a:defRPr/>
            </a:pPr>
            <a:r>
              <a:rPr lang="en-GB" sz="2000" smtClean="0"/>
              <a:t>Nonlinear coefficient is positive for first sound</a:t>
            </a:r>
          </a:p>
          <a:p>
            <a:pPr algn="just" eaLnBrk="1" hangingPunct="1">
              <a:defRPr/>
            </a:pPr>
            <a:r>
              <a:rPr lang="en-GB" sz="2000" smtClean="0"/>
              <a:t>Nonlinear coefficient may be positive as well as negative for second sound. It means, the breakdown appears on front (</a:t>
            </a:r>
            <a:r>
              <a:rPr lang="en-GB" sz="2000" smtClean="0">
                <a:latin typeface="Symbol" pitchFamily="18" charset="2"/>
              </a:rPr>
              <a:t>a</a:t>
            </a:r>
            <a:r>
              <a:rPr lang="en-GB" sz="2000" baseline="-25000" smtClean="0">
                <a:latin typeface="Symbol" pitchFamily="18" charset="2"/>
              </a:rPr>
              <a:t>2</a:t>
            </a:r>
            <a:r>
              <a:rPr lang="en-GB" sz="2000" smtClean="0"/>
              <a:t>&gt;0) or on backside (for </a:t>
            </a:r>
            <a:r>
              <a:rPr lang="en-GB" sz="2000" smtClean="0">
                <a:latin typeface="Symbol" pitchFamily="18" charset="2"/>
              </a:rPr>
              <a:t>a</a:t>
            </a:r>
            <a:r>
              <a:rPr lang="en-GB" sz="2000" baseline="-25000" smtClean="0">
                <a:latin typeface="Symbol" pitchFamily="18" charset="2"/>
              </a:rPr>
              <a:t>2</a:t>
            </a:r>
            <a:r>
              <a:rPr lang="en-GB" sz="2000" smtClean="0"/>
              <a:t>&lt;0) of wave depending from T.</a:t>
            </a:r>
          </a:p>
          <a:p>
            <a:pPr algn="just" eaLnBrk="1" hangingPunct="1">
              <a:defRPr/>
            </a:pPr>
            <a:endParaRPr lang="en-US" smtClean="0"/>
          </a:p>
        </p:txBody>
      </p:sp>
      <p:sp>
        <p:nvSpPr>
          <p:cNvPr id="15369" name="Rectangle 10"/>
          <p:cNvSpPr>
            <a:spLocks noChangeArrowheads="1"/>
          </p:cNvSpPr>
          <p:nvPr/>
        </p:nvSpPr>
        <p:spPr bwMode="auto">
          <a:xfrm>
            <a:off x="2162175" y="1481138"/>
            <a:ext cx="9144000" cy="0"/>
          </a:xfrm>
          <a:prstGeom prst="rect">
            <a:avLst/>
          </a:prstGeom>
          <a:noFill/>
          <a:ln w="9525">
            <a:noFill/>
            <a:miter lim="800000"/>
            <a:headEnd/>
            <a:tailEnd/>
          </a:ln>
        </p:spPr>
        <p:txBody>
          <a:bodyPr>
            <a:spAutoFit/>
          </a:bodyPr>
          <a:lstStyle/>
          <a:p>
            <a:pPr algn="ctr" fontAlgn="base">
              <a:spcBef>
                <a:spcPct val="0"/>
              </a:spcBef>
              <a:spcAft>
                <a:spcPct val="0"/>
              </a:spcAft>
            </a:pPr>
            <a:endParaRPr lang="en-US" sz="2400">
              <a:solidFill>
                <a:srgbClr val="FFFFFF"/>
              </a:solidFill>
              <a:latin typeface="Times New Roman" pitchFamily="18" charset="0"/>
            </a:endParaRPr>
          </a:p>
        </p:txBody>
      </p:sp>
      <p:graphicFrame>
        <p:nvGraphicFramePr>
          <p:cNvPr id="15362" name="Object 9"/>
          <p:cNvGraphicFramePr>
            <a:graphicFrameLocks noChangeAspect="1"/>
          </p:cNvGraphicFramePr>
          <p:nvPr/>
        </p:nvGraphicFramePr>
        <p:xfrm>
          <a:off x="4967288" y="3309938"/>
          <a:ext cx="3803650" cy="2913062"/>
        </p:xfrm>
        <a:graphic>
          <a:graphicData uri="http://schemas.openxmlformats.org/presentationml/2006/ole">
            <p:oleObj spid="_x0000_s3074" name="Graph" r:id="rId3" imgW="3804480" imgH="2914560" progId="Origin50.Graph">
              <p:embed/>
            </p:oleObj>
          </a:graphicData>
        </a:graphic>
      </p:graphicFrame>
      <p:graphicFrame>
        <p:nvGraphicFramePr>
          <p:cNvPr id="15363" name="Object 11"/>
          <p:cNvGraphicFramePr>
            <a:graphicFrameLocks noChangeAspect="1"/>
          </p:cNvGraphicFramePr>
          <p:nvPr/>
        </p:nvGraphicFramePr>
        <p:xfrm>
          <a:off x="457200" y="3124200"/>
          <a:ext cx="4035425" cy="3078163"/>
        </p:xfrm>
        <a:graphic>
          <a:graphicData uri="http://schemas.openxmlformats.org/presentationml/2006/ole">
            <p:oleObj spid="_x0000_s3075" name="Точечный рисунок" r:id="rId4" imgW="9116698" imgH="6954221" progId="PBrush">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357826"/>
            <a:ext cx="8183880" cy="1051560"/>
          </a:xfrm>
        </p:spPr>
        <p:txBody>
          <a:bodyPr>
            <a:normAutofit fontScale="90000"/>
          </a:bodyPr>
          <a:lstStyle/>
          <a:p>
            <a:r>
              <a:rPr lang="en-GB" dirty="0" smtClean="0"/>
              <a:t>Why second sound in superfluid helium</a:t>
            </a:r>
            <a:r>
              <a:rPr lang="ru-RU" dirty="0" smtClean="0"/>
              <a:t>?</a:t>
            </a:r>
            <a:endParaRPr lang="en-GB" dirty="0"/>
          </a:p>
        </p:txBody>
      </p:sp>
      <p:sp>
        <p:nvSpPr>
          <p:cNvPr id="3" name="Content Placeholder 2"/>
          <p:cNvSpPr>
            <a:spLocks noGrp="1"/>
          </p:cNvSpPr>
          <p:nvPr>
            <p:ph idx="1"/>
          </p:nvPr>
        </p:nvSpPr>
        <p:spPr>
          <a:xfrm>
            <a:off x="251520" y="530352"/>
            <a:ext cx="8640960" cy="4187952"/>
          </a:xfrm>
        </p:spPr>
        <p:txBody>
          <a:bodyPr/>
          <a:lstStyle/>
          <a:p>
            <a:r>
              <a:rPr lang="en-GB" dirty="0" smtClean="0"/>
              <a:t>Low velocity of wave of second sound</a:t>
            </a:r>
            <a:endParaRPr lang="ru-RU" dirty="0" smtClean="0"/>
          </a:p>
          <a:p>
            <a:r>
              <a:rPr lang="en-GB" dirty="0" smtClean="0"/>
              <a:t>Weak wave dissipation </a:t>
            </a:r>
            <a:endParaRPr lang="ru-RU" dirty="0" smtClean="0"/>
          </a:p>
          <a:p>
            <a:r>
              <a:rPr lang="en-GB" dirty="0" smtClean="0"/>
              <a:t>Very strong dependence of velocity from second sound wave amplitude </a:t>
            </a:r>
            <a:r>
              <a:rPr lang="ru-RU" dirty="0" smtClean="0"/>
              <a:t>(</a:t>
            </a:r>
            <a:r>
              <a:rPr lang="el-GR" dirty="0" smtClean="0"/>
              <a:t>δ</a:t>
            </a:r>
            <a:r>
              <a:rPr lang="en-GB" dirty="0" err="1" smtClean="0"/>
              <a:t>T~mK</a:t>
            </a:r>
            <a:r>
              <a:rPr lang="ru-RU" dirty="0" smtClean="0"/>
              <a:t>)</a:t>
            </a:r>
            <a:r>
              <a:rPr lang="en-GB" dirty="0" smtClean="0"/>
              <a:t> </a:t>
            </a:r>
            <a:endParaRPr lang="ru-RU" dirty="0" smtClean="0"/>
          </a:p>
          <a:p>
            <a:r>
              <a:rPr lang="en-GB" dirty="0" smtClean="0"/>
              <a:t>Linear dispersion law </a:t>
            </a:r>
            <a:r>
              <a:rPr lang="el-GR" dirty="0" smtClean="0"/>
              <a:t>ω</a:t>
            </a:r>
            <a:r>
              <a:rPr lang="en-GB" dirty="0" smtClean="0"/>
              <a:t>~k</a:t>
            </a:r>
            <a:endParaRPr lang="ru-RU" dirty="0" smtClean="0"/>
          </a:p>
          <a:p>
            <a:pPr>
              <a:buNone/>
            </a:pPr>
            <a:r>
              <a:rPr lang="ru-RU" dirty="0" smtClean="0"/>
              <a:t>			</a:t>
            </a:r>
            <a:r>
              <a:rPr lang="en-GB" dirty="0" smtClean="0"/>
              <a:t>Burgers equation</a:t>
            </a:r>
            <a:endParaRPr lang="ru-RU" dirty="0" smtClean="0"/>
          </a:p>
          <a:p>
            <a:endParaRPr lang="ru-RU" dirty="0" smtClean="0"/>
          </a:p>
          <a:p>
            <a:endParaRPr lang="en-GB" dirty="0"/>
          </a:p>
        </p:txBody>
      </p:sp>
      <p:grpSp>
        <p:nvGrpSpPr>
          <p:cNvPr id="6" name="Group 9"/>
          <p:cNvGrpSpPr/>
          <p:nvPr/>
        </p:nvGrpSpPr>
        <p:grpSpPr>
          <a:xfrm>
            <a:off x="2000232" y="3429000"/>
            <a:ext cx="4572032" cy="571504"/>
            <a:chOff x="1500166" y="3643314"/>
            <a:chExt cx="4572032" cy="571504"/>
          </a:xfrm>
        </p:grpSpPr>
        <p:sp>
          <p:nvSpPr>
            <p:cNvPr id="4" name="Rectangle 36"/>
            <p:cNvSpPr>
              <a:spLocks noChangeArrowheads="1"/>
            </p:cNvSpPr>
            <p:nvPr/>
          </p:nvSpPr>
          <p:spPr bwMode="auto">
            <a:xfrm>
              <a:off x="1500166" y="3643314"/>
              <a:ext cx="4572032" cy="571504"/>
            </a:xfrm>
            <a:prstGeom prst="rect">
              <a:avLst/>
            </a:prstGeom>
            <a:noFill/>
            <a:ln w="12700">
              <a:solidFill>
                <a:srgbClr val="FF0000"/>
              </a:solidFill>
              <a:miter lim="800000"/>
              <a:headEnd/>
              <a:tailEnd/>
            </a:ln>
            <a:effectLst/>
          </p:spPr>
          <p:txBody>
            <a:bodyPr wrap="none" anchor="ctr"/>
            <a:lstStyle/>
            <a:p>
              <a:pPr eaLnBrk="0" fontAlgn="base" hangingPunct="0">
                <a:spcBef>
                  <a:spcPct val="0"/>
                </a:spcBef>
                <a:spcAft>
                  <a:spcPct val="0"/>
                </a:spcAft>
              </a:pPr>
              <a:endParaRPr lang="en-GB">
                <a:solidFill>
                  <a:srgbClr val="000000"/>
                </a:solidFill>
                <a:latin typeface="Times New Roman" pitchFamily="18" charset="0"/>
              </a:endParaRPr>
            </a:p>
          </p:txBody>
        </p:sp>
        <p:pic>
          <p:nvPicPr>
            <p:cNvPr id="5" name="Picture 9" descr="txp_fig"/>
            <p:cNvPicPr>
              <a:picLocks noChangeAspect="1" noChangeArrowheads="1"/>
            </p:cNvPicPr>
            <p:nvPr>
              <p:custDataLst>
                <p:tags r:id="rId2"/>
              </p:custDataLst>
            </p:nvPr>
          </p:nvPicPr>
          <p:blipFill>
            <a:blip r:embed="rId4" cstate="print"/>
            <a:srcRect/>
            <a:stretch>
              <a:fillRect/>
            </a:stretch>
          </p:blipFill>
          <p:spPr bwMode="auto">
            <a:xfrm>
              <a:off x="1558725" y="3721795"/>
              <a:ext cx="4425671" cy="428628"/>
            </a:xfrm>
            <a:prstGeom prst="rect">
              <a:avLst/>
            </a:prstGeom>
            <a:noFill/>
            <a:ln w="9525">
              <a:noFill/>
              <a:miter lim="800000"/>
              <a:headEnd/>
              <a:tailEnd/>
            </a:ln>
            <a:effectLst/>
          </p:spPr>
        </p:pic>
      </p:grpSp>
      <p:grpSp>
        <p:nvGrpSpPr>
          <p:cNvPr id="10" name="Group 5"/>
          <p:cNvGrpSpPr/>
          <p:nvPr/>
        </p:nvGrpSpPr>
        <p:grpSpPr>
          <a:xfrm>
            <a:off x="3643306" y="4286256"/>
            <a:ext cx="3960813" cy="1150938"/>
            <a:chOff x="539750" y="2565400"/>
            <a:chExt cx="3960813" cy="1150938"/>
          </a:xfrm>
        </p:grpSpPr>
        <p:pic>
          <p:nvPicPr>
            <p:cNvPr id="7" name="Picture 12" descr="txp_fig"/>
            <p:cNvPicPr>
              <a:picLocks noChangeAspect="1" noChangeArrowheads="1"/>
            </p:cNvPicPr>
            <p:nvPr>
              <p:custDataLst>
                <p:tags r:id="rId1"/>
              </p:custDataLst>
            </p:nvPr>
          </p:nvPicPr>
          <p:blipFill>
            <a:blip r:embed="rId5" cstate="print"/>
            <a:srcRect/>
            <a:stretch>
              <a:fillRect/>
            </a:stretch>
          </p:blipFill>
          <p:spPr bwMode="auto">
            <a:xfrm>
              <a:off x="1116013" y="3284538"/>
              <a:ext cx="2881312" cy="249237"/>
            </a:xfrm>
            <a:prstGeom prst="rect">
              <a:avLst/>
            </a:prstGeom>
            <a:noFill/>
            <a:ln w="9525">
              <a:noFill/>
              <a:miter lim="800000"/>
              <a:headEnd/>
              <a:tailEnd/>
            </a:ln>
            <a:effectLst/>
          </p:spPr>
        </p:pic>
        <p:sp>
          <p:nvSpPr>
            <p:cNvPr id="8" name="Rectangle 13"/>
            <p:cNvSpPr>
              <a:spLocks noChangeArrowheads="1"/>
            </p:cNvSpPr>
            <p:nvPr/>
          </p:nvSpPr>
          <p:spPr bwMode="auto">
            <a:xfrm>
              <a:off x="539750" y="2565400"/>
              <a:ext cx="3960813" cy="1150938"/>
            </a:xfrm>
            <a:prstGeom prst="rect">
              <a:avLst/>
            </a:prstGeom>
            <a:noFill/>
            <a:ln w="12700">
              <a:solidFill>
                <a:srgbClr val="00FF00"/>
              </a:solidFill>
              <a:miter lim="800000"/>
              <a:headEnd/>
              <a:tailEnd/>
            </a:ln>
            <a:effectLst/>
          </p:spPr>
          <p:txBody>
            <a:bodyPr wrap="none" anchor="ctr"/>
            <a:lstStyle/>
            <a:p>
              <a:pPr eaLnBrk="0" fontAlgn="base" hangingPunct="0">
                <a:spcBef>
                  <a:spcPct val="0"/>
                </a:spcBef>
                <a:spcAft>
                  <a:spcPct val="0"/>
                </a:spcAft>
              </a:pPr>
              <a:endParaRPr lang="en-GB">
                <a:solidFill>
                  <a:srgbClr val="000000"/>
                </a:solidFill>
                <a:latin typeface="Times New Roman" pitchFamily="18" charset="0"/>
              </a:endParaRPr>
            </a:p>
          </p:txBody>
        </p:sp>
        <p:sp>
          <p:nvSpPr>
            <p:cNvPr id="9" name="Text Box 37"/>
            <p:cNvSpPr txBox="1">
              <a:spLocks noChangeArrowheads="1"/>
            </p:cNvSpPr>
            <p:nvPr/>
          </p:nvSpPr>
          <p:spPr bwMode="auto">
            <a:xfrm>
              <a:off x="827088" y="2565400"/>
              <a:ext cx="3600450" cy="58477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GB" sz="1600" dirty="0" smtClean="0">
                  <a:solidFill>
                    <a:srgbClr val="000000"/>
                  </a:solidFill>
                </a:rPr>
                <a:t>Dependence of second sound velocity from wave amplitude</a:t>
              </a:r>
              <a:r>
                <a:rPr lang="ru-RU" sz="1600" dirty="0" smtClean="0">
                  <a:solidFill>
                    <a:srgbClr val="000000"/>
                  </a:solidFill>
                </a:rPr>
                <a:t>:</a:t>
              </a:r>
              <a:endParaRPr lang="en-US" sz="1600" dirty="0">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6000"/>
                            </p:stCondLst>
                            <p:childTnLst>
                              <p:par>
                                <p:cTn id="9" presetID="10" presetClass="entr" presetSubtype="0" fill="hold" nodeType="afterEffect">
                                  <p:stCondLst>
                                    <p:cond delay="6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14000"/>
                            </p:stCondLst>
                            <p:childTnLst>
                              <p:par>
                                <p:cTn id="13" presetID="10" presetClass="entr" presetSubtype="0" fill="hold" nodeType="afterEffect">
                                  <p:stCondLst>
                                    <p:cond delay="5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21000"/>
                            </p:stCondLst>
                            <p:childTnLst>
                              <p:par>
                                <p:cTn id="17" presetID="10" presetClass="entr" presetSubtype="0" fill="hold" nodeType="afterEffect">
                                  <p:stCondLst>
                                    <p:cond delay="4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par>
                          <p:cTn id="20" fill="hold">
                            <p:stCondLst>
                              <p:cond delay="27000"/>
                            </p:stCondLst>
                            <p:childTnLst>
                              <p:par>
                                <p:cTn id="21" presetID="2" presetClass="entr" presetSubtype="4" fill="hold" nodeType="afterEffect">
                                  <p:stCondLst>
                                    <p:cond delay="400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5" fill="hold">
                            <p:stCondLst>
                              <p:cond delay="32000"/>
                            </p:stCondLst>
                            <p:childTnLst>
                              <p:par>
                                <p:cTn id="26" presetID="2" presetClass="entr" presetSubtype="4" fill="hold" nodeType="afterEffect">
                                  <p:stCondLst>
                                    <p:cond delay="20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ppt_x"/>
                                          </p:val>
                                        </p:tav>
                                        <p:tav tm="100000">
                                          <p:val>
                                            <p:strVal val="#ppt_x"/>
                                          </p:val>
                                        </p:tav>
                                      </p:tavLst>
                                    </p:anim>
                                    <p:anim calcmode="lin" valueType="num">
                                      <p:cBhvr additive="base">
                                        <p:cTn id="29" dur="1000" fill="hold"/>
                                        <p:tgtEl>
                                          <p:spTgt spid="6"/>
                                        </p:tgtEl>
                                        <p:attrNameLst>
                                          <p:attrName>ppt_y</p:attrName>
                                        </p:attrNameLst>
                                      </p:cBhvr>
                                      <p:tavLst>
                                        <p:tav tm="0">
                                          <p:val>
                                            <p:strVal val="1+#ppt_h/2"/>
                                          </p:val>
                                        </p:tav>
                                        <p:tav tm="100000">
                                          <p:val>
                                            <p:strVal val="#ppt_y"/>
                                          </p:val>
                                        </p:tav>
                                      </p:tavLst>
                                    </p:anim>
                                  </p:childTnLst>
                                </p:cTn>
                              </p:par>
                            </p:childTnLst>
                          </p:cTn>
                        </p:par>
                        <p:par>
                          <p:cTn id="30" fill="hold">
                            <p:stCondLst>
                              <p:cond delay="35000"/>
                            </p:stCondLst>
                            <p:childTnLst>
                              <p:par>
                                <p:cTn id="31" presetID="10" presetClass="entr" presetSubtype="0" fill="hold" nodeType="afterEffect">
                                  <p:stCondLst>
                                    <p:cond delay="6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706090"/>
          </a:xfrm>
        </p:spPr>
        <p:txBody>
          <a:bodyPr>
            <a:normAutofit fontScale="90000"/>
          </a:bodyPr>
          <a:lstStyle/>
          <a:p>
            <a:r>
              <a:rPr lang="en-GB" dirty="0" smtClean="0"/>
              <a:t>Resonator of second sound waves</a:t>
            </a:r>
            <a:endParaRPr lang="en-GB" dirty="0"/>
          </a:p>
        </p:txBody>
      </p:sp>
      <p:pic>
        <p:nvPicPr>
          <p:cNvPr id="6" name="Content Placeholder 5" descr="Standing_wave_2.gif"/>
          <p:cNvPicPr>
            <a:picLocks noGrp="1" noChangeAspect="1"/>
          </p:cNvPicPr>
          <p:nvPr>
            <p:ph sz="quarter" idx="2"/>
          </p:nvPr>
        </p:nvPicPr>
        <p:blipFill>
          <a:blip r:embed="rId2" cstate="print"/>
          <a:stretch>
            <a:fillRect/>
          </a:stretch>
        </p:blipFill>
        <p:spPr>
          <a:xfrm rot="5400000">
            <a:off x="4587228" y="3197748"/>
            <a:ext cx="4822556" cy="1252612"/>
          </a:xfrm>
        </p:spPr>
      </p:pic>
      <p:sp>
        <p:nvSpPr>
          <p:cNvPr id="8" name="Rectangle 7"/>
          <p:cNvSpPr/>
          <p:nvPr/>
        </p:nvSpPr>
        <p:spPr>
          <a:xfrm rot="5400000">
            <a:off x="5307308" y="3197748"/>
            <a:ext cx="3384376"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4" descr="Cell Owen"/>
          <p:cNvPicPr>
            <a:picLocks noGrp="1" noChangeAspect="1" noChangeArrowheads="1"/>
          </p:cNvPicPr>
          <p:nvPr>
            <p:ph sz="half" idx="1"/>
          </p:nvPr>
        </p:nvPicPr>
        <p:blipFill>
          <a:blip r:embed="rId3" cstate="print"/>
          <a:srcRect/>
          <a:stretch>
            <a:fillRect/>
          </a:stretch>
        </p:blipFill>
        <p:spPr>
          <a:xfrm>
            <a:off x="1043608" y="1052736"/>
            <a:ext cx="3456384" cy="2587549"/>
          </a:xfrm>
          <a:noFill/>
          <a:ln/>
        </p:spPr>
      </p:pic>
      <p:sp>
        <p:nvSpPr>
          <p:cNvPr id="10" name="Content Placeholder 9"/>
          <p:cNvSpPr>
            <a:spLocks noGrp="1"/>
          </p:cNvSpPr>
          <p:nvPr>
            <p:ph sz="quarter" idx="3"/>
          </p:nvPr>
        </p:nvSpPr>
        <p:spPr>
          <a:xfrm>
            <a:off x="179512" y="3717032"/>
            <a:ext cx="6120680" cy="2185987"/>
          </a:xfrm>
        </p:spPr>
        <p:txBody>
          <a:bodyPr>
            <a:normAutofit/>
          </a:bodyPr>
          <a:lstStyle/>
          <a:p>
            <a:pPr>
              <a:lnSpc>
                <a:spcPct val="90000"/>
              </a:lnSpc>
            </a:pPr>
            <a:r>
              <a:rPr lang="en-US" sz="2000" dirty="0" smtClean="0"/>
              <a:t>We applied harmonic signal to heater </a:t>
            </a:r>
          </a:p>
          <a:p>
            <a:pPr>
              <a:lnSpc>
                <a:spcPct val="90000"/>
              </a:lnSpc>
              <a:buNone/>
            </a:pPr>
            <a:r>
              <a:rPr lang="en-US" sz="2000" dirty="0" smtClean="0"/>
              <a:t>	</a:t>
            </a:r>
            <a:r>
              <a:rPr lang="en-US" sz="2000" i="1" dirty="0" err="1" smtClean="0"/>
              <a:t>U~</a:t>
            </a:r>
            <a:r>
              <a:rPr lang="en-US" sz="2000" dirty="0" err="1" smtClean="0"/>
              <a:t>sin</a:t>
            </a:r>
            <a:r>
              <a:rPr lang="en-US" sz="2000" i="1" dirty="0" smtClean="0"/>
              <a:t>(</a:t>
            </a:r>
            <a:r>
              <a:rPr lang="en-US" sz="2000" i="1" dirty="0" smtClean="0">
                <a:latin typeface="Symbol" pitchFamily="18" charset="2"/>
              </a:rPr>
              <a:t>w</a:t>
            </a:r>
            <a:r>
              <a:rPr lang="en-US" sz="2000" i="1" dirty="0" smtClean="0"/>
              <a:t>*t),  </a:t>
            </a:r>
          </a:p>
          <a:p>
            <a:pPr>
              <a:lnSpc>
                <a:spcPct val="90000"/>
              </a:lnSpc>
              <a:buNone/>
            </a:pPr>
            <a:r>
              <a:rPr lang="en-US" sz="2000" i="1" dirty="0" smtClean="0"/>
              <a:t>	P~</a:t>
            </a:r>
            <a:r>
              <a:rPr lang="en-US" sz="2000" dirty="0" smtClean="0"/>
              <a:t>sin</a:t>
            </a:r>
            <a:r>
              <a:rPr lang="en-US" sz="2000" i="1" baseline="30000" dirty="0" smtClean="0"/>
              <a:t>2</a:t>
            </a:r>
            <a:r>
              <a:rPr lang="en-US" sz="2000" i="1" dirty="0" smtClean="0"/>
              <a:t>(</a:t>
            </a:r>
            <a:r>
              <a:rPr lang="en-US" sz="2000" i="1" dirty="0" smtClean="0">
                <a:latin typeface="Symbol" pitchFamily="18" charset="2"/>
              </a:rPr>
              <a:t>w</a:t>
            </a:r>
            <a:r>
              <a:rPr lang="en-US" sz="2000" i="1" dirty="0" smtClean="0"/>
              <a:t>*t)=[1+</a:t>
            </a:r>
            <a:r>
              <a:rPr lang="en-US" sz="2000" dirty="0" smtClean="0"/>
              <a:t>cos</a:t>
            </a:r>
            <a:r>
              <a:rPr lang="en-US" sz="2000" i="1" dirty="0" smtClean="0"/>
              <a:t>(2</a:t>
            </a:r>
            <a:r>
              <a:rPr lang="en-US" sz="2000" i="1" dirty="0" smtClean="0">
                <a:latin typeface="Symbol" pitchFamily="18" charset="2"/>
              </a:rPr>
              <a:t>w</a:t>
            </a:r>
            <a:r>
              <a:rPr lang="en-US" sz="2000" i="1" dirty="0" smtClean="0"/>
              <a:t>*t)]/2</a:t>
            </a:r>
          </a:p>
          <a:p>
            <a:pPr>
              <a:lnSpc>
                <a:spcPct val="90000"/>
              </a:lnSpc>
              <a:buNone/>
            </a:pPr>
            <a:endParaRPr lang="en-US" sz="2000" i="1" dirty="0" smtClean="0"/>
          </a:p>
          <a:p>
            <a:pPr>
              <a:lnSpc>
                <a:spcPct val="90000"/>
              </a:lnSpc>
            </a:pPr>
            <a:r>
              <a:rPr lang="en-US" sz="2000" dirty="0" smtClean="0"/>
              <a:t>Resonant frequency </a:t>
            </a:r>
          </a:p>
          <a:p>
            <a:pPr lvl="1">
              <a:lnSpc>
                <a:spcPct val="90000"/>
              </a:lnSpc>
              <a:buNone/>
            </a:pPr>
            <a:r>
              <a:rPr lang="en-US" sz="2500" i="1" dirty="0" err="1" smtClean="0"/>
              <a:t>f</a:t>
            </a:r>
            <a:r>
              <a:rPr lang="en-US" sz="2500" i="1" baseline="-25000" dirty="0" err="1" smtClean="0"/>
              <a:t>G</a:t>
            </a:r>
            <a:r>
              <a:rPr lang="en-US" sz="2500" i="1" dirty="0" smtClean="0"/>
              <a:t>=c</a:t>
            </a:r>
            <a:r>
              <a:rPr lang="en-US" sz="2500" i="1" baseline="-25000" dirty="0" smtClean="0"/>
              <a:t>0</a:t>
            </a:r>
            <a:r>
              <a:rPr lang="en-US" sz="2500" i="1" dirty="0" smtClean="0"/>
              <a:t>/4L</a:t>
            </a:r>
          </a:p>
          <a:p>
            <a:pPr lvl="1">
              <a:lnSpc>
                <a:spcPct val="90000"/>
              </a:lnSpc>
              <a:buNone/>
            </a:pPr>
            <a:endParaRPr lang="ru-RU" sz="2500" i="1" dirty="0" smtClean="0"/>
          </a:p>
          <a:p>
            <a:endParaRPr lang="en-GB" dirty="0"/>
          </a:p>
        </p:txBody>
      </p:sp>
      <p:sp>
        <p:nvSpPr>
          <p:cNvPr id="11" name="Down Arrow 10"/>
          <p:cNvSpPr/>
          <p:nvPr/>
        </p:nvSpPr>
        <p:spPr>
          <a:xfrm>
            <a:off x="7956376" y="2348880"/>
            <a:ext cx="288032" cy="1008112"/>
          </a:xfrm>
          <a:prstGeom prst="downArrow">
            <a:avLst/>
          </a:prstGeom>
          <a:solidFill>
            <a:srgbClr val="0070C0"/>
          </a:solid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Down Arrow 11"/>
          <p:cNvSpPr/>
          <p:nvPr/>
        </p:nvSpPr>
        <p:spPr>
          <a:xfrm rot="10800000">
            <a:off x="5724128" y="2420888"/>
            <a:ext cx="288032" cy="1008112"/>
          </a:xfrm>
          <a:prstGeom prst="downArrow">
            <a:avLst/>
          </a:prstGeom>
          <a:solidFill>
            <a:srgbClr val="FF0000"/>
          </a:solid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2" presetClass="entr" presetSubtype="4" fill="hold" grpId="0" nodeType="afterEffect">
                                  <p:stCondLst>
                                    <p:cond delay="500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7500"/>
                            </p:stCondLst>
                            <p:childTnLst>
                              <p:par>
                                <p:cTn id="14" presetID="2" presetClass="entr" presetSubtype="4" fill="hold" grpId="0" nodeType="afterEffect">
                                  <p:stCondLst>
                                    <p:cond delay="2000"/>
                                  </p:stCondLst>
                                  <p:childTnLst>
                                    <p:set>
                                      <p:cBhvr>
                                        <p:cTn id="15" dur="1" fill="hold">
                                          <p:stCondLst>
                                            <p:cond delay="0"/>
                                          </p:stCondLst>
                                        </p:cTn>
                                        <p:tgtEl>
                                          <p:spTgt spid="10">
                                            <p:txEl>
                                              <p:pRg st="1" end="1"/>
                                            </p:txEl>
                                          </p:spTgt>
                                        </p:tgtEl>
                                        <p:attrNameLst>
                                          <p:attrName>style.visibility</p:attrName>
                                        </p:attrNameLst>
                                      </p:cBhvr>
                                      <p:to>
                                        <p:strVal val="visible"/>
                                      </p:to>
                                    </p:set>
                                    <p:anim calcmode="lin" valueType="num">
                                      <p:cBhvr additive="base">
                                        <p:cTn id="16"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0"/>
                            </p:stCondLst>
                            <p:childTnLst>
                              <p:par>
                                <p:cTn id="19" presetID="2" presetClass="entr" presetSubtype="4" fill="hold" grpId="0" nodeType="afterEffect">
                                  <p:stCondLst>
                                    <p:cond delay="200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additive="base">
                                        <p:cTn id="2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2500"/>
                            </p:stCondLst>
                            <p:childTnLst>
                              <p:par>
                                <p:cTn id="24" presetID="2" presetClass="entr" presetSubtype="4" fill="hold" grpId="0" nodeType="afterEffect">
                                  <p:stCondLst>
                                    <p:cond delay="2000"/>
                                  </p:stCondLst>
                                  <p:childTnLst>
                                    <p:set>
                                      <p:cBhvr>
                                        <p:cTn id="25" dur="1" fill="hold">
                                          <p:stCondLst>
                                            <p:cond delay="0"/>
                                          </p:stCondLst>
                                        </p:cTn>
                                        <p:tgtEl>
                                          <p:spTgt spid="10">
                                            <p:txEl>
                                              <p:pRg st="4" end="4"/>
                                            </p:txEl>
                                          </p:spTgt>
                                        </p:tgtEl>
                                        <p:attrNameLst>
                                          <p:attrName>style.visibility</p:attrName>
                                        </p:attrNameLst>
                                      </p:cBhvr>
                                      <p:to>
                                        <p:strVal val="visible"/>
                                      </p:to>
                                    </p:set>
                                    <p:anim calcmode="lin" valueType="num">
                                      <p:cBhvr additive="base">
                                        <p:cTn id="26"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5000"/>
                            </p:stCondLst>
                            <p:childTnLst>
                              <p:par>
                                <p:cTn id="29" presetID="2" presetClass="entr" presetSubtype="4" fill="hold" grpId="0" nodeType="afterEffect">
                                  <p:stCondLst>
                                    <p:cond delay="200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par>
                                <p:cTn id="38" presetID="10" presetClass="entr" presetSubtype="0" fill="hold" grpId="0" nodeType="withEffect">
                                  <p:stCondLst>
                                    <p:cond delay="30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childTnLst>
                                </p:cTn>
                              </p:par>
                              <p:par>
                                <p:cTn id="41" presetID="10" presetClass="entr" presetSubtype="0" fill="hold" grpId="0" nodeType="withEffect">
                                  <p:stCondLst>
                                    <p:cond delay="30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quarter" idx="10"/>
          </p:nvPr>
        </p:nvSpPr>
        <p:spPr/>
        <p:txBody>
          <a:bodyPr/>
          <a:lstStyle/>
          <a:p>
            <a:pPr>
              <a:defRPr/>
            </a:pPr>
            <a:r>
              <a:rPr lang="en-US">
                <a:solidFill>
                  <a:srgbClr val="000000"/>
                </a:solidFill>
              </a:rPr>
              <a:t>Laboratory of Quantum Crystals</a:t>
            </a:r>
          </a:p>
        </p:txBody>
      </p:sp>
      <p:sp>
        <p:nvSpPr>
          <p:cNvPr id="81925" name="Slide Number Placeholder 6"/>
          <p:cNvSpPr>
            <a:spLocks noGrp="1"/>
          </p:cNvSpPr>
          <p:nvPr>
            <p:ph type="sldNum" sz="quarter" idx="12"/>
          </p:nvPr>
        </p:nvSpPr>
        <p:spPr>
          <a:noFill/>
        </p:spPr>
        <p:txBody>
          <a:bodyPr/>
          <a:lstStyle/>
          <a:p>
            <a:fld id="{D0C7FBB2-3B4F-4088-ACB9-F6CBD19366B7}" type="slidenum">
              <a:rPr lang="en-US" smtClean="0">
                <a:solidFill>
                  <a:srgbClr val="000000"/>
                </a:solidFill>
              </a:rPr>
              <a:pPr/>
              <a:t>7</a:t>
            </a:fld>
            <a:endParaRPr lang="en-US" smtClean="0">
              <a:solidFill>
                <a:srgbClr val="000000"/>
              </a:solidFill>
            </a:endParaRPr>
          </a:p>
        </p:txBody>
      </p:sp>
      <p:sp>
        <p:nvSpPr>
          <p:cNvPr id="81926" name="Rectangle 2"/>
          <p:cNvSpPr>
            <a:spLocks noGrp="1" noChangeArrowheads="1"/>
          </p:cNvSpPr>
          <p:nvPr>
            <p:ph type="title"/>
          </p:nvPr>
        </p:nvSpPr>
        <p:spPr>
          <a:xfrm>
            <a:off x="381000" y="228600"/>
            <a:ext cx="7772400" cy="838200"/>
          </a:xfrm>
        </p:spPr>
        <p:txBody>
          <a:bodyPr/>
          <a:lstStyle/>
          <a:p>
            <a:pPr eaLnBrk="1" hangingPunct="1"/>
            <a:r>
              <a:rPr lang="en-US" smtClean="0"/>
              <a:t>Resonator</a:t>
            </a:r>
          </a:p>
        </p:txBody>
      </p:sp>
      <p:sp>
        <p:nvSpPr>
          <p:cNvPr id="81927" name="Rectangle 3"/>
          <p:cNvSpPr>
            <a:spLocks noGrp="1" noChangeArrowheads="1"/>
          </p:cNvSpPr>
          <p:nvPr>
            <p:ph type="body" sz="half" idx="1"/>
          </p:nvPr>
        </p:nvSpPr>
        <p:spPr>
          <a:xfrm>
            <a:off x="0" y="1357298"/>
            <a:ext cx="5651500" cy="4419600"/>
          </a:xfrm>
        </p:spPr>
        <p:txBody>
          <a:bodyPr/>
          <a:lstStyle/>
          <a:p>
            <a:pPr eaLnBrk="1" hangingPunct="1">
              <a:lnSpc>
                <a:spcPct val="90000"/>
              </a:lnSpc>
            </a:pPr>
            <a:r>
              <a:rPr lang="en-US" sz="2400" dirty="0" smtClean="0"/>
              <a:t>In experiments was used high quality cylindrical resonator (cover and bottom were parallel, wall was with high accurateness cylindrical – in some experiments we used cut off syringe), D</a:t>
            </a:r>
            <a:r>
              <a:rPr lang="en-US" sz="2400" dirty="0" smtClean="0">
                <a:latin typeface="Times New Roman" pitchFamily="18" charset="0"/>
              </a:rPr>
              <a:t>~</a:t>
            </a:r>
            <a:r>
              <a:rPr lang="en-US" sz="2400" dirty="0" smtClean="0"/>
              <a:t>1.5 cm, L=2-8cm. </a:t>
            </a:r>
          </a:p>
          <a:p>
            <a:pPr eaLnBrk="1" hangingPunct="1">
              <a:lnSpc>
                <a:spcPct val="90000"/>
              </a:lnSpc>
            </a:pPr>
            <a:r>
              <a:rPr lang="en-US" sz="2400" dirty="0" smtClean="0"/>
              <a:t>Heating meander occupied all lid area and we  generated one dimensional wave </a:t>
            </a:r>
          </a:p>
          <a:p>
            <a:pPr eaLnBrk="1" hangingPunct="1">
              <a:lnSpc>
                <a:spcPct val="90000"/>
              </a:lnSpc>
            </a:pPr>
            <a:r>
              <a:rPr lang="en-US" sz="2400" dirty="0" smtClean="0"/>
              <a:t>The </a:t>
            </a:r>
            <a:r>
              <a:rPr lang="en-US" sz="2400" dirty="0" err="1" smtClean="0"/>
              <a:t>eigenfrequencies</a:t>
            </a:r>
            <a:r>
              <a:rPr lang="en-US" sz="2400" dirty="0" smtClean="0"/>
              <a:t> are multiple harmonics</a:t>
            </a:r>
          </a:p>
          <a:p>
            <a:pPr eaLnBrk="1" hangingPunct="1">
              <a:lnSpc>
                <a:spcPct val="90000"/>
              </a:lnSpc>
            </a:pPr>
            <a:endParaRPr lang="en-US" sz="2400" dirty="0" smtClean="0"/>
          </a:p>
          <a:p>
            <a:pPr eaLnBrk="1" hangingPunct="1">
              <a:lnSpc>
                <a:spcPct val="90000"/>
              </a:lnSpc>
              <a:buFont typeface="Wingdings" pitchFamily="2" charset="2"/>
              <a:buNone/>
            </a:pPr>
            <a:r>
              <a:rPr lang="en-US" sz="2400" dirty="0" smtClean="0"/>
              <a:t>	</a:t>
            </a:r>
          </a:p>
          <a:p>
            <a:pPr eaLnBrk="1" hangingPunct="1">
              <a:lnSpc>
                <a:spcPct val="90000"/>
              </a:lnSpc>
              <a:buFont typeface="Wingdings" pitchFamily="2" charset="2"/>
              <a:buNone/>
            </a:pPr>
            <a:r>
              <a:rPr lang="en-US" sz="2400" dirty="0" smtClean="0"/>
              <a:t> </a:t>
            </a:r>
          </a:p>
        </p:txBody>
      </p:sp>
      <p:graphicFrame>
        <p:nvGraphicFramePr>
          <p:cNvPr id="81922" name="Object 4"/>
          <p:cNvGraphicFramePr>
            <a:graphicFrameLocks noChangeAspect="1"/>
          </p:cNvGraphicFramePr>
          <p:nvPr>
            <p:ph type="clipArt" sz="half" idx="2"/>
          </p:nvPr>
        </p:nvGraphicFramePr>
        <p:xfrm>
          <a:off x="5819775" y="3155950"/>
          <a:ext cx="2389188" cy="2627313"/>
        </p:xfrm>
        <a:graphic>
          <a:graphicData uri="http://schemas.openxmlformats.org/presentationml/2006/ole">
            <p:oleObj spid="_x0000_s5122" r:id="rId3" imgW="1933333" imgH="2019048" progId="">
              <p:embed/>
            </p:oleObj>
          </a:graphicData>
        </a:graphic>
      </p:graphicFrame>
      <p:graphicFrame>
        <p:nvGraphicFramePr>
          <p:cNvPr id="81923" name="Object 5"/>
          <p:cNvGraphicFramePr>
            <a:graphicFrameLocks noChangeAspect="1"/>
          </p:cNvGraphicFramePr>
          <p:nvPr/>
        </p:nvGraphicFramePr>
        <p:xfrm>
          <a:off x="5795963" y="549275"/>
          <a:ext cx="2371725" cy="2238375"/>
        </p:xfrm>
        <a:graphic>
          <a:graphicData uri="http://schemas.openxmlformats.org/presentationml/2006/ole">
            <p:oleObj spid="_x0000_s5123" name="Точечный рисунок" r:id="rId4" imgW="2371429" imgH="2238687" progId="PBrush">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of resonator 70 mm</a:t>
            </a:r>
            <a:endParaRPr lang="en-GB" dirty="0"/>
          </a:p>
        </p:txBody>
      </p:sp>
      <p:sp>
        <p:nvSpPr>
          <p:cNvPr id="3" name="Text Placeholder 2"/>
          <p:cNvSpPr>
            <a:spLocks noGrp="1"/>
          </p:cNvSpPr>
          <p:nvPr>
            <p:ph type="body" sz="half" idx="1"/>
          </p:nvPr>
        </p:nvSpPr>
        <p:spPr>
          <a:xfrm>
            <a:off x="0" y="4714884"/>
            <a:ext cx="5143504" cy="1804982"/>
          </a:xfrm>
        </p:spPr>
        <p:txBody>
          <a:bodyPr/>
          <a:lstStyle/>
          <a:p>
            <a:r>
              <a:rPr lang="en-GB" sz="1200" dirty="0" smtClean="0"/>
              <a:t>The penetration depth is of the order of 2.</a:t>
            </a:r>
            <a:r>
              <a:rPr lang="en-GB" sz="1200" i="1" dirty="0" smtClean="0"/>
              <a:t>5 </a:t>
            </a:r>
            <a:r>
              <a:rPr lang="el-GR" sz="1200" i="1" dirty="0" smtClean="0"/>
              <a:t>μ</a:t>
            </a:r>
            <a:r>
              <a:rPr lang="en-GB" sz="1200" i="1" dirty="0" smtClean="0"/>
              <a:t>m for resonance frequency ~ 1000 Hz. </a:t>
            </a:r>
            <a:r>
              <a:rPr lang="en-GB" sz="1200" dirty="0" smtClean="0"/>
              <a:t>Lets us suppose that the part of helium in length of </a:t>
            </a:r>
            <a:r>
              <a:rPr lang="el-GR" sz="1200" dirty="0" smtClean="0"/>
              <a:t>Λ</a:t>
            </a:r>
            <a:r>
              <a:rPr lang="en-GB" sz="1200" dirty="0" smtClean="0"/>
              <a:t> balks a motion of wave. The absolute value of resonator quality</a:t>
            </a:r>
            <a:r>
              <a:rPr lang="en-GB" sz="1200" i="1" dirty="0" smtClean="0"/>
              <a:t> </a:t>
            </a:r>
            <a:r>
              <a:rPr lang="en-GB" sz="1200" dirty="0" smtClean="0"/>
              <a:t>is of the order of </a:t>
            </a:r>
          </a:p>
          <a:p>
            <a:endParaRPr lang="en-GB" sz="1200" dirty="0" smtClean="0"/>
          </a:p>
          <a:p>
            <a:r>
              <a:rPr lang="en-GB" sz="1200" dirty="0" smtClean="0"/>
              <a:t>    Bulk dissipation stays appreciable  at frequencies higher  10 kHz</a:t>
            </a:r>
            <a:endParaRPr lang="en-GB" sz="1200" dirty="0"/>
          </a:p>
        </p:txBody>
      </p:sp>
      <p:sp>
        <p:nvSpPr>
          <p:cNvPr id="6" name="Date Placeholder 5"/>
          <p:cNvSpPr>
            <a:spLocks noGrp="1"/>
          </p:cNvSpPr>
          <p:nvPr>
            <p:ph type="dt" sz="half" idx="10"/>
          </p:nvPr>
        </p:nvSpPr>
        <p:spPr/>
        <p:txBody>
          <a:bodyPr/>
          <a:lstStyle/>
          <a:p>
            <a:pPr>
              <a:defRPr/>
            </a:pPr>
            <a:r>
              <a:rPr lang="en-US" smtClean="0">
                <a:solidFill>
                  <a:srgbClr val="000000"/>
                </a:solidFill>
              </a:rPr>
              <a:t>3 March 2010</a:t>
            </a:r>
            <a:endParaRPr lang="en-US">
              <a:solidFill>
                <a:srgbClr val="000000"/>
              </a:solidFill>
            </a:endParaRPr>
          </a:p>
        </p:txBody>
      </p:sp>
      <p:sp>
        <p:nvSpPr>
          <p:cNvPr id="4" name="Content Placeholder 3"/>
          <p:cNvSpPr>
            <a:spLocks noGrp="1"/>
          </p:cNvSpPr>
          <p:nvPr>
            <p:ph sz="quarter" idx="2"/>
          </p:nvPr>
        </p:nvSpPr>
        <p:spPr>
          <a:xfrm>
            <a:off x="4643438" y="1428736"/>
            <a:ext cx="4000528" cy="2133600"/>
          </a:xfrm>
        </p:spPr>
        <p:txBody>
          <a:bodyPr/>
          <a:lstStyle/>
          <a:p>
            <a:pPr algn="just"/>
            <a:r>
              <a:rPr lang="en-GB" sz="1200" i="1" dirty="0" smtClean="0">
                <a:solidFill>
                  <a:schemeClr val="tx1"/>
                </a:solidFill>
                <a:latin typeface="+mn-lt"/>
                <a:ea typeface="+mn-ea"/>
                <a:cs typeface="+mn-cs"/>
              </a:rPr>
              <a:t>The </a:t>
            </a:r>
            <a:r>
              <a:rPr lang="en-GB" sz="1200" dirty="0" smtClean="0">
                <a:solidFill>
                  <a:schemeClr val="tx1"/>
                </a:solidFill>
                <a:latin typeface="+mn-lt"/>
                <a:ea typeface="+mn-ea"/>
                <a:cs typeface="+mn-cs"/>
              </a:rPr>
              <a:t>mechanical quality of the resonator is determined by parallel of reflecting walls </a:t>
            </a:r>
          </a:p>
          <a:p>
            <a:pPr algn="just">
              <a:buNone/>
            </a:pPr>
            <a:r>
              <a:rPr lang="en-GB" sz="1200" dirty="0" smtClean="0"/>
              <a:t>	</a:t>
            </a:r>
            <a:r>
              <a:rPr lang="el-GR" sz="1200" dirty="0" smtClean="0">
                <a:solidFill>
                  <a:schemeClr val="tx1"/>
                </a:solidFill>
                <a:latin typeface="+mn-lt"/>
                <a:ea typeface="+mn-ea"/>
                <a:cs typeface="+mn-cs"/>
              </a:rPr>
              <a:t>Δ</a:t>
            </a:r>
            <a:r>
              <a:rPr lang="en-GB" sz="1200" i="1" dirty="0" smtClean="0">
                <a:solidFill>
                  <a:schemeClr val="tx1"/>
                </a:solidFill>
                <a:latin typeface="+mn-lt"/>
                <a:ea typeface="+mn-ea"/>
                <a:cs typeface="+mn-cs"/>
              </a:rPr>
              <a:t>l/l ~ 5* 10</a:t>
            </a:r>
            <a:r>
              <a:rPr lang="en-GB" sz="1200" i="1" baseline="30000" dirty="0" smtClean="0">
                <a:solidFill>
                  <a:schemeClr val="tx1"/>
                </a:solidFill>
                <a:latin typeface="+mn-lt"/>
                <a:ea typeface="+mn-ea"/>
                <a:cs typeface="+mn-cs"/>
              </a:rPr>
              <a:t>-4</a:t>
            </a:r>
            <a:r>
              <a:rPr lang="en-GB" sz="1200" dirty="0" smtClean="0"/>
              <a:t>, which corresponds to highest resonance frequency ~400 kHz</a:t>
            </a:r>
            <a:endParaRPr lang="en-GB" sz="1200" dirty="0" smtClean="0">
              <a:solidFill>
                <a:schemeClr val="tx1"/>
              </a:solidFill>
              <a:latin typeface="+mn-lt"/>
              <a:ea typeface="+mn-ea"/>
              <a:cs typeface="+mn-cs"/>
            </a:endParaRPr>
          </a:p>
          <a:p>
            <a:pPr algn="just"/>
            <a:r>
              <a:rPr lang="en-GB" sz="1200" dirty="0" smtClean="0">
                <a:solidFill>
                  <a:schemeClr val="tx1"/>
                </a:solidFill>
                <a:latin typeface="+mn-lt"/>
                <a:ea typeface="+mn-ea"/>
                <a:cs typeface="+mn-cs"/>
              </a:rPr>
              <a:t>Model. The </a:t>
            </a:r>
            <a:r>
              <a:rPr lang="en-GB" sz="1200" dirty="0" err="1" smtClean="0">
                <a:solidFill>
                  <a:schemeClr val="tx1"/>
                </a:solidFill>
                <a:latin typeface="+mn-lt"/>
                <a:ea typeface="+mn-ea"/>
                <a:cs typeface="+mn-cs"/>
              </a:rPr>
              <a:t>counterflow</a:t>
            </a:r>
            <a:r>
              <a:rPr lang="en-GB" sz="1200" dirty="0" smtClean="0">
                <a:solidFill>
                  <a:schemeClr val="tx1"/>
                </a:solidFill>
                <a:latin typeface="+mn-lt"/>
                <a:ea typeface="+mn-ea"/>
                <a:cs typeface="+mn-cs"/>
              </a:rPr>
              <a:t> of the </a:t>
            </a:r>
            <a:r>
              <a:rPr lang="en-GB" sz="1200" dirty="0" err="1" smtClean="0">
                <a:solidFill>
                  <a:schemeClr val="tx1"/>
                </a:solidFill>
                <a:latin typeface="+mn-lt"/>
                <a:ea typeface="+mn-ea"/>
                <a:cs typeface="+mn-cs"/>
              </a:rPr>
              <a:t>superfluid</a:t>
            </a:r>
            <a:r>
              <a:rPr lang="en-GB" sz="1200" dirty="0" smtClean="0">
                <a:solidFill>
                  <a:schemeClr val="tx1"/>
                </a:solidFill>
                <a:latin typeface="+mn-lt"/>
                <a:ea typeface="+mn-ea"/>
                <a:cs typeface="+mn-cs"/>
              </a:rPr>
              <a:t> helium in resonator yields a some viscous friction at penetration depth, which depends from a frequency of a resonance vibrations </a:t>
            </a:r>
          </a:p>
          <a:p>
            <a:pPr algn="just"/>
            <a:endParaRPr lang="en-GB" sz="1200" dirty="0" smtClean="0">
              <a:solidFill>
                <a:schemeClr val="tx1"/>
              </a:solidFill>
              <a:latin typeface="+mn-lt"/>
              <a:ea typeface="+mn-ea"/>
              <a:cs typeface="+mn-cs"/>
            </a:endParaRPr>
          </a:p>
          <a:p>
            <a:pPr algn="just">
              <a:buNone/>
            </a:pPr>
            <a:r>
              <a:rPr lang="en-GB" sz="1200" i="1" dirty="0" smtClean="0">
                <a:solidFill>
                  <a:schemeClr val="tx1"/>
                </a:solidFill>
                <a:latin typeface="+mn-lt"/>
                <a:ea typeface="+mn-ea"/>
                <a:cs typeface="+mn-cs"/>
              </a:rPr>
              <a:t>	The energy loss at motion along </a:t>
            </a:r>
            <a:r>
              <a:rPr lang="en-GB" sz="1200" dirty="0" smtClean="0">
                <a:solidFill>
                  <a:schemeClr val="tx1"/>
                </a:solidFill>
                <a:latin typeface="+mn-lt"/>
                <a:ea typeface="+mn-ea"/>
                <a:cs typeface="+mn-cs"/>
              </a:rPr>
              <a:t>walls in layer </a:t>
            </a:r>
            <a:r>
              <a:rPr lang="el-GR" sz="1200" i="1" dirty="0" smtClean="0">
                <a:solidFill>
                  <a:schemeClr val="tx1"/>
                </a:solidFill>
                <a:latin typeface="+mn-lt"/>
                <a:ea typeface="+mn-ea"/>
                <a:cs typeface="+mn-cs"/>
              </a:rPr>
              <a:t>Λ</a:t>
            </a:r>
            <a:r>
              <a:rPr lang="en-GB" sz="1200" dirty="0" smtClean="0">
                <a:solidFill>
                  <a:schemeClr val="tx1"/>
                </a:solidFill>
                <a:latin typeface="+mn-lt"/>
                <a:ea typeface="+mn-ea"/>
                <a:cs typeface="+mn-cs"/>
              </a:rPr>
              <a:t> at distance </a:t>
            </a:r>
            <a:r>
              <a:rPr lang="en-GB" sz="1200" i="1" dirty="0" smtClean="0">
                <a:solidFill>
                  <a:schemeClr val="tx1"/>
                </a:solidFill>
                <a:latin typeface="+mn-lt"/>
                <a:ea typeface="+mn-ea"/>
                <a:cs typeface="+mn-cs"/>
              </a:rPr>
              <a:t>L, </a:t>
            </a:r>
            <a:r>
              <a:rPr lang="en-GB" sz="1200" dirty="0" smtClean="0">
                <a:solidFill>
                  <a:schemeClr val="tx1"/>
                </a:solidFill>
                <a:latin typeface="+mn-lt"/>
                <a:ea typeface="+mn-ea"/>
                <a:cs typeface="+mn-cs"/>
              </a:rPr>
              <a:t>which is defined by interference conditions.. The wave disappears in resonator as only the sum of reflection </a:t>
            </a:r>
            <a:r>
              <a:rPr lang="en-GB" sz="1200" i="1" dirty="0" smtClean="0">
                <a:solidFill>
                  <a:schemeClr val="tx1"/>
                </a:solidFill>
                <a:latin typeface="+mn-lt"/>
                <a:ea typeface="+mn-ea"/>
                <a:cs typeface="+mn-cs"/>
              </a:rPr>
              <a:t>N </a:t>
            </a:r>
            <a:r>
              <a:rPr lang="en-GB" sz="1200" dirty="0" smtClean="0">
                <a:solidFill>
                  <a:schemeClr val="tx1"/>
                </a:solidFill>
                <a:latin typeface="+mn-lt"/>
                <a:ea typeface="+mn-ea"/>
                <a:cs typeface="+mn-cs"/>
              </a:rPr>
              <a:t>multiplies on </a:t>
            </a:r>
            <a:r>
              <a:rPr lang="el-GR" sz="1200" dirty="0" smtClean="0">
                <a:solidFill>
                  <a:schemeClr val="tx1"/>
                </a:solidFill>
                <a:latin typeface="+mn-lt"/>
                <a:ea typeface="+mn-ea"/>
                <a:cs typeface="+mn-cs"/>
              </a:rPr>
              <a:t>Δ</a:t>
            </a:r>
            <a:r>
              <a:rPr lang="en-GB" sz="1200" i="1" dirty="0" smtClean="0">
                <a:solidFill>
                  <a:schemeClr val="tx1"/>
                </a:solidFill>
                <a:latin typeface="+mn-lt"/>
                <a:ea typeface="+mn-ea"/>
                <a:cs typeface="+mn-cs"/>
              </a:rPr>
              <a:t>l </a:t>
            </a:r>
            <a:r>
              <a:rPr lang="en-GB" sz="1200" dirty="0" smtClean="0">
                <a:solidFill>
                  <a:schemeClr val="tx1"/>
                </a:solidFill>
                <a:latin typeface="+mn-lt"/>
                <a:ea typeface="+mn-ea"/>
                <a:cs typeface="+mn-cs"/>
              </a:rPr>
              <a:t>will be order of wavelength </a:t>
            </a:r>
            <a:r>
              <a:rPr lang="el-GR" sz="1200" i="1" dirty="0" smtClean="0">
                <a:solidFill>
                  <a:schemeClr val="tx1"/>
                </a:solidFill>
                <a:latin typeface="+mn-lt"/>
                <a:ea typeface="+mn-ea"/>
                <a:cs typeface="+mn-cs"/>
              </a:rPr>
              <a:t>λ</a:t>
            </a:r>
            <a:r>
              <a:rPr lang="en-GB" sz="1200" i="1" dirty="0" smtClean="0">
                <a:solidFill>
                  <a:schemeClr val="tx1"/>
                </a:solidFill>
                <a:latin typeface="+mn-lt"/>
                <a:ea typeface="+mn-ea"/>
                <a:cs typeface="+mn-cs"/>
              </a:rPr>
              <a:t>=c/f=c/2 </a:t>
            </a:r>
            <a:r>
              <a:rPr lang="el-GR" sz="1200" i="1" dirty="0" smtClean="0">
                <a:solidFill>
                  <a:schemeClr val="tx1"/>
                </a:solidFill>
                <a:latin typeface="+mn-lt"/>
                <a:ea typeface="+mn-ea"/>
                <a:cs typeface="+mn-cs"/>
              </a:rPr>
              <a:t>πω</a:t>
            </a:r>
            <a:r>
              <a:rPr lang="en-GB" sz="1200" i="1" dirty="0" smtClean="0">
                <a:solidFill>
                  <a:schemeClr val="tx1"/>
                </a:solidFill>
                <a:latin typeface="+mn-lt"/>
                <a:ea typeface="+mn-ea"/>
                <a:cs typeface="+mn-cs"/>
              </a:rPr>
              <a:t>~</a:t>
            </a:r>
            <a:r>
              <a:rPr lang="el-GR" sz="1200" i="1" dirty="0" smtClean="0">
                <a:solidFill>
                  <a:schemeClr val="tx1"/>
                </a:solidFill>
                <a:latin typeface="+mn-lt"/>
                <a:ea typeface="+mn-ea"/>
                <a:cs typeface="+mn-cs"/>
              </a:rPr>
              <a:t>Δ</a:t>
            </a:r>
            <a:r>
              <a:rPr lang="en-GB" sz="1200" i="1" dirty="0" smtClean="0">
                <a:solidFill>
                  <a:schemeClr val="tx1"/>
                </a:solidFill>
                <a:latin typeface="+mn-lt"/>
                <a:ea typeface="+mn-ea"/>
                <a:cs typeface="+mn-cs"/>
              </a:rPr>
              <a:t>l*N, </a:t>
            </a:r>
            <a:r>
              <a:rPr lang="en-GB" sz="1200" dirty="0" smtClean="0">
                <a:solidFill>
                  <a:schemeClr val="tx1"/>
                </a:solidFill>
                <a:latin typeface="+mn-lt"/>
                <a:ea typeface="+mn-ea"/>
                <a:cs typeface="+mn-cs"/>
              </a:rPr>
              <a:t>where</a:t>
            </a:r>
            <a:r>
              <a:rPr lang="en-GB" sz="1200" i="1" dirty="0" smtClean="0">
                <a:solidFill>
                  <a:schemeClr val="tx1"/>
                </a:solidFill>
                <a:latin typeface="+mn-lt"/>
                <a:ea typeface="+mn-ea"/>
                <a:cs typeface="+mn-cs"/>
              </a:rPr>
              <a:t> c - </a:t>
            </a:r>
            <a:r>
              <a:rPr lang="en-GB" sz="1200" dirty="0" smtClean="0">
                <a:solidFill>
                  <a:schemeClr val="tx1"/>
                </a:solidFill>
                <a:latin typeface="+mn-lt"/>
                <a:ea typeface="+mn-ea"/>
                <a:cs typeface="+mn-cs"/>
              </a:rPr>
              <a:t>is sound velocity. Wave at this case runs a distance </a:t>
            </a:r>
          </a:p>
          <a:p>
            <a:pPr algn="just">
              <a:buNone/>
            </a:pPr>
            <a:r>
              <a:rPr lang="en-GB" sz="1200" dirty="0" smtClean="0">
                <a:solidFill>
                  <a:schemeClr val="tx1"/>
                </a:solidFill>
                <a:latin typeface="+mn-lt"/>
                <a:ea typeface="+mn-ea"/>
                <a:cs typeface="+mn-cs"/>
              </a:rPr>
              <a:t> </a:t>
            </a:r>
            <a:endParaRPr lang="en-GB" sz="1200" i="1" dirty="0" smtClean="0">
              <a:solidFill>
                <a:schemeClr val="tx1"/>
              </a:solidFill>
              <a:latin typeface="+mn-lt"/>
              <a:ea typeface="+mn-ea"/>
              <a:cs typeface="+mn-cs"/>
            </a:endParaRPr>
          </a:p>
          <a:p>
            <a:pPr algn="just">
              <a:buNone/>
            </a:pPr>
            <a:r>
              <a:rPr lang="en-GB" sz="1200" i="1" dirty="0" smtClean="0">
                <a:solidFill>
                  <a:schemeClr val="tx1"/>
                </a:solidFill>
                <a:latin typeface="+mn-lt"/>
                <a:ea typeface="+mn-ea"/>
                <a:cs typeface="+mn-cs"/>
              </a:rPr>
              <a:t>	</a:t>
            </a:r>
          </a:p>
          <a:p>
            <a:pPr algn="just">
              <a:buNone/>
            </a:pPr>
            <a:r>
              <a:rPr lang="en-GB" sz="1200" i="1" dirty="0" smtClean="0"/>
              <a:t>	</a:t>
            </a:r>
            <a:r>
              <a:rPr lang="en-GB" sz="1200" dirty="0" smtClean="0">
                <a:solidFill>
                  <a:schemeClr val="tx1"/>
                </a:solidFill>
                <a:latin typeface="+mn-lt"/>
                <a:ea typeface="+mn-ea"/>
                <a:cs typeface="+mn-cs"/>
              </a:rPr>
              <a:t>and quality of resonator will be defined as verses value of losses </a:t>
            </a:r>
          </a:p>
        </p:txBody>
      </p:sp>
      <p:sp>
        <p:nvSpPr>
          <p:cNvPr id="4003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GB" sz="2400">
              <a:solidFill>
                <a:srgbClr val="000000"/>
              </a:solidFill>
              <a:latin typeface="Times New Roman" pitchFamily="18" charset="0"/>
            </a:endParaRPr>
          </a:p>
        </p:txBody>
      </p:sp>
      <p:pic>
        <p:nvPicPr>
          <p:cNvPr id="40038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29454" y="2928934"/>
            <a:ext cx="1059664" cy="285752"/>
          </a:xfrm>
          <a:prstGeom prst="rect">
            <a:avLst/>
          </a:prstGeom>
          <a:noFill/>
        </p:spPr>
      </p:pic>
      <p:sp>
        <p:nvSpPr>
          <p:cNvPr id="40039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GB" sz="2400">
              <a:solidFill>
                <a:srgbClr val="000000"/>
              </a:solidFill>
              <a:latin typeface="Times New Roman" pitchFamily="18" charset="0"/>
            </a:endParaRPr>
          </a:p>
        </p:txBody>
      </p:sp>
      <p:pic>
        <p:nvPicPr>
          <p:cNvPr id="400391"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72264" y="5214950"/>
            <a:ext cx="988226" cy="428628"/>
          </a:xfrm>
          <a:prstGeom prst="rect">
            <a:avLst/>
          </a:prstGeom>
          <a:noFill/>
        </p:spPr>
      </p:pic>
      <p:sp>
        <p:nvSpPr>
          <p:cNvPr id="40039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GB" sz="2400">
              <a:solidFill>
                <a:srgbClr val="000000"/>
              </a:solidFill>
              <a:latin typeface="Times New Roman" pitchFamily="18" charset="0"/>
            </a:endParaRPr>
          </a:p>
        </p:txBody>
      </p:sp>
      <p:pic>
        <p:nvPicPr>
          <p:cNvPr id="400393" name="Picture 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715140" y="4429132"/>
            <a:ext cx="1680371" cy="414338"/>
          </a:xfrm>
          <a:prstGeom prst="rect">
            <a:avLst/>
          </a:prstGeom>
          <a:noFill/>
        </p:spPr>
      </p:pic>
      <p:graphicFrame>
        <p:nvGraphicFramePr>
          <p:cNvPr id="737281" name="Object 1"/>
          <p:cNvGraphicFramePr>
            <a:graphicFrameLocks noChangeAspect="1"/>
          </p:cNvGraphicFramePr>
          <p:nvPr/>
        </p:nvGraphicFramePr>
        <p:xfrm>
          <a:off x="214282" y="1428736"/>
          <a:ext cx="4511129" cy="3286148"/>
        </p:xfrm>
        <a:graphic>
          <a:graphicData uri="http://schemas.openxmlformats.org/presentationml/2006/ole">
            <p:oleObj spid="_x0000_s6146" name="Graph" r:id="rId6" imgW="4033080" imgH="2938320" progId="Origin50.Graph">
              <p:embed/>
            </p:oleObj>
          </a:graphicData>
        </a:graphic>
      </p:graphicFrame>
      <p:sp>
        <p:nvSpPr>
          <p:cNvPr id="15" name="Content Placeholder 14"/>
          <p:cNvSpPr>
            <a:spLocks noGrp="1"/>
          </p:cNvSpPr>
          <p:nvPr>
            <p:ph sz="quarter" idx="3"/>
          </p:nvPr>
        </p:nvSpPr>
        <p:spPr/>
        <p:txBody>
          <a:bodyPr/>
          <a:lstStyle/>
          <a:p>
            <a:endParaRPr lang="en-GB" dirty="0"/>
          </a:p>
        </p:txBody>
      </p:sp>
      <p:pic>
        <p:nvPicPr>
          <p:cNvPr id="737282" name="Picture 2"/>
          <p:cNvPicPr>
            <a:picLocks noChangeAspect="1" noChangeArrowheads="1"/>
          </p:cNvPicPr>
          <p:nvPr/>
        </p:nvPicPr>
        <p:blipFill>
          <a:blip r:embed="rId7" cstate="print"/>
          <a:srcRect/>
          <a:stretch>
            <a:fillRect/>
          </a:stretch>
        </p:blipFill>
        <p:spPr bwMode="auto">
          <a:xfrm>
            <a:off x="1000100" y="5500703"/>
            <a:ext cx="2226100" cy="214314"/>
          </a:xfrm>
          <a:prstGeom prst="rect">
            <a:avLst/>
          </a:prstGeom>
          <a:noFill/>
          <a:ln w="9525">
            <a:noFill/>
            <a:miter lim="800000"/>
            <a:headEnd/>
            <a:tailEnd/>
          </a:ln>
        </p:spPr>
      </p:pic>
      <p:cxnSp>
        <p:nvCxnSpPr>
          <p:cNvPr id="18" name="Straight Connector 17"/>
          <p:cNvCxnSpPr/>
          <p:nvPr/>
        </p:nvCxnSpPr>
        <p:spPr bwMode="auto">
          <a:xfrm rot="16200000" flipH="1">
            <a:off x="3357554" y="1785926"/>
            <a:ext cx="1285884" cy="1000132"/>
          </a:xfrm>
          <a:prstGeom prst="line">
            <a:avLst/>
          </a:prstGeom>
          <a:solidFill>
            <a:schemeClr val="accent1"/>
          </a:solidFill>
          <a:ln w="9525" cap="flat" cmpd="sng" algn="ctr">
            <a:solidFill>
              <a:srgbClr val="FF0000"/>
            </a:solidFill>
            <a:prstDash val="dash"/>
            <a:round/>
            <a:headEnd type="none" w="med" len="med"/>
            <a:tailEnd type="none" w="med" len="med"/>
          </a:ln>
          <a:effectLst/>
        </p:spPr>
      </p:cxnSp>
      <p:pic>
        <p:nvPicPr>
          <p:cNvPr id="737284" name="Picture 4"/>
          <p:cNvPicPr>
            <a:picLocks noChangeAspect="1" noChangeArrowheads="1"/>
          </p:cNvPicPr>
          <p:nvPr/>
        </p:nvPicPr>
        <p:blipFill>
          <a:blip r:embed="rId8" cstate="print"/>
          <a:srcRect/>
          <a:stretch>
            <a:fillRect/>
          </a:stretch>
        </p:blipFill>
        <p:spPr bwMode="auto">
          <a:xfrm>
            <a:off x="3500430" y="1285860"/>
            <a:ext cx="1352552" cy="410596"/>
          </a:xfrm>
          <a:prstGeom prst="rect">
            <a:avLst/>
          </a:prstGeom>
          <a:noFill/>
          <a:ln w="9525">
            <a:noFill/>
            <a:miter lim="800000"/>
            <a:headEnd/>
            <a:tailEnd/>
          </a:ln>
        </p:spPr>
      </p:pic>
      <p:sp>
        <p:nvSpPr>
          <p:cNvPr id="24" name="Footer Placeholder 23"/>
          <p:cNvSpPr>
            <a:spLocks noGrp="1"/>
          </p:cNvSpPr>
          <p:nvPr>
            <p:ph type="ftr" sz="quarter" idx="11"/>
          </p:nvPr>
        </p:nvSpPr>
        <p:spPr/>
        <p:txBody>
          <a:bodyPr/>
          <a:lstStyle/>
          <a:p>
            <a:pPr>
              <a:defRPr/>
            </a:pPr>
            <a:r>
              <a:rPr lang="en-US" smtClean="0">
                <a:solidFill>
                  <a:srgbClr val="000000"/>
                </a:solidFill>
              </a:rPr>
              <a:t>Phys.Rev. E</a:t>
            </a:r>
            <a:endParaRPr lang="en-US">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Measurements of standing waves at different resonances.</a:t>
            </a:r>
            <a:endParaRPr lang="en-GB" dirty="0"/>
          </a:p>
        </p:txBody>
      </p:sp>
      <p:sp>
        <p:nvSpPr>
          <p:cNvPr id="3" name="Content Placeholder 2"/>
          <p:cNvSpPr>
            <a:spLocks noGrp="1"/>
          </p:cNvSpPr>
          <p:nvPr>
            <p:ph idx="1"/>
          </p:nvPr>
        </p:nvSpPr>
        <p:spPr>
          <a:xfrm>
            <a:off x="1403648" y="3284984"/>
            <a:ext cx="7498080" cy="2880320"/>
          </a:xfrm>
        </p:spPr>
        <p:txBody>
          <a:bodyPr/>
          <a:lstStyle/>
          <a:p>
            <a:r>
              <a:rPr lang="en-GB" dirty="0" smtClean="0">
                <a:latin typeface="Times New Roman" pitchFamily="18" charset="0"/>
                <a:cs typeface="Times New Roman" pitchFamily="18" charset="0"/>
              </a:rPr>
              <a:t>Low frequency f~1000 Hz, N~10</a:t>
            </a:r>
            <a:endParaRPr lang="en-GB" dirty="0">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r>
              <a:rPr lang="en-US" smtClean="0"/>
              <a:t>Akademgorodok, Novosibirsk, 07 June 2012 </a:t>
            </a:r>
            <a:endParaRPr lang="en-GB"/>
          </a:p>
        </p:txBody>
      </p:sp>
      <p:sp>
        <p:nvSpPr>
          <p:cNvPr id="5" name="Footer Placeholder 4"/>
          <p:cNvSpPr>
            <a:spLocks noGrp="1"/>
          </p:cNvSpPr>
          <p:nvPr>
            <p:ph type="ftr" sz="quarter" idx="11"/>
          </p:nvPr>
        </p:nvSpPr>
        <p:spPr/>
        <p:txBody>
          <a:bodyPr/>
          <a:lstStyle/>
          <a:p>
            <a:r>
              <a:rPr lang="en-GB" smtClean="0"/>
              <a:t>Solitons, Collapses and Turbulence</a:t>
            </a:r>
            <a:endParaRPr lang="en-GB"/>
          </a:p>
        </p:txBody>
      </p:sp>
      <p:sp>
        <p:nvSpPr>
          <p:cNvPr id="8" name="Right Arrow 7"/>
          <p:cNvSpPr/>
          <p:nvPr/>
        </p:nvSpPr>
        <p:spPr>
          <a:xfrm>
            <a:off x="1475656" y="2204864"/>
            <a:ext cx="734481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940152" y="1556792"/>
            <a:ext cx="800219"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100</a:t>
            </a:r>
            <a:endParaRPr lang="en-GB" sz="3200" dirty="0">
              <a:latin typeface="Times New Roman" pitchFamily="18" charset="0"/>
              <a:cs typeface="Times New Roman" pitchFamily="18" charset="0"/>
            </a:endParaRPr>
          </a:p>
        </p:txBody>
      </p:sp>
      <p:sp>
        <p:nvSpPr>
          <p:cNvPr id="12" name="TextBox 11"/>
          <p:cNvSpPr txBox="1"/>
          <p:nvPr/>
        </p:nvSpPr>
        <p:spPr>
          <a:xfrm>
            <a:off x="4283968" y="1556792"/>
            <a:ext cx="595035"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10</a:t>
            </a:r>
            <a:endParaRPr lang="en-GB" sz="3200" dirty="0">
              <a:latin typeface="Times New Roman" pitchFamily="18" charset="0"/>
              <a:cs typeface="Times New Roman" pitchFamily="18" charset="0"/>
            </a:endParaRPr>
          </a:p>
        </p:txBody>
      </p:sp>
      <p:sp>
        <p:nvSpPr>
          <p:cNvPr id="13" name="TextBox 12"/>
          <p:cNvSpPr txBox="1"/>
          <p:nvPr/>
        </p:nvSpPr>
        <p:spPr>
          <a:xfrm>
            <a:off x="1331640" y="1556792"/>
            <a:ext cx="389850"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0</a:t>
            </a:r>
            <a:endParaRPr lang="en-GB" sz="3200" dirty="0">
              <a:latin typeface="Times New Roman" pitchFamily="18" charset="0"/>
              <a:cs typeface="Times New Roman" pitchFamily="18" charset="0"/>
            </a:endParaRPr>
          </a:p>
        </p:txBody>
      </p:sp>
      <p:sp>
        <p:nvSpPr>
          <p:cNvPr id="14" name="TextBox 13"/>
          <p:cNvSpPr txBox="1"/>
          <p:nvPr/>
        </p:nvSpPr>
        <p:spPr>
          <a:xfrm>
            <a:off x="2627784" y="1556792"/>
            <a:ext cx="389850"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1</a:t>
            </a:r>
            <a:endParaRPr lang="en-GB" sz="3200" dirty="0">
              <a:latin typeface="Times New Roman" pitchFamily="18" charset="0"/>
              <a:cs typeface="Times New Roman" pitchFamily="18" charset="0"/>
            </a:endParaRPr>
          </a:p>
        </p:txBody>
      </p:sp>
      <p:sp>
        <p:nvSpPr>
          <p:cNvPr id="15" name="TextBox 14"/>
          <p:cNvSpPr txBox="1"/>
          <p:nvPr/>
        </p:nvSpPr>
        <p:spPr>
          <a:xfrm>
            <a:off x="7884368" y="1556792"/>
            <a:ext cx="478016"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a:t>
            </a:r>
            <a:endParaRPr lang="en-GB" sz="3200" dirty="0">
              <a:latin typeface="Times New Roman" pitchFamily="18" charset="0"/>
              <a:cs typeface="Times New Roman" pitchFamily="18" charset="0"/>
            </a:endParaRPr>
          </a:p>
        </p:txBody>
      </p:sp>
      <p:sp>
        <p:nvSpPr>
          <p:cNvPr id="16" name="TextBox 15"/>
          <p:cNvSpPr txBox="1"/>
          <p:nvPr/>
        </p:nvSpPr>
        <p:spPr>
          <a:xfrm>
            <a:off x="1403648" y="2492896"/>
            <a:ext cx="2089033"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Bad quality</a:t>
            </a:r>
            <a:endParaRPr lang="en-GB" sz="3200" dirty="0">
              <a:latin typeface="Times New Roman" pitchFamily="18" charset="0"/>
              <a:cs typeface="Times New Roman" pitchFamily="18" charset="0"/>
            </a:endParaRPr>
          </a:p>
        </p:txBody>
      </p:sp>
      <p:sp>
        <p:nvSpPr>
          <p:cNvPr id="17" name="TextBox 16"/>
          <p:cNvSpPr txBox="1"/>
          <p:nvPr/>
        </p:nvSpPr>
        <p:spPr>
          <a:xfrm>
            <a:off x="3923928" y="2492896"/>
            <a:ext cx="2339102"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Good quality</a:t>
            </a:r>
            <a:endParaRPr lang="en-GB" sz="3200" dirty="0">
              <a:latin typeface="Times New Roman" pitchFamily="18" charset="0"/>
              <a:cs typeface="Times New Roman" pitchFamily="18" charset="0"/>
            </a:endParaRPr>
          </a:p>
        </p:txBody>
      </p:sp>
      <p:sp>
        <p:nvSpPr>
          <p:cNvPr id="18" name="TextBox 17"/>
          <p:cNvSpPr txBox="1"/>
          <p:nvPr/>
        </p:nvSpPr>
        <p:spPr>
          <a:xfrm>
            <a:off x="6301555" y="2492896"/>
            <a:ext cx="2842445" cy="584775"/>
          </a:xfrm>
          <a:prstGeom prst="rect">
            <a:avLst/>
          </a:prstGeom>
          <a:noFill/>
        </p:spPr>
        <p:txBody>
          <a:bodyPr wrap="none" rtlCol="0">
            <a:spAutoFit/>
          </a:bodyPr>
          <a:lstStyle/>
          <a:p>
            <a:r>
              <a:rPr lang="en-GB" sz="3200" dirty="0" smtClean="0">
                <a:latin typeface="Times New Roman" pitchFamily="18" charset="0"/>
                <a:cs typeface="Times New Roman" pitchFamily="18" charset="0"/>
              </a:rPr>
              <a:t>Balk dissipation</a:t>
            </a:r>
            <a:endParaRPr lang="en-GB" sz="3200" dirty="0">
              <a:latin typeface="Times New Roman" pitchFamily="18" charset="0"/>
              <a:cs typeface="Times New Roman" pitchFamily="18" charset="0"/>
            </a:endParaRPr>
          </a:p>
        </p:txBody>
      </p:sp>
      <p:sp>
        <p:nvSpPr>
          <p:cNvPr id="19" name="Rectangle 18"/>
          <p:cNvSpPr/>
          <p:nvPr/>
        </p:nvSpPr>
        <p:spPr>
          <a:xfrm>
            <a:off x="4427984" y="2060848"/>
            <a:ext cx="1008112" cy="14401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begin{document}&#10;$u_2 (\delta T) = {\color{blue} u_{20} (1+ {\color{red} \alpha} \delta T)}&#10;$&#10;\end{document}&#10;"/>
  <p:tag name="EXTERNALNAME" val="txp_fig"/>
  <p:tag name="BLEND" val="False"/>
  <p:tag name="TRANSPARENT" val="False"/>
  <p:tag name="KEEPFILES" val="False"/>
  <p:tag name="DEBUGPAUSE" val="False"/>
  <p:tag name="RESOLUTION" val="1200"/>
  <p:tag name="TIMEOUT" val="(none)"/>
  <p:tag name="BOXWIDTH" val="380"/>
  <p:tag name="BOXHEIGHT" val="259"/>
  <p:tag name="BOXFONT" val="10"/>
  <p:tag name="BOXWRAP" val="False"/>
  <p:tag name="WORKAROUNDTRANSPARENCYBUG" val="False"/>
  <p:tag name="ALLOWFONTSUBSTITUTION" val="False"/>
  <p:tag name="BITMAPFORMAT" val="png16m"/>
  <p:tag name="ORIGWIDTH" val="230"/>
  <p:tag name="PICTUREFILESIZE" val="1783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begin{document} $&#10;{\partial  \over \partial t} \delta T +&#10;{\color{blue} u_{20} (1+ {\color{red} \alpha} \delta T)}&#10;{\partial\over \partial x} \delta T  =&#10;\nu {\partial^2  \over \partial x^2}\delta T&#10;$&#10;\end{document}&#10;"/>
  <p:tag name="EXTERNALNAME" val="txp_fig"/>
  <p:tag name="BLEND" val="False"/>
  <p:tag name="TRANSPARENT" val="False"/>
  <p:tag name="KEEPFILES" val="False"/>
  <p:tag name="DEBUGPAUSE" val="False"/>
  <p:tag name="RESOLUTION" val="1200"/>
  <p:tag name="TIMEOUT" val="(none)"/>
  <p:tag name="BOXWIDTH" val="380"/>
  <p:tag name="BOXHEIGHT" val="259"/>
  <p:tag name="BOXFONT" val="10"/>
  <p:tag name="BOXWRAP" val="False"/>
  <p:tag name="WORKAROUNDTRANSPARENCYBUG" val="False"/>
  <p:tag name="ALLOWFONTSUBSTITUTION" val="False"/>
  <p:tag name="BITMAPFORMAT" val="png16m"/>
  <p:tag name="ORIGWIDTH" val="352"/>
  <p:tag name="PICTUREFILESIZE" val="3526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0.xml><?xml version="1.0" encoding="utf-8"?>
<a:theme xmlns:a="http://schemas.openxmlformats.org/drawingml/2006/main" name="4_Custom Design">
  <a:themeElements>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DEF6F1"/>
        </a:lt1>
        <a:dk2>
          <a:srgbClr val="000000"/>
        </a:dk2>
        <a:lt2>
          <a:srgbClr val="969696"/>
        </a:lt2>
        <a:accent1>
          <a:srgbClr val="E6E6E6"/>
        </a:accent1>
        <a:accent2>
          <a:srgbClr val="8DC6FF"/>
        </a:accent2>
        <a:accent3>
          <a:srgbClr val="ECFAF7"/>
        </a:accent3>
        <a:accent4>
          <a:srgbClr val="000000"/>
        </a:accent4>
        <a:accent5>
          <a:srgbClr val="F0F0F0"/>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4DCFF"/>
        </a:accent1>
        <a:accent2>
          <a:srgbClr val="CCCCFF"/>
        </a:accent2>
        <a:accent3>
          <a:srgbClr val="FFFFFF"/>
        </a:accent3>
        <a:accent4>
          <a:srgbClr val="000000"/>
        </a:accent4>
        <a:accent5>
          <a:srgbClr val="D6EB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D9"/>
        </a:lt1>
        <a:dk2>
          <a:srgbClr val="000000"/>
        </a:dk2>
        <a:lt2>
          <a:srgbClr val="777777"/>
        </a:lt2>
        <a:accent1>
          <a:srgbClr val="EBEECA"/>
        </a:accent1>
        <a:accent2>
          <a:srgbClr val="DBFF75"/>
        </a:accent2>
        <a:accent3>
          <a:srgbClr val="FFFFE9"/>
        </a:accent3>
        <a:accent4>
          <a:srgbClr val="000000"/>
        </a:accent4>
        <a:accent5>
          <a:srgbClr val="F3F5E1"/>
        </a:accent5>
        <a:accent6>
          <a:srgbClr val="C6E769"/>
        </a:accent6>
        <a:hlink>
          <a:srgbClr val="8FA418"/>
        </a:hlink>
        <a:folHlink>
          <a:srgbClr val="FF7500"/>
        </a:folHlink>
      </a:clrScheme>
      <a:clrMap bg1="lt1" tx1="dk1" bg2="lt2" tx2="dk2" accent1="accent1" accent2="accent2" accent3="accent3" accent4="accent4" accent5="accent5" accent6="accent6" hlink="hlink" folHlink="folHlink"/>
    </a:extraClrScheme>
    <a:extraClrScheme>
      <a:clrScheme name="2_Custom Design 16">
        <a:dk1>
          <a:srgbClr val="58572B"/>
        </a:dk1>
        <a:lt1>
          <a:srgbClr val="008080"/>
        </a:lt1>
        <a:dk2>
          <a:srgbClr val="FFFF99"/>
        </a:dk2>
        <a:lt2>
          <a:srgbClr val="005A58"/>
        </a:lt2>
        <a:accent1>
          <a:srgbClr val="CCCC99"/>
        </a:accent1>
        <a:accent2>
          <a:srgbClr val="FFFFCC"/>
        </a:accent2>
        <a:accent3>
          <a:srgbClr val="AAC0C0"/>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Custom Design">
  <a:themeElements>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DEF6F1"/>
        </a:lt1>
        <a:dk2>
          <a:srgbClr val="000000"/>
        </a:dk2>
        <a:lt2>
          <a:srgbClr val="969696"/>
        </a:lt2>
        <a:accent1>
          <a:srgbClr val="E6E6E6"/>
        </a:accent1>
        <a:accent2>
          <a:srgbClr val="8DC6FF"/>
        </a:accent2>
        <a:accent3>
          <a:srgbClr val="ECFAF7"/>
        </a:accent3>
        <a:accent4>
          <a:srgbClr val="000000"/>
        </a:accent4>
        <a:accent5>
          <a:srgbClr val="F0F0F0"/>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4DCFF"/>
        </a:accent1>
        <a:accent2>
          <a:srgbClr val="CCCCFF"/>
        </a:accent2>
        <a:accent3>
          <a:srgbClr val="FFFFFF"/>
        </a:accent3>
        <a:accent4>
          <a:srgbClr val="000000"/>
        </a:accent4>
        <a:accent5>
          <a:srgbClr val="D6EB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D9"/>
        </a:lt1>
        <a:dk2>
          <a:srgbClr val="000000"/>
        </a:dk2>
        <a:lt2>
          <a:srgbClr val="777777"/>
        </a:lt2>
        <a:accent1>
          <a:srgbClr val="EBEECA"/>
        </a:accent1>
        <a:accent2>
          <a:srgbClr val="DBFF75"/>
        </a:accent2>
        <a:accent3>
          <a:srgbClr val="FFFFE9"/>
        </a:accent3>
        <a:accent4>
          <a:srgbClr val="000000"/>
        </a:accent4>
        <a:accent5>
          <a:srgbClr val="F3F5E1"/>
        </a:accent5>
        <a:accent6>
          <a:srgbClr val="C6E769"/>
        </a:accent6>
        <a:hlink>
          <a:srgbClr val="8FA418"/>
        </a:hlink>
        <a:folHlink>
          <a:srgbClr val="FF7500"/>
        </a:folHlink>
      </a:clrScheme>
      <a:clrMap bg1="lt1" tx1="dk1" bg2="lt2" tx2="dk2" accent1="accent1" accent2="accent2" accent3="accent3" accent4="accent4" accent5="accent5" accent6="accent6" hlink="hlink" folHlink="folHlink"/>
    </a:extraClrScheme>
    <a:extraClrScheme>
      <a:clrScheme name="2_Custom Design 16">
        <a:dk1>
          <a:srgbClr val="58572B"/>
        </a:dk1>
        <a:lt1>
          <a:srgbClr val="008080"/>
        </a:lt1>
        <a:dk2>
          <a:srgbClr val="FFFF99"/>
        </a:dk2>
        <a:lt2>
          <a:srgbClr val="005A58"/>
        </a:lt2>
        <a:accent1>
          <a:srgbClr val="CCCC99"/>
        </a:accent1>
        <a:accent2>
          <a:srgbClr val="FFFFCC"/>
        </a:accent2>
        <a:accent3>
          <a:srgbClr val="AAC0C0"/>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4_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Custom Design">
  <a:themeElements>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DEF6F1"/>
        </a:lt1>
        <a:dk2>
          <a:srgbClr val="000000"/>
        </a:dk2>
        <a:lt2>
          <a:srgbClr val="969696"/>
        </a:lt2>
        <a:accent1>
          <a:srgbClr val="E6E6E6"/>
        </a:accent1>
        <a:accent2>
          <a:srgbClr val="8DC6FF"/>
        </a:accent2>
        <a:accent3>
          <a:srgbClr val="ECFAF7"/>
        </a:accent3>
        <a:accent4>
          <a:srgbClr val="000000"/>
        </a:accent4>
        <a:accent5>
          <a:srgbClr val="F0F0F0"/>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4DCFF"/>
        </a:accent1>
        <a:accent2>
          <a:srgbClr val="CCCCFF"/>
        </a:accent2>
        <a:accent3>
          <a:srgbClr val="FFFFFF"/>
        </a:accent3>
        <a:accent4>
          <a:srgbClr val="000000"/>
        </a:accent4>
        <a:accent5>
          <a:srgbClr val="D6EB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D9"/>
        </a:lt1>
        <a:dk2>
          <a:srgbClr val="000000"/>
        </a:dk2>
        <a:lt2>
          <a:srgbClr val="777777"/>
        </a:lt2>
        <a:accent1>
          <a:srgbClr val="EBEECA"/>
        </a:accent1>
        <a:accent2>
          <a:srgbClr val="DBFF75"/>
        </a:accent2>
        <a:accent3>
          <a:srgbClr val="FFFFE9"/>
        </a:accent3>
        <a:accent4>
          <a:srgbClr val="000000"/>
        </a:accent4>
        <a:accent5>
          <a:srgbClr val="F3F5E1"/>
        </a:accent5>
        <a:accent6>
          <a:srgbClr val="C6E769"/>
        </a:accent6>
        <a:hlink>
          <a:srgbClr val="8FA418"/>
        </a:hlink>
        <a:folHlink>
          <a:srgbClr val="FF7500"/>
        </a:folHlink>
      </a:clrScheme>
      <a:clrMap bg1="lt1" tx1="dk1" bg2="lt2" tx2="dk2" accent1="accent1" accent2="accent2" accent3="accent3" accent4="accent4" accent5="accent5" accent6="accent6" hlink="hlink" folHlink="folHlink"/>
    </a:extraClrScheme>
    <a:extraClrScheme>
      <a:clrScheme name="2_Custom Design 16">
        <a:dk1>
          <a:srgbClr val="58572B"/>
        </a:dk1>
        <a:lt1>
          <a:srgbClr val="008080"/>
        </a:lt1>
        <a:dk2>
          <a:srgbClr val="FFFF99"/>
        </a:dk2>
        <a:lt2>
          <a:srgbClr val="005A58"/>
        </a:lt2>
        <a:accent1>
          <a:srgbClr val="CCCC99"/>
        </a:accent1>
        <a:accent2>
          <a:srgbClr val="FFFFCC"/>
        </a:accent2>
        <a:accent3>
          <a:srgbClr val="AAC0C0"/>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Custom Design">
  <a:themeElements>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DEF6F1"/>
        </a:lt1>
        <a:dk2>
          <a:srgbClr val="000000"/>
        </a:dk2>
        <a:lt2>
          <a:srgbClr val="969696"/>
        </a:lt2>
        <a:accent1>
          <a:srgbClr val="E6E6E6"/>
        </a:accent1>
        <a:accent2>
          <a:srgbClr val="8DC6FF"/>
        </a:accent2>
        <a:accent3>
          <a:srgbClr val="ECFAF7"/>
        </a:accent3>
        <a:accent4>
          <a:srgbClr val="000000"/>
        </a:accent4>
        <a:accent5>
          <a:srgbClr val="F0F0F0"/>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4DCFF"/>
        </a:accent1>
        <a:accent2>
          <a:srgbClr val="CCCCFF"/>
        </a:accent2>
        <a:accent3>
          <a:srgbClr val="FFFFFF"/>
        </a:accent3>
        <a:accent4>
          <a:srgbClr val="000000"/>
        </a:accent4>
        <a:accent5>
          <a:srgbClr val="D6EB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D9"/>
        </a:lt1>
        <a:dk2>
          <a:srgbClr val="000000"/>
        </a:dk2>
        <a:lt2>
          <a:srgbClr val="777777"/>
        </a:lt2>
        <a:accent1>
          <a:srgbClr val="EBEECA"/>
        </a:accent1>
        <a:accent2>
          <a:srgbClr val="DBFF75"/>
        </a:accent2>
        <a:accent3>
          <a:srgbClr val="FFFFE9"/>
        </a:accent3>
        <a:accent4>
          <a:srgbClr val="000000"/>
        </a:accent4>
        <a:accent5>
          <a:srgbClr val="F3F5E1"/>
        </a:accent5>
        <a:accent6>
          <a:srgbClr val="C6E769"/>
        </a:accent6>
        <a:hlink>
          <a:srgbClr val="8FA418"/>
        </a:hlink>
        <a:folHlink>
          <a:srgbClr val="FF7500"/>
        </a:folHlink>
      </a:clrScheme>
      <a:clrMap bg1="lt1" tx1="dk1" bg2="lt2" tx2="dk2" accent1="accent1" accent2="accent2" accent3="accent3" accent4="accent4" accent5="accent5" accent6="accent6" hlink="hlink" folHlink="folHlink"/>
    </a:extraClrScheme>
    <a:extraClrScheme>
      <a:clrScheme name="2_Custom Design 16">
        <a:dk1>
          <a:srgbClr val="58572B"/>
        </a:dk1>
        <a:lt1>
          <a:srgbClr val="008080"/>
        </a:lt1>
        <a:dk2>
          <a:srgbClr val="FFFF99"/>
        </a:dk2>
        <a:lt2>
          <a:srgbClr val="005A58"/>
        </a:lt2>
        <a:accent1>
          <a:srgbClr val="CCCC99"/>
        </a:accent1>
        <a:accent2>
          <a:srgbClr val="FFFFCC"/>
        </a:accent2>
        <a:accent3>
          <a:srgbClr val="AAC0C0"/>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Custom Design">
  <a:themeElements>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DEF6F1"/>
        </a:lt1>
        <a:dk2>
          <a:srgbClr val="000000"/>
        </a:dk2>
        <a:lt2>
          <a:srgbClr val="969696"/>
        </a:lt2>
        <a:accent1>
          <a:srgbClr val="E6E6E6"/>
        </a:accent1>
        <a:accent2>
          <a:srgbClr val="8DC6FF"/>
        </a:accent2>
        <a:accent3>
          <a:srgbClr val="ECFAF7"/>
        </a:accent3>
        <a:accent4>
          <a:srgbClr val="000000"/>
        </a:accent4>
        <a:accent5>
          <a:srgbClr val="F0F0F0"/>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4DCFF"/>
        </a:accent1>
        <a:accent2>
          <a:srgbClr val="CCCCFF"/>
        </a:accent2>
        <a:accent3>
          <a:srgbClr val="FFFFFF"/>
        </a:accent3>
        <a:accent4>
          <a:srgbClr val="000000"/>
        </a:accent4>
        <a:accent5>
          <a:srgbClr val="D6EB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D9"/>
        </a:lt1>
        <a:dk2>
          <a:srgbClr val="000000"/>
        </a:dk2>
        <a:lt2>
          <a:srgbClr val="777777"/>
        </a:lt2>
        <a:accent1>
          <a:srgbClr val="EBEECA"/>
        </a:accent1>
        <a:accent2>
          <a:srgbClr val="DBFF75"/>
        </a:accent2>
        <a:accent3>
          <a:srgbClr val="FFFFE9"/>
        </a:accent3>
        <a:accent4>
          <a:srgbClr val="000000"/>
        </a:accent4>
        <a:accent5>
          <a:srgbClr val="F3F5E1"/>
        </a:accent5>
        <a:accent6>
          <a:srgbClr val="C6E769"/>
        </a:accent6>
        <a:hlink>
          <a:srgbClr val="8FA418"/>
        </a:hlink>
        <a:folHlink>
          <a:srgbClr val="FF7500"/>
        </a:folHlink>
      </a:clrScheme>
      <a:clrMap bg1="lt1" tx1="dk1" bg2="lt2" tx2="dk2" accent1="accent1" accent2="accent2" accent3="accent3" accent4="accent4" accent5="accent5" accent6="accent6" hlink="hlink" folHlink="folHlink"/>
    </a:extraClrScheme>
    <a:extraClrScheme>
      <a:clrScheme name="2_Custom Design 16">
        <a:dk1>
          <a:srgbClr val="58572B"/>
        </a:dk1>
        <a:lt1>
          <a:srgbClr val="008080"/>
        </a:lt1>
        <a:dk2>
          <a:srgbClr val="FFFF99"/>
        </a:dk2>
        <a:lt2>
          <a:srgbClr val="005A58"/>
        </a:lt2>
        <a:accent1>
          <a:srgbClr val="CCCC99"/>
        </a:accent1>
        <a:accent2>
          <a:srgbClr val="FFFFCC"/>
        </a:accent2>
        <a:accent3>
          <a:srgbClr val="AAC0C0"/>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Whirlpool">
  <a:themeElements>
    <a:clrScheme name="1_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1_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1_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1_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Custom Design">
  <a:themeElements>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DEF6F1"/>
        </a:lt1>
        <a:dk2>
          <a:srgbClr val="000000"/>
        </a:dk2>
        <a:lt2>
          <a:srgbClr val="969696"/>
        </a:lt2>
        <a:accent1>
          <a:srgbClr val="E6E6E6"/>
        </a:accent1>
        <a:accent2>
          <a:srgbClr val="8DC6FF"/>
        </a:accent2>
        <a:accent3>
          <a:srgbClr val="ECFAF7"/>
        </a:accent3>
        <a:accent4>
          <a:srgbClr val="000000"/>
        </a:accent4>
        <a:accent5>
          <a:srgbClr val="F0F0F0"/>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4DCFF"/>
        </a:accent1>
        <a:accent2>
          <a:srgbClr val="CCCCFF"/>
        </a:accent2>
        <a:accent3>
          <a:srgbClr val="FFFFFF"/>
        </a:accent3>
        <a:accent4>
          <a:srgbClr val="000000"/>
        </a:accent4>
        <a:accent5>
          <a:srgbClr val="D6EB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D9"/>
        </a:lt1>
        <a:dk2>
          <a:srgbClr val="000000"/>
        </a:dk2>
        <a:lt2>
          <a:srgbClr val="777777"/>
        </a:lt2>
        <a:accent1>
          <a:srgbClr val="EBEECA"/>
        </a:accent1>
        <a:accent2>
          <a:srgbClr val="DBFF75"/>
        </a:accent2>
        <a:accent3>
          <a:srgbClr val="FFFFE9"/>
        </a:accent3>
        <a:accent4>
          <a:srgbClr val="000000"/>
        </a:accent4>
        <a:accent5>
          <a:srgbClr val="F3F5E1"/>
        </a:accent5>
        <a:accent6>
          <a:srgbClr val="C6E769"/>
        </a:accent6>
        <a:hlink>
          <a:srgbClr val="8FA418"/>
        </a:hlink>
        <a:folHlink>
          <a:srgbClr val="FF7500"/>
        </a:folHlink>
      </a:clrScheme>
      <a:clrMap bg1="lt1" tx1="dk1" bg2="lt2" tx2="dk2" accent1="accent1" accent2="accent2" accent3="accent3" accent4="accent4" accent5="accent5" accent6="accent6" hlink="hlink" folHlink="folHlink"/>
    </a:extraClrScheme>
    <a:extraClrScheme>
      <a:clrScheme name="2_Custom Design 16">
        <a:dk1>
          <a:srgbClr val="58572B"/>
        </a:dk1>
        <a:lt1>
          <a:srgbClr val="008080"/>
        </a:lt1>
        <a:dk2>
          <a:srgbClr val="FFFF99"/>
        </a:dk2>
        <a:lt2>
          <a:srgbClr val="005A58"/>
        </a:lt2>
        <a:accent1>
          <a:srgbClr val="CCCC99"/>
        </a:accent1>
        <a:accent2>
          <a:srgbClr val="FFFFCC"/>
        </a:accent2>
        <a:accent3>
          <a:srgbClr val="AAC0C0"/>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4.xml><?xml version="1.0" encoding="utf-8"?>
<a:theme xmlns:a="http://schemas.openxmlformats.org/drawingml/2006/main" name="1_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5.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ustom Design">
  <a:themeElements>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DEF6F1"/>
        </a:lt1>
        <a:dk2>
          <a:srgbClr val="000000"/>
        </a:dk2>
        <a:lt2>
          <a:srgbClr val="969696"/>
        </a:lt2>
        <a:accent1>
          <a:srgbClr val="E6E6E6"/>
        </a:accent1>
        <a:accent2>
          <a:srgbClr val="8DC6FF"/>
        </a:accent2>
        <a:accent3>
          <a:srgbClr val="ECFAF7"/>
        </a:accent3>
        <a:accent4>
          <a:srgbClr val="000000"/>
        </a:accent4>
        <a:accent5>
          <a:srgbClr val="F0F0F0"/>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4DCFF"/>
        </a:accent1>
        <a:accent2>
          <a:srgbClr val="CCCCFF"/>
        </a:accent2>
        <a:accent3>
          <a:srgbClr val="FFFFFF"/>
        </a:accent3>
        <a:accent4>
          <a:srgbClr val="000000"/>
        </a:accent4>
        <a:accent5>
          <a:srgbClr val="D6EB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D9"/>
        </a:lt1>
        <a:dk2>
          <a:srgbClr val="000000"/>
        </a:dk2>
        <a:lt2>
          <a:srgbClr val="777777"/>
        </a:lt2>
        <a:accent1>
          <a:srgbClr val="EBEECA"/>
        </a:accent1>
        <a:accent2>
          <a:srgbClr val="DBFF75"/>
        </a:accent2>
        <a:accent3>
          <a:srgbClr val="FFFFE9"/>
        </a:accent3>
        <a:accent4>
          <a:srgbClr val="000000"/>
        </a:accent4>
        <a:accent5>
          <a:srgbClr val="F3F5E1"/>
        </a:accent5>
        <a:accent6>
          <a:srgbClr val="C6E769"/>
        </a:accent6>
        <a:hlink>
          <a:srgbClr val="8FA418"/>
        </a:hlink>
        <a:folHlink>
          <a:srgbClr val="FF7500"/>
        </a:folHlink>
      </a:clrScheme>
      <a:clrMap bg1="lt1" tx1="dk1" bg2="lt2" tx2="dk2" accent1="accent1" accent2="accent2" accent3="accent3" accent4="accent4" accent5="accent5" accent6="accent6" hlink="hlink" folHlink="folHlink"/>
    </a:extraClrScheme>
    <a:extraClrScheme>
      <a:clrScheme name="2_Custom Design 16">
        <a:dk1>
          <a:srgbClr val="58572B"/>
        </a:dk1>
        <a:lt1>
          <a:srgbClr val="008080"/>
        </a:lt1>
        <a:dk2>
          <a:srgbClr val="FFFF99"/>
        </a:dk2>
        <a:lt2>
          <a:srgbClr val="005A58"/>
        </a:lt2>
        <a:accent1>
          <a:srgbClr val="CCCC99"/>
        </a:accent1>
        <a:accent2>
          <a:srgbClr val="FFFFCC"/>
        </a:accent2>
        <a:accent3>
          <a:srgbClr val="AAC0C0"/>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Custom Design">
  <a:themeElements>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DEF6F1"/>
        </a:lt1>
        <a:dk2>
          <a:srgbClr val="000000"/>
        </a:dk2>
        <a:lt2>
          <a:srgbClr val="969696"/>
        </a:lt2>
        <a:accent1>
          <a:srgbClr val="E6E6E6"/>
        </a:accent1>
        <a:accent2>
          <a:srgbClr val="8DC6FF"/>
        </a:accent2>
        <a:accent3>
          <a:srgbClr val="ECFAF7"/>
        </a:accent3>
        <a:accent4>
          <a:srgbClr val="000000"/>
        </a:accent4>
        <a:accent5>
          <a:srgbClr val="F0F0F0"/>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4DCFF"/>
        </a:accent1>
        <a:accent2>
          <a:srgbClr val="CCCCFF"/>
        </a:accent2>
        <a:accent3>
          <a:srgbClr val="FFFFFF"/>
        </a:accent3>
        <a:accent4>
          <a:srgbClr val="000000"/>
        </a:accent4>
        <a:accent5>
          <a:srgbClr val="D6EB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D9"/>
        </a:lt1>
        <a:dk2>
          <a:srgbClr val="000000"/>
        </a:dk2>
        <a:lt2>
          <a:srgbClr val="777777"/>
        </a:lt2>
        <a:accent1>
          <a:srgbClr val="EBEECA"/>
        </a:accent1>
        <a:accent2>
          <a:srgbClr val="DBFF75"/>
        </a:accent2>
        <a:accent3>
          <a:srgbClr val="FFFFE9"/>
        </a:accent3>
        <a:accent4>
          <a:srgbClr val="000000"/>
        </a:accent4>
        <a:accent5>
          <a:srgbClr val="F3F5E1"/>
        </a:accent5>
        <a:accent6>
          <a:srgbClr val="C6E769"/>
        </a:accent6>
        <a:hlink>
          <a:srgbClr val="8FA418"/>
        </a:hlink>
        <a:folHlink>
          <a:srgbClr val="FF7500"/>
        </a:folHlink>
      </a:clrScheme>
      <a:clrMap bg1="lt1" tx1="dk1" bg2="lt2" tx2="dk2" accent1="accent1" accent2="accent2" accent3="accent3" accent4="accent4" accent5="accent5" accent6="accent6" hlink="hlink" folHlink="folHlink"/>
    </a:extraClrScheme>
    <a:extraClrScheme>
      <a:clrScheme name="2_Custom Design 16">
        <a:dk1>
          <a:srgbClr val="58572B"/>
        </a:dk1>
        <a:lt1>
          <a:srgbClr val="008080"/>
        </a:lt1>
        <a:dk2>
          <a:srgbClr val="FFFF99"/>
        </a:dk2>
        <a:lt2>
          <a:srgbClr val="005A58"/>
        </a:lt2>
        <a:accent1>
          <a:srgbClr val="CCCC99"/>
        </a:accent1>
        <a:accent2>
          <a:srgbClr val="FFFFCC"/>
        </a:accent2>
        <a:accent3>
          <a:srgbClr val="AAC0C0"/>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7_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Solstice</Template>
  <TotalTime>949</TotalTime>
  <Words>1179</Words>
  <Application>Microsoft Office PowerPoint</Application>
  <PresentationFormat>On-screen Show (4:3)</PresentationFormat>
  <Paragraphs>245</Paragraphs>
  <Slides>31</Slides>
  <Notes>1</Notes>
  <HiddenSlides>0</HiddenSlides>
  <MMClips>0</MMClips>
  <ScaleCrop>false</ScaleCrop>
  <HeadingPairs>
    <vt:vector size="6" baseType="variant">
      <vt:variant>
        <vt:lpstr>Theme</vt:lpstr>
      </vt:variant>
      <vt:variant>
        <vt:i4>19</vt:i4>
      </vt:variant>
      <vt:variant>
        <vt:lpstr>Embedded OLE Servers</vt:lpstr>
      </vt:variant>
      <vt:variant>
        <vt:i4>3</vt:i4>
      </vt:variant>
      <vt:variant>
        <vt:lpstr>Slide Titles</vt:lpstr>
      </vt:variant>
      <vt:variant>
        <vt:i4>31</vt:i4>
      </vt:variant>
    </vt:vector>
  </HeadingPairs>
  <TitlesOfParts>
    <vt:vector size="53" baseType="lpstr">
      <vt:lpstr>Solstice</vt:lpstr>
      <vt:lpstr>Flow</vt:lpstr>
      <vt:lpstr>Aspect</vt:lpstr>
      <vt:lpstr>1_Aspect</vt:lpstr>
      <vt:lpstr>Whirlpool</vt:lpstr>
      <vt:lpstr>2_Custom Design</vt:lpstr>
      <vt:lpstr>3_Custom Design</vt:lpstr>
      <vt:lpstr>27_Radial</vt:lpstr>
      <vt:lpstr>33_Radial</vt:lpstr>
      <vt:lpstr>4_Custom Design</vt:lpstr>
      <vt:lpstr>Radial</vt:lpstr>
      <vt:lpstr>5_Custom Design</vt:lpstr>
      <vt:lpstr>1_Radial</vt:lpstr>
      <vt:lpstr>34_Radial</vt:lpstr>
      <vt:lpstr>6_Custom Design</vt:lpstr>
      <vt:lpstr>7_Custom Design</vt:lpstr>
      <vt:lpstr>8_Custom Design</vt:lpstr>
      <vt:lpstr>1_Whirlpool</vt:lpstr>
      <vt:lpstr>9_Custom Design</vt:lpstr>
      <vt:lpstr>Graph</vt:lpstr>
      <vt:lpstr>Equation</vt:lpstr>
      <vt:lpstr>Точечный рисунок</vt:lpstr>
      <vt:lpstr>Direct Energy Transformation in a System of Nonlinear Second Sound Waves</vt:lpstr>
      <vt:lpstr>Outline</vt:lpstr>
      <vt:lpstr>Sounds in Superfluid Helium</vt:lpstr>
      <vt:lpstr>Second sound shock waves in  superfluid helium</vt:lpstr>
      <vt:lpstr>Why second sound in superfluid helium?</vt:lpstr>
      <vt:lpstr>Resonator of second sound waves</vt:lpstr>
      <vt:lpstr>Resonator</vt:lpstr>
      <vt:lpstr>Quality of resonator 70 mm</vt:lpstr>
      <vt:lpstr>Measurements of standing waves at different resonances.</vt:lpstr>
      <vt:lpstr>Energy Transformation in Superfluid Helium-4</vt:lpstr>
      <vt:lpstr>Experimental studies of one dimensional  nonlinear second sound waves in the cylindrical cell</vt:lpstr>
      <vt:lpstr>Formation of Kolmogorov’s spectrum</vt:lpstr>
      <vt:lpstr>Decay of nonlinear energy spectrum</vt:lpstr>
      <vt:lpstr>Slide 14</vt:lpstr>
      <vt:lpstr>Chaos in harmonics after switch off the pump</vt:lpstr>
      <vt:lpstr>Linear and nonlinear times</vt:lpstr>
      <vt:lpstr>Measurements of standing waves at different resonances.</vt:lpstr>
      <vt:lpstr>Formation of Inverse Cascade</vt:lpstr>
      <vt:lpstr>Formation of Inverse Cascade</vt:lpstr>
      <vt:lpstr>Slide 20</vt:lpstr>
      <vt:lpstr>Inverse Energy Cascade</vt:lpstr>
      <vt:lpstr>Slide 22</vt:lpstr>
      <vt:lpstr>Energy transformation  at acoustic turbulence </vt:lpstr>
      <vt:lpstr>Measurements of standing waves at different resonances.</vt:lpstr>
      <vt:lpstr>Direct formation of higher harmonics </vt:lpstr>
      <vt:lpstr>Slide 26</vt:lpstr>
      <vt:lpstr>Conclusion </vt:lpstr>
      <vt:lpstr>Direct formation of higher harmonics </vt:lpstr>
      <vt:lpstr>Resonance position</vt:lpstr>
      <vt:lpstr>Fractional frequency  transformation </vt:lpstr>
      <vt:lpstr>Thank you for  your attention!</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 Energy Transformation in a System of Nonlinear Second Sound Waves</dc:title>
  <dc:creator> </dc:creator>
  <cp:lastModifiedBy> </cp:lastModifiedBy>
  <cp:revision>5</cp:revision>
  <dcterms:created xsi:type="dcterms:W3CDTF">2012-06-06T09:38:19Z</dcterms:created>
  <dcterms:modified xsi:type="dcterms:W3CDTF">2012-06-07T02:10:00Z</dcterms:modified>
</cp:coreProperties>
</file>