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embeddings/oleObject4.bin" ContentType="application/vnd.openxmlformats-officedocument.oleObject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docProps/app.xml" ContentType="application/vnd.openxmlformats-officedocument.extended-properties+xml"/>
  <Override PartName="/ppt/slideLayouts/slideLayout23.xml" ContentType="application/vnd.openxmlformats-officedocument.presentationml.slide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embeddings/oleObject16.bin" ContentType="application/vnd.openxmlformats-officedocument.oleObject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embeddings/oleObject2.bin" ContentType="application/vnd.openxmlformats-officedocument.oleObject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Default Extension="wmf" ContentType="image/x-wmf"/>
  <Override PartName="/ppt/embeddings/oleObject22.bin" ContentType="application/vnd.openxmlformats-officedocument.oleObject"/>
  <Override PartName="/ppt/embeddings/oleObject34.bin" ContentType="application/vnd.openxmlformats-officedocument.oleObject"/>
  <Override PartName="/ppt/embeddings/Microsoft_Equation4.bin" ContentType="application/vnd.openxmlformats-officedocument.oleObject"/>
  <Override PartName="/ppt/embeddings/oleObject31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embeddings/Microsoft_Equation5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oleObject3.bin" ContentType="application/vnd.openxmlformats-officedocument.oleObject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embeddings/oleObject36.bin" ContentType="application/vnd.openxmlformats-officedocument.oleObject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Default Extension="emf" ContentType="image/x-emf"/>
  <Override PartName="/ppt/slideLayouts/slideLayout14.xml" ContentType="application/vnd.openxmlformats-officedocument.presentationml.slideLayout+xml"/>
  <Override PartName="/ppt/embeddings/oleObject13.bin" ContentType="application/vnd.openxmlformats-officedocument.oleObject"/>
  <Override PartName="/ppt/slides/slide10.xml" ContentType="application/vnd.openxmlformats-officedocument.presentationml.slide+xml"/>
  <Override PartName="/ppt/embeddings/oleObject10.bin" ContentType="application/vnd.openxmlformats-officedocument.oleObject"/>
  <Override PartName="/ppt/presProps.xml" ContentType="application/vnd.openxmlformats-officedocument.presentationml.presProps+xml"/>
  <Default Extension="vml" ContentType="application/vnd.openxmlformats-officedocument.vmlDrawing"/>
  <Override PartName="/ppt/embeddings/oleObject15.bin" ContentType="application/vnd.openxmlformats-officedocument.oleObject"/>
  <Default Extension="png" ContentType="image/png"/>
  <Override PartName="/ppt/embeddings/Microsoft_Equation1.bin" ContentType="application/vnd.openxmlformats-officedocument.oleObject"/>
  <Override PartName="/ppt/slides/slide27.xml" ContentType="application/vnd.openxmlformats-officedocument.presentationml.slide+xml"/>
  <Override PartName="/ppt/embeddings/oleObject9.bin" ContentType="application/vnd.openxmlformats-officedocument.oleObject"/>
  <Override PartName="/ppt/embeddings/oleObject29.bin" ContentType="application/vnd.openxmlformats-officedocument.oleObject"/>
  <Override PartName="/ppt/slideLayouts/slideLayout26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ppt/embeddings/oleObject28.bin" ContentType="application/vnd.openxmlformats-officedocument.oleObject"/>
  <Override PartName="/ppt/embeddings/oleObject11.bin" ContentType="application/vnd.openxmlformats-officedocument.oleObject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embeddings/Microsoft_Equation3.bin" ContentType="application/vnd.openxmlformats-officedocument.oleObject"/>
  <Override PartName="/ppt/slideLayouts/slideLayout19.xml" ContentType="application/vnd.openxmlformats-officedocument.presentationml.slideLayout+xml"/>
  <Override PartName="/ppt/embeddings/oleObject27.bin" ContentType="application/vnd.openxmlformats-officedocument.oleObject"/>
  <Override PartName="/ppt/slideLayouts/slideLayout27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notesSlides/notesSlide2.xml" ContentType="application/vnd.openxmlformats-officedocument.presentationml.notesSlide+xml"/>
  <Override PartName="/ppt/embeddings/oleObject35.bin" ContentType="application/vnd.openxmlformats-officedocument.oleObject"/>
  <Override PartName="/ppt/theme/theme2.xml" ContentType="application/vnd.openxmlformats-officedocument.theme+xml"/>
  <Override PartName="/ppt/theme/theme4.xml" ContentType="application/vnd.openxmlformats-officedocument.theme+xml"/>
  <Override PartName="/ppt/embeddings/oleObject18.bin" ContentType="application/vnd.openxmlformats-officedocument.oleObject"/>
  <Override PartName="/ppt/slides/slide2.xml" ContentType="application/vnd.openxmlformats-officedocument.presentationml.slide+xml"/>
  <Override PartName="/ppt/embeddings/oleObject20.bin" ContentType="application/vnd.openxmlformats-officedocument.oleObject"/>
  <Override PartName="/ppt/embeddings/oleObject24.bin" ContentType="application/vnd.openxmlformats-officedocument.oleObject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5.xml" ContentType="application/vnd.openxmlformats-officedocument.presentationml.slideLayout+xml"/>
  <Override PartName="/ppt/embeddings/oleObject6.bin" ContentType="application/vnd.openxmlformats-officedocument.oleObject"/>
  <Override PartName="/ppt/embeddings/oleObject19.bin" ContentType="application/vnd.openxmlformats-officedocument.oleObject"/>
  <Override PartName="/ppt/embeddings/oleObject33.bin" ContentType="application/vnd.openxmlformats-officedocument.oleObject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5.bin" ContentType="application/vnd.openxmlformats-officedocument.oleObject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embeddings/oleObject1.bin" ContentType="application/vnd.openxmlformats-officedocument.oleObject"/>
  <Override PartName="/ppt/embeddings/oleObject23.bin" ContentType="application/vnd.openxmlformats-officedocument.oleObject"/>
  <Override PartName="/ppt/slideLayouts/slideLayout20.xml" ContentType="application/vnd.openxmlformats-officedocument.presentationml.slideLayout+xml"/>
  <Override PartName="/ppt/embeddings/oleObject17.bin" ContentType="application/vnd.openxmlformats-officedocument.oleObject"/>
  <Override PartName="/ppt/slideLayouts/slideLayout1.xml" ContentType="application/vnd.openxmlformats-officedocument.presentationml.slideLayout+xml"/>
  <Override PartName="/ppt/embeddings/oleObject7.bin" ContentType="application/vnd.openxmlformats-officedocument.oleObject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embeddings/oleObject12.bin" ContentType="application/vnd.openxmlformats-officedocument.oleObject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embeddings/oleObject32.bin" ContentType="application/vnd.openxmlformats-officedocument.oleObject"/>
  <Default Extension="jpeg" ContentType="image/jpeg"/>
  <Override PartName="/ppt/embeddings/oleObject14.bin" ContentType="application/vnd.openxmlformats-officedocument.oleObject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embeddings/oleObject21.bin" ContentType="application/vnd.openxmlformats-officedocument.oleObject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embeddings/oleObject30.bin" ContentType="application/vnd.openxmlformats-officedocument.oleObject"/>
  <Override PartName="/ppt/embeddings/Microsoft_Equation6.bin" ContentType="application/vnd.openxmlformats-officedocument.oleObject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9.xml" ContentType="application/vnd.openxmlformats-officedocument.presentationml.slide+xml"/>
  <Override PartName="/ppt/embeddings/oleObject8.bin" ContentType="application/vnd.openxmlformats-officedocument.oleObject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  <p:sldMasterId id="2147483665" r:id="rId2"/>
  </p:sldMasterIdLst>
  <p:notesMasterIdLst>
    <p:notesMasterId r:id="rId32"/>
  </p:notesMasterIdLst>
  <p:handoutMasterIdLst>
    <p:handoutMasterId r:id="rId33"/>
  </p:handoutMasterIdLst>
  <p:sldIdLst>
    <p:sldId id="989" r:id="rId3"/>
    <p:sldId id="992" r:id="rId4"/>
    <p:sldId id="1033" r:id="rId5"/>
    <p:sldId id="993" r:id="rId6"/>
    <p:sldId id="994" r:id="rId7"/>
    <p:sldId id="1057" r:id="rId8"/>
    <p:sldId id="995" r:id="rId9"/>
    <p:sldId id="997" r:id="rId10"/>
    <p:sldId id="998" r:id="rId11"/>
    <p:sldId id="1000" r:id="rId12"/>
    <p:sldId id="1001" r:id="rId13"/>
    <p:sldId id="1002" r:id="rId14"/>
    <p:sldId id="1058" r:id="rId15"/>
    <p:sldId id="1059" r:id="rId16"/>
    <p:sldId id="1060" r:id="rId17"/>
    <p:sldId id="1006" r:id="rId18"/>
    <p:sldId id="1007" r:id="rId19"/>
    <p:sldId id="1008" r:id="rId20"/>
    <p:sldId id="1064" r:id="rId21"/>
    <p:sldId id="1065" r:id="rId22"/>
    <p:sldId id="1066" r:id="rId23"/>
    <p:sldId id="1010" r:id="rId24"/>
    <p:sldId id="1032" r:id="rId25"/>
    <p:sldId id="1012" r:id="rId26"/>
    <p:sldId id="1017" r:id="rId27"/>
    <p:sldId id="1023" r:id="rId28"/>
    <p:sldId id="1024" r:id="rId29"/>
    <p:sldId id="1025" r:id="rId30"/>
    <p:sldId id="1056" r:id="rId31"/>
  </p:sldIdLst>
  <p:sldSz cx="9144000" cy="6858000" type="screen4x3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33CC"/>
    <a:srgbClr val="CC3300"/>
    <a:srgbClr val="993300"/>
    <a:srgbClr val="CC0000"/>
    <a:srgbClr val="3333FF"/>
    <a:srgbClr val="9933FF"/>
    <a:srgbClr val="800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8959" autoAdjust="0"/>
    <p:restoredTop sz="94565" autoAdjust="0"/>
  </p:normalViewPr>
  <p:slideViewPr>
    <p:cSldViewPr>
      <p:cViewPr>
        <p:scale>
          <a:sx n="75" d="100"/>
          <a:sy n="75" d="100"/>
        </p:scale>
        <p:origin x="-752" y="-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188" y="-84"/>
      </p:cViewPr>
      <p:guideLst>
        <p:guide orient="horz" pos="3220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presProps" Target="presProps.xml"/><Relationship Id="rId31" Type="http://schemas.openxmlformats.org/officeDocument/2006/relationships/slide" Target="slides/slide29.xml"/><Relationship Id="rId34" Type="http://schemas.openxmlformats.org/officeDocument/2006/relationships/printerSettings" Target="printerSettings/printerSettings1.bin"/><Relationship Id="rId7" Type="http://schemas.openxmlformats.org/officeDocument/2006/relationships/slide" Target="slides/slide5.xml"/><Relationship Id="rId3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0" Type="http://schemas.openxmlformats.org/officeDocument/2006/relationships/slide" Target="slides/slide8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9" Type="http://schemas.openxmlformats.org/officeDocument/2006/relationships/slide" Target="slides/slide7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7" Type="http://schemas.openxmlformats.org/officeDocument/2006/relationships/slide" Target="slides/slide25.xml"/><Relationship Id="rId14" Type="http://schemas.openxmlformats.org/officeDocument/2006/relationships/slide" Target="slides/slide12.xml"/><Relationship Id="rId23" Type="http://schemas.openxmlformats.org/officeDocument/2006/relationships/slide" Target="slides/slide21.xml"/><Relationship Id="rId4" Type="http://schemas.openxmlformats.org/officeDocument/2006/relationships/slide" Target="slides/slide2.xml"/><Relationship Id="rId28" Type="http://schemas.openxmlformats.org/officeDocument/2006/relationships/slide" Target="slides/slide26.xml"/><Relationship Id="rId26" Type="http://schemas.openxmlformats.org/officeDocument/2006/relationships/slide" Target="slides/slide24.xml"/><Relationship Id="rId30" Type="http://schemas.openxmlformats.org/officeDocument/2006/relationships/slide" Target="slides/slide28.xml"/><Relationship Id="rId11" Type="http://schemas.openxmlformats.org/officeDocument/2006/relationships/slide" Target="slides/slide9.xml"/><Relationship Id="rId29" Type="http://schemas.openxmlformats.org/officeDocument/2006/relationships/slide" Target="slides/slide27.xml"/><Relationship Id="rId6" Type="http://schemas.openxmlformats.org/officeDocument/2006/relationships/slide" Target="slides/slide4.xml"/><Relationship Id="rId16" Type="http://schemas.openxmlformats.org/officeDocument/2006/relationships/slide" Target="slides/slide14.xml"/><Relationship Id="rId3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9" Type="http://schemas.openxmlformats.org/officeDocument/2006/relationships/slide" Target="slides/slide17.xml"/><Relationship Id="rId38" Type="http://schemas.openxmlformats.org/officeDocument/2006/relationships/tableStyles" Target="tableStyles.xml"/><Relationship Id="rId20" Type="http://schemas.openxmlformats.org/officeDocument/2006/relationships/slide" Target="slides/slide18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" Type="http://schemas.openxmlformats.org/officeDocument/2006/relationships/slideMaster" Target="slideMasters/slideMaster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3" Type="http://schemas.openxmlformats.org/officeDocument/2006/relationships/image" Target="../media/image3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3" Type="http://schemas.openxmlformats.org/officeDocument/2006/relationships/image" Target="../media/image63.wmf"/><Relationship Id="rId1" Type="http://schemas.openxmlformats.org/officeDocument/2006/relationships/image" Target="../media/image6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3" Type="http://schemas.openxmlformats.org/officeDocument/2006/relationships/image" Target="../media/image76.wmf"/><Relationship Id="rId1" Type="http://schemas.openxmlformats.org/officeDocument/2006/relationships/image" Target="../media/image74.wmf"/></Relationships>
</file>

<file path=ppt/drawings/_rels/vmlDrawing15.vml.rels><?xml version="1.0" encoding="UTF-8" standalone="yes"?>
<Relationships xmlns="http://schemas.openxmlformats.org/package/2006/relationships"><Relationship Id="rId4" Type="http://schemas.openxmlformats.org/officeDocument/2006/relationships/image" Target="../media/image83.wmf"/><Relationship Id="rId1" Type="http://schemas.openxmlformats.org/officeDocument/2006/relationships/image" Target="../media/image1.wmf"/><Relationship Id="rId2" Type="http://schemas.openxmlformats.org/officeDocument/2006/relationships/image" Target="../media/image2.wmf"/><Relationship Id="rId3" Type="http://schemas.openxmlformats.org/officeDocument/2006/relationships/image" Target="../media/image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10.wmf"/><Relationship Id="rId5" Type="http://schemas.openxmlformats.org/officeDocument/2006/relationships/image" Target="../media/image11.wmf"/><Relationship Id="rId7" Type="http://schemas.openxmlformats.org/officeDocument/2006/relationships/image" Target="../media/image13.wmf"/><Relationship Id="rId1" Type="http://schemas.openxmlformats.org/officeDocument/2006/relationships/image" Target="../media/image7.wmf"/><Relationship Id="rId2" Type="http://schemas.openxmlformats.org/officeDocument/2006/relationships/image" Target="../media/image8.wmf"/><Relationship Id="rId3" Type="http://schemas.openxmlformats.org/officeDocument/2006/relationships/image" Target="../media/image9.wmf"/><Relationship Id="rId6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7" Type="http://schemas.openxmlformats.org/officeDocument/2006/relationships/image" Target="../media/image22.wmf"/><Relationship Id="rId1" Type="http://schemas.openxmlformats.org/officeDocument/2006/relationships/image" Target="../media/image16.wmf"/><Relationship Id="rId2" Type="http://schemas.openxmlformats.org/officeDocument/2006/relationships/image" Target="../media/image17.wmf"/><Relationship Id="rId3" Type="http://schemas.openxmlformats.org/officeDocument/2006/relationships/image" Target="../media/image18.wmf"/><Relationship Id="rId6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3" Type="http://schemas.openxmlformats.org/officeDocument/2006/relationships/image" Target="../media/image17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0551"/>
            <a:ext cx="30763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10551"/>
            <a:ext cx="30763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23D718A8-05E9-40C0-AD67-EBA89CEE2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56163"/>
            <a:ext cx="567944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0551"/>
            <a:ext cx="30763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10551"/>
            <a:ext cx="30763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B672D8CA-6AD6-4310-80D0-9AF0C5A68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114E9A-66B5-408B-9197-C5D52F3E710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72D8CA-6AD6-4310-80D0-9AF0C5A686F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SCT'12  Novosibirsk, June 4-8, 2012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SCT'12  Novosibirsk, June 4-8, 2012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D320C-1378-49F7-8904-23A55DC6A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SCT'12  Novosibirsk, June 4-8, 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5C716-71A6-452C-8182-463FC4E48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74638"/>
            <a:ext cx="2076450" cy="5927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076950" cy="5927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SCT'12  Novosibirsk, June 4-8, 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3F5B2-D166-417B-BA73-6BBF8CB26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6764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40147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40147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SCT'12  Novosibirsk, June 4-8, 2012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82C35-0F1D-4787-9987-D464927B6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6764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764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SCT'12  Novosibirsk, June 4-8, 2012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30F93-6D35-4BDF-B9F4-00C91B68C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6764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6764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40147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SCT'12  Novosibirsk, June 4-8, 2012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9ED24-1B54-4AEF-BA6C-412F647CF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6764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40147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SCT'12  Novosibirsk, June 4-8, 2012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BE280-6A70-4F48-8CC0-6E0285E71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384B-A1E4-49EE-A20E-E866BDACDD90}" type="datetimeFigureOut">
              <a:rPr lang="en-US" smtClean="0"/>
              <a:pPr/>
              <a:t>6/2/12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BF1F-C323-40C4-AB85-1DA9CBB89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384B-A1E4-49EE-A20E-E866BDACDD90}" type="datetimeFigureOut">
              <a:rPr lang="en-US" smtClean="0"/>
              <a:pPr/>
              <a:t>6/2/12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BF1F-C323-40C4-AB85-1DA9CBB89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384B-A1E4-49EE-A20E-E866BDACDD90}" type="datetimeFigureOut">
              <a:rPr lang="en-US" smtClean="0"/>
              <a:pPr/>
              <a:t>6/2/12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BF1F-C323-40C4-AB85-1DA9CBB89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SCT'12  Novosibirsk, June 4-8, 2012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384B-A1E4-49EE-A20E-E866BDACDD90}" type="datetimeFigureOut">
              <a:rPr lang="en-US" smtClean="0"/>
              <a:pPr/>
              <a:t>6/2/12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BF1F-C323-40C4-AB85-1DA9CBB89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384B-A1E4-49EE-A20E-E866BDACDD90}" type="datetimeFigureOut">
              <a:rPr lang="en-US" smtClean="0"/>
              <a:pPr/>
              <a:t>6/2/12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BF1F-C323-40C4-AB85-1DA9CBB89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384B-A1E4-49EE-A20E-E866BDACDD90}" type="datetimeFigureOut">
              <a:rPr lang="en-US" smtClean="0"/>
              <a:pPr/>
              <a:t>6/2/12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BF1F-C323-40C4-AB85-1DA9CBB89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384B-A1E4-49EE-A20E-E866BDACDD90}" type="datetimeFigureOut">
              <a:rPr lang="en-US" smtClean="0"/>
              <a:pPr/>
              <a:t>6/2/12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BF1F-C323-40C4-AB85-1DA9CBB89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384B-A1E4-49EE-A20E-E866BDACDD90}" type="datetimeFigureOut">
              <a:rPr lang="en-US" smtClean="0"/>
              <a:pPr/>
              <a:t>6/2/12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BF1F-C323-40C4-AB85-1DA9CBB89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384B-A1E4-49EE-A20E-E866BDACDD90}" type="datetimeFigureOut">
              <a:rPr lang="en-US" smtClean="0"/>
              <a:pPr/>
              <a:t>6/2/12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BF1F-C323-40C4-AB85-1DA9CBB89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384B-A1E4-49EE-A20E-E866BDACDD90}" type="datetimeFigureOut">
              <a:rPr lang="en-US" smtClean="0"/>
              <a:pPr/>
              <a:t>6/2/12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BF1F-C323-40C4-AB85-1DA9CBB89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384B-A1E4-49EE-A20E-E866BDACDD90}" type="datetimeFigureOut">
              <a:rPr lang="en-US" smtClean="0"/>
              <a:pPr/>
              <a:t>6/2/12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BF1F-C323-40C4-AB85-1DA9CBB89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SCT'12  Novosibirsk, June 4-8, 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3913F-1A27-493F-AFFC-D9487E60F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SCT'12  Novosibirsk, June 4-8, 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D9876-08A0-4F77-9629-7A40EED1A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76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SCT'12  Novosibirsk, June 4-8, 2012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6489B-CEB6-4C69-9440-F5AE18179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SCT'12  Novosibirsk, June 4-8, 2012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5BF0E-0C6D-445E-AFE2-1E93DA59E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SCT'12  Novosibirsk, June 4-8, 2012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A1362-A0A5-45C4-9BCF-D2241BFDC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SCT'12  Novosibirsk, June 4-8, 2012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8E732-D682-470B-9C33-D42FBCD9C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SCT'12  Novosibirsk, June 4-8, 2012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3E6A1-DD55-4294-B15D-604C4A30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867400"/>
            <a:ext cx="2895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/>
            </a:lvl1pPr>
          </a:lstStyle>
          <a:p>
            <a:pPr>
              <a:defRPr/>
            </a:pPr>
            <a:r>
              <a:rPr lang="es-ES" smtClean="0"/>
              <a:t>SCT'12  Novosibirsk, June 4-8, 2012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6ADFC1A-7456-4999-92CD-684A0EEAC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5384B-A1E4-49EE-A20E-E866BDACDD90}" type="datetimeFigureOut">
              <a:rPr lang="en-US" smtClean="0"/>
              <a:pPr/>
              <a:t>6/2/12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7BF1F-C323-40C4-AB85-1DA9CBB89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oleObject3.bin"/><Relationship Id="rId7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.bin"/><Relationship Id="rId6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7" Type="http://schemas.openxmlformats.org/officeDocument/2006/relationships/image" Target="../media/image29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8.xml"/><Relationship Id="rId3" Type="http://schemas.openxmlformats.org/officeDocument/2006/relationships/image" Target="../media/image37.png"/><Relationship Id="rId6" Type="http://schemas.openxmlformats.org/officeDocument/2006/relationships/oleObject" Target="../embeddings/oleObject20.bin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21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8.xml"/><Relationship Id="rId3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2.png"/><Relationship Id="rId3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image" Target="../media/image48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5.png"/><Relationship Id="rId5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1.png"/><Relationship Id="rId5" Type="http://schemas.openxmlformats.org/officeDocument/2006/relationships/image" Target="../media/image6.png"/><Relationship Id="rId7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6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7" Type="http://schemas.openxmlformats.org/officeDocument/2006/relationships/oleObject" Target="../embeddings/oleObject22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56.png"/><Relationship Id="rId6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24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5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7" Type="http://schemas.openxmlformats.org/officeDocument/2006/relationships/oleObject" Target="../embeddings/oleObject25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Relationship Id="rId9" Type="http://schemas.openxmlformats.org/officeDocument/2006/relationships/oleObject" Target="../embeddings/oleObject27.bin"/><Relationship Id="rId3" Type="http://schemas.openxmlformats.org/officeDocument/2006/relationships/image" Target="../media/image64.png"/><Relationship Id="rId6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28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69.png"/><Relationship Id="rId5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5.bin"/><Relationship Id="rId4" Type="http://schemas.openxmlformats.org/officeDocument/2006/relationships/oleObject" Target="../embeddings/Microsoft_Equation1.bin"/><Relationship Id="rId10" Type="http://schemas.openxmlformats.org/officeDocument/2006/relationships/oleObject" Target="../embeddings/oleObject5.bin"/><Relationship Id="rId5" Type="http://schemas.openxmlformats.org/officeDocument/2006/relationships/oleObject" Target="../embeddings/Microsoft_Equation2.bin"/><Relationship Id="rId7" Type="http://schemas.openxmlformats.org/officeDocument/2006/relationships/oleObject" Target="../embeddings/Microsoft_Equation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5.xml"/><Relationship Id="rId9" Type="http://schemas.openxmlformats.org/officeDocument/2006/relationships/oleObject" Target="../embeddings/oleObject4.bin"/><Relationship Id="rId3" Type="http://schemas.openxmlformats.org/officeDocument/2006/relationships/notesSlide" Target="../notesSlides/notesSlide1.xml"/><Relationship Id="rId6" Type="http://schemas.openxmlformats.org/officeDocument/2006/relationships/oleObject" Target="../embeddings/Microsoft_Equation3.bin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73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72.png"/><Relationship Id="rId5" Type="http://schemas.openxmlformats.org/officeDocument/2006/relationships/oleObject" Target="../embeddings/Microsoft_Equation6.bin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29.bin"/><Relationship Id="rId5" Type="http://schemas.openxmlformats.org/officeDocument/2006/relationships/image" Target="../media/image78.png"/><Relationship Id="rId7" Type="http://schemas.openxmlformats.org/officeDocument/2006/relationships/oleObject" Target="../embeddings/oleObject31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77.png"/><Relationship Id="rId6" Type="http://schemas.openxmlformats.org/officeDocument/2006/relationships/oleObject" Target="../embeddings/oleObject30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3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oleObject35.bin"/><Relationship Id="rId4" Type="http://schemas.openxmlformats.org/officeDocument/2006/relationships/oleObject" Target="../embeddings/oleObject33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32.bin"/><Relationship Id="rId5" Type="http://schemas.openxmlformats.org/officeDocument/2006/relationships/oleObject" Target="../embeddings/oleObject34.bin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86.png"/><Relationship Id="rId5" Type="http://schemas.openxmlformats.org/officeDocument/2006/relationships/oleObject" Target="../embeddings/oleObject36.bin"/><Relationship Id="rId7" Type="http://schemas.openxmlformats.org/officeDocument/2006/relationships/image" Target="../media/image88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8.xml"/><Relationship Id="rId3" Type="http://schemas.openxmlformats.org/officeDocument/2006/relationships/image" Target="../media/image85.png"/><Relationship Id="rId6" Type="http://schemas.openxmlformats.org/officeDocument/2006/relationships/image" Target="../media/image87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91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Relationship Id="rId5" Type="http://schemas.openxmlformats.org/officeDocument/2006/relationships/image" Target="../media/image9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3" Type="http://schemas.openxmlformats.org/officeDocument/2006/relationships/image" Target="../media/image94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97.png"/><Relationship Id="rId5" Type="http://schemas.openxmlformats.org/officeDocument/2006/relationships/image" Target="../media/image98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96.png"/><Relationship Id="rId6" Type="http://schemas.openxmlformats.org/officeDocument/2006/relationships/image" Target="../media/image9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5" Type="http://schemas.openxmlformats.org/officeDocument/2006/relationships/oleObject" Target="../embeddings/oleObject8.bin"/><Relationship Id="rId7" Type="http://schemas.openxmlformats.org/officeDocument/2006/relationships/image" Target="../media/image24.emf"/><Relationship Id="rId11" Type="http://schemas.openxmlformats.org/officeDocument/2006/relationships/oleObject" Target="../embeddings/oleObject1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9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6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7" Type="http://schemas.openxmlformats.org/officeDocument/2006/relationships/oleObject" Target="../embeddings/oleObject16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4.bin"/><Relationship Id="rId6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8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image" Target="../media/image33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5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9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8.xml"/><Relationship Id="rId3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chemeClr val="accent6"/>
                </a:solidFill>
                <a:cs typeface="Arial" pitchFamily="34" charset="0"/>
              </a:rPr>
              <a:t>Milti</a:t>
            </a:r>
            <a:r>
              <a:rPr lang="en-US" sz="4000" b="1" dirty="0" smtClean="0">
                <a:solidFill>
                  <a:schemeClr val="accent6"/>
                </a:solidFill>
                <a:cs typeface="Arial" pitchFamily="34" charset="0"/>
              </a:rPr>
              <a:t>-wave interaction in metamaterials</a:t>
            </a:r>
            <a:endParaRPr lang="en-US" sz="40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209800"/>
            <a:ext cx="6400800" cy="914400"/>
          </a:xfrm>
        </p:spPr>
        <p:txBody>
          <a:bodyPr/>
          <a:lstStyle/>
          <a:p>
            <a:r>
              <a:rPr lang="en-US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Ildar Gabitov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smtClean="0"/>
              <a:t>Zhaxylyk Kudyshev, Andrei Maimistov</a:t>
            </a:r>
          </a:p>
          <a:p>
            <a:r>
              <a:rPr lang="en-US" u="sng" dirty="0" smtClean="0"/>
              <a:t> </a:t>
            </a: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172200"/>
            <a:ext cx="2971800" cy="476250"/>
          </a:xfrm>
        </p:spPr>
        <p:txBody>
          <a:bodyPr/>
          <a:lstStyle/>
          <a:p>
            <a:r>
              <a:rPr lang="es-ES" smtClean="0"/>
              <a:t>SCT'12  Novosibirsk, June 4-8, 2012</a:t>
            </a:r>
            <a:endParaRPr lang="en-US" dirty="0"/>
          </a:p>
        </p:txBody>
      </p:sp>
      <p:grpSp>
        <p:nvGrpSpPr>
          <p:cNvPr id="4" name="Group 11"/>
          <p:cNvGrpSpPr/>
          <p:nvPr/>
        </p:nvGrpSpPr>
        <p:grpSpPr>
          <a:xfrm>
            <a:off x="6019800" y="3006154"/>
            <a:ext cx="2667000" cy="1032446"/>
            <a:chOff x="2362200" y="2193798"/>
            <a:chExt cx="4191000" cy="1870646"/>
          </a:xfrm>
        </p:grpSpPr>
        <p:sp>
          <p:nvSpPr>
            <p:cNvPr id="13" name="Cube 12"/>
            <p:cNvSpPr/>
            <p:nvPr/>
          </p:nvSpPr>
          <p:spPr>
            <a:xfrm>
              <a:off x="3124200" y="2193798"/>
              <a:ext cx="2667000" cy="1216152"/>
            </a:xfrm>
            <a:prstGeom prst="cube">
              <a:avLst/>
            </a:prstGeom>
            <a:solidFill>
              <a:schemeClr val="accent6">
                <a:lumMod val="40000"/>
                <a:lumOff val="60000"/>
                <a:alpha val="5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2362200" y="2647950"/>
              <a:ext cx="685800" cy="25603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 rot="10800000">
              <a:off x="5867400" y="2743200"/>
              <a:ext cx="685800" cy="256032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2576513" y="2344738"/>
            <a:ext cx="382587" cy="277812"/>
          </p:xfrm>
          <a:graphic>
            <a:graphicData uri="http://schemas.openxmlformats.org/presentationml/2006/ole">
              <p:oleObj spid="_x0000_s294914" name="Formula" r:id="rId3" imgW="194400" imgH="140040" progId="">
                <p:embed/>
              </p:oleObj>
            </a:graphicData>
          </a:graphic>
        </p:graphicFrame>
        <p:graphicFrame>
          <p:nvGraphicFramePr>
            <p:cNvPr id="17" name="Object 6"/>
            <p:cNvGraphicFramePr>
              <a:graphicFrameLocks noChangeAspect="1"/>
            </p:cNvGraphicFramePr>
            <p:nvPr/>
          </p:nvGraphicFramePr>
          <p:xfrm>
            <a:off x="6035675" y="2328863"/>
            <a:ext cx="393700" cy="282575"/>
          </p:xfrm>
          <a:graphic>
            <a:graphicData uri="http://schemas.openxmlformats.org/presentationml/2006/ole">
              <p:oleObj spid="_x0000_s294915" name="Formula" r:id="rId4" imgW="198360" imgH="141120" progId="">
                <p:embed/>
              </p:oleObj>
            </a:graphicData>
          </a:graphic>
        </p:graphicFrame>
        <p:sp>
          <p:nvSpPr>
            <p:cNvPr id="18" name="Right Arrow 17"/>
            <p:cNvSpPr/>
            <p:nvPr/>
          </p:nvSpPr>
          <p:spPr>
            <a:xfrm>
              <a:off x="4114800" y="3808412"/>
              <a:ext cx="685800" cy="256032"/>
            </a:xfrm>
            <a:prstGeom prst="rightArrow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FF"/>
                </a:solidFill>
              </a:endParaRP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4324350" y="3505200"/>
            <a:ext cx="392113" cy="277813"/>
          </p:xfrm>
          <a:graphic>
            <a:graphicData uri="http://schemas.openxmlformats.org/presentationml/2006/ole">
              <p:oleObj spid="_x0000_s294916" name="Formula" r:id="rId5" imgW="198360" imgH="140040" progId="">
                <p:embed/>
              </p:oleObj>
            </a:graphicData>
          </a:graphic>
        </p:graphicFrame>
      </p:grpSp>
      <p:pic>
        <p:nvPicPr>
          <p:cNvPr id="45875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4495800"/>
            <a:ext cx="235081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2819400"/>
            <a:ext cx="2015244" cy="166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08776" y="4209288"/>
            <a:ext cx="2401824" cy="188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5"/>
          <p:cNvGrpSpPr>
            <a:grpSpLocks/>
          </p:cNvGrpSpPr>
          <p:nvPr/>
        </p:nvGrpSpPr>
        <p:grpSpPr bwMode="auto">
          <a:xfrm>
            <a:off x="3657600" y="3733800"/>
            <a:ext cx="1447800" cy="1066800"/>
            <a:chOff x="192" y="1190"/>
            <a:chExt cx="912" cy="634"/>
          </a:xfrm>
        </p:grpSpPr>
        <p:sp>
          <p:nvSpPr>
            <p:cNvPr id="23" name="Line 6"/>
            <p:cNvSpPr>
              <a:spLocks noChangeShapeType="1"/>
            </p:cNvSpPr>
            <p:nvPr/>
          </p:nvSpPr>
          <p:spPr bwMode="auto">
            <a:xfrm flipV="1">
              <a:off x="384" y="1387"/>
              <a:ext cx="576" cy="5"/>
            </a:xfrm>
            <a:prstGeom prst="line">
              <a:avLst/>
            </a:prstGeom>
            <a:noFill/>
            <a:ln w="63500">
              <a:solidFill>
                <a:srgbClr val="FF33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907" y="1190"/>
              <a:ext cx="197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  <a:sym typeface="Mathematica1" pitchFamily="2" charset="2"/>
                </a:rPr>
                <a:t>ω</a:t>
              </a:r>
            </a:p>
          </p:txBody>
        </p:sp>
        <p:sp>
          <p:nvSpPr>
            <p:cNvPr id="25" name="Text Box 8"/>
            <p:cNvSpPr txBox="1">
              <a:spLocks noChangeArrowheads="1"/>
            </p:cNvSpPr>
            <p:nvPr/>
          </p:nvSpPr>
          <p:spPr bwMode="auto">
            <a:xfrm>
              <a:off x="192" y="1392"/>
              <a:ext cx="360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sym typeface="Mathematica1" pitchFamily="2" charset="2"/>
                </a:rPr>
                <a:t>2</a:t>
              </a:r>
              <a:r>
                <a:rPr lang="el-GR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  <a:sym typeface="Mathematica1" pitchFamily="2" charset="2"/>
                </a:rPr>
                <a:t>ω</a:t>
              </a:r>
            </a:p>
          </p:txBody>
        </p:sp>
        <p:sp>
          <p:nvSpPr>
            <p:cNvPr id="26" name="AutoShape 9"/>
            <p:cNvSpPr>
              <a:spLocks noChangeArrowheads="1"/>
            </p:cNvSpPr>
            <p:nvPr/>
          </p:nvSpPr>
          <p:spPr bwMode="auto">
            <a:xfrm>
              <a:off x="570" y="1207"/>
              <a:ext cx="180" cy="617"/>
            </a:xfrm>
            <a:prstGeom prst="cube">
              <a:avLst>
                <a:gd name="adj" fmla="val 25000"/>
              </a:avLst>
            </a:prstGeom>
            <a:solidFill>
              <a:srgbClr val="FFCC00">
                <a:alpha val="4313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10"/>
            <p:cNvSpPr>
              <a:spLocks noChangeShapeType="1"/>
            </p:cNvSpPr>
            <p:nvPr/>
          </p:nvSpPr>
          <p:spPr bwMode="auto">
            <a:xfrm flipV="1">
              <a:off x="384" y="1680"/>
              <a:ext cx="576" cy="0"/>
            </a:xfrm>
            <a:prstGeom prst="line">
              <a:avLst/>
            </a:prstGeom>
            <a:noFill/>
            <a:ln w="63500">
              <a:solidFill>
                <a:schemeClr val="accent2"/>
              </a:solidFill>
              <a:round/>
              <a:headEnd type="triangle" w="lg" len="med"/>
              <a:tailEnd type="none" w="lg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304800" y="1295400"/>
            <a:ext cx="8077200" cy="3505201"/>
            <a:chOff x="685800" y="1193668"/>
            <a:chExt cx="7620000" cy="3179172"/>
          </a:xfrm>
        </p:grpSpPr>
        <p:sp>
          <p:nvSpPr>
            <p:cNvPr id="3" name="Rectangle 2"/>
            <p:cNvSpPr/>
            <p:nvPr/>
          </p:nvSpPr>
          <p:spPr>
            <a:xfrm>
              <a:off x="685800" y="1193668"/>
              <a:ext cx="7620000" cy="1256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2800" dirty="0" smtClean="0"/>
                <a:t>Energy </a:t>
              </a:r>
              <a:r>
                <a:rPr lang="en-US" sz="2800" dirty="0"/>
                <a:t>of pump wave decay with z, </a:t>
              </a:r>
              <a:r>
                <a:rPr lang="en-US" sz="2800" dirty="0" smtClean="0"/>
                <a:t>therefore </a:t>
              </a:r>
              <a:r>
                <a:rPr lang="en-US" sz="2800" dirty="0"/>
                <a:t>the phase difference is equal to </a:t>
              </a:r>
              <a:r>
                <a:rPr lang="en-US" sz="2800" dirty="0" smtClean="0"/>
                <a:t>           . 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800" dirty="0" smtClean="0">
                  <a:solidFill>
                    <a:srgbClr val="993300"/>
                  </a:solidFill>
                </a:rPr>
                <a:t>Exact solutions general formulae:</a:t>
              </a:r>
              <a:endParaRPr lang="en-US" sz="2800" dirty="0">
                <a:solidFill>
                  <a:srgbClr val="993300"/>
                </a:solidFill>
              </a:endParaRPr>
            </a:p>
          </p:txBody>
        </p:sp>
        <p:pic>
          <p:nvPicPr>
            <p:cNvPr id="819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800" y="2590800"/>
              <a:ext cx="5105400" cy="1276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9"/>
            <p:cNvGrpSpPr/>
            <p:nvPr/>
          </p:nvGrpSpPr>
          <p:grpSpPr>
            <a:xfrm>
              <a:off x="2209800" y="3881738"/>
              <a:ext cx="4075981" cy="491102"/>
              <a:chOff x="990600" y="4191000"/>
              <a:chExt cx="4075981" cy="491102"/>
            </a:xfrm>
          </p:grpSpPr>
          <p:pic>
            <p:nvPicPr>
              <p:cNvPr id="81923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28800" y="4248149"/>
                <a:ext cx="1219200" cy="4339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1924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923581" y="4198314"/>
                <a:ext cx="1143000" cy="398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Rectangle 6"/>
              <p:cNvSpPr/>
              <p:nvPr/>
            </p:nvSpPr>
            <p:spPr>
              <a:xfrm>
                <a:off x="990600" y="4191000"/>
                <a:ext cx="8531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Here</a:t>
                </a:r>
                <a:endParaRPr lang="en-US" sz="2400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200400" y="4191000"/>
                <a:ext cx="6992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and</a:t>
                </a: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2057400" y="5029200"/>
            <a:ext cx="50962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993300"/>
                </a:solidFill>
              </a:rPr>
              <a:t>Important: </a:t>
            </a:r>
            <a:r>
              <a:rPr lang="en-US" sz="3200" dirty="0" smtClean="0">
                <a:solidFill>
                  <a:srgbClr val="993300"/>
                </a:solidFill>
              </a:rPr>
              <a:t>m</a:t>
            </a:r>
            <a:r>
              <a:rPr lang="en-US" sz="3200" baseline="-25000" dirty="0" smtClean="0">
                <a:solidFill>
                  <a:srgbClr val="993300"/>
                </a:solidFill>
              </a:rPr>
              <a:t>1</a:t>
            </a:r>
            <a:r>
              <a:rPr lang="en-US" sz="3200" dirty="0" smtClean="0">
                <a:solidFill>
                  <a:srgbClr val="993300"/>
                </a:solidFill>
              </a:rPr>
              <a:t> is unknown!</a:t>
            </a:r>
            <a:endParaRPr lang="en-US" sz="3200" dirty="0">
              <a:solidFill>
                <a:srgbClr val="993300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443413" y="1773238"/>
          <a:ext cx="1500187" cy="452437"/>
        </p:xfrm>
        <a:graphic>
          <a:graphicData uri="http://schemas.openxmlformats.org/presentationml/2006/ole">
            <p:oleObj spid="_x0000_s302082" name="Formula" r:id="rId6" imgW="757080" imgH="228600" progId="">
              <p:embed/>
            </p:oleObj>
          </a:graphicData>
        </a:graphic>
      </p:graphicFrame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SCT'12  Novosibirsk, June 4-8, 2012</a:t>
            </a:r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381000"/>
            <a:ext cx="249381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91440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800" dirty="0" smtClean="0"/>
              <a:t>Boundary conditions </a:t>
            </a:r>
            <a:r>
              <a:rPr lang="en-US" sz="2800" dirty="0"/>
              <a:t>together with </a:t>
            </a:r>
            <a:r>
              <a:rPr lang="en-US" sz="2800" dirty="0" smtClean="0"/>
              <a:t>M-R relation  </a:t>
            </a:r>
            <a:r>
              <a:rPr lang="en-US" sz="2800" dirty="0"/>
              <a:t>lead to the </a:t>
            </a:r>
            <a:r>
              <a:rPr lang="en-US" sz="2800" dirty="0" smtClean="0"/>
              <a:t>implicit equation for         :</a:t>
            </a:r>
            <a:endParaRPr lang="en-US" sz="28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5988" y="2362200"/>
            <a:ext cx="56730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34210" name="Object 2"/>
          <p:cNvGraphicFramePr>
            <a:graphicFrameLocks noChangeAspect="1"/>
          </p:cNvGraphicFramePr>
          <p:nvPr/>
        </p:nvGraphicFramePr>
        <p:xfrm>
          <a:off x="7086600" y="1447800"/>
          <a:ext cx="579437" cy="338137"/>
        </p:xfrm>
        <a:graphic>
          <a:graphicData uri="http://schemas.openxmlformats.org/presentationml/2006/ole">
            <p:oleObj spid="_x0000_s303106" name="Formula" r:id="rId4" imgW="240120" imgH="140040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3810001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Here e</a:t>
            </a:r>
            <a:r>
              <a:rPr lang="en-US" sz="2800" baseline="-25000" dirty="0" smtClean="0"/>
              <a:t>10</a:t>
            </a:r>
            <a:r>
              <a:rPr lang="en-US" sz="2800" dirty="0" smtClean="0"/>
              <a:t>  is an amplitude of the pump wave. This transcendental equation  can be solved numerically and it has multiple branches.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SCT'12  Novosibirsk, June 4-8,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905000"/>
            <a:ext cx="429183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762001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Solution of transcendental </a:t>
            </a:r>
          </a:p>
          <a:p>
            <a:r>
              <a:rPr lang="en-US" sz="2800" dirty="0" smtClean="0">
                <a:solidFill>
                  <a:schemeClr val="accent6"/>
                </a:solidFill>
              </a:rPr>
              <a:t>equation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219201"/>
            <a:ext cx="2971800" cy="47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/>
          <p:nvPr/>
        </p:nvGrpSpPr>
        <p:grpSpPr>
          <a:xfrm>
            <a:off x="4953000" y="1143000"/>
            <a:ext cx="3843337" cy="3124200"/>
            <a:chOff x="4953000" y="2133600"/>
            <a:chExt cx="3843337" cy="3124200"/>
          </a:xfrm>
        </p:grpSpPr>
        <p:pic>
          <p:nvPicPr>
            <p:cNvPr id="8294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53000" y="2658324"/>
              <a:ext cx="3843337" cy="2599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5486400" y="2133600"/>
              <a:ext cx="33041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800000"/>
                  </a:solidFill>
                </a:rPr>
                <a:t>Spatial field profiles</a:t>
              </a:r>
              <a:endParaRPr lang="en-US" sz="2800" dirty="0">
                <a:solidFill>
                  <a:srgbClr val="800000"/>
                </a:solidFill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5029200" y="5181600"/>
            <a:ext cx="609600" cy="0"/>
          </a:xfrm>
          <a:prstGeom prst="line">
            <a:avLst/>
          </a:prstGeom>
          <a:ln w="28575">
            <a:solidFill>
              <a:schemeClr val="accent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29200" y="4800600"/>
            <a:ext cx="609600" cy="0"/>
          </a:xfrm>
          <a:prstGeom prst="line">
            <a:avLst/>
          </a:prstGeom>
          <a:ln w="2857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91201" y="457200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Physical branch: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91200" y="4933890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Irrelevant branches: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638800" y="5311914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800000"/>
                </a:solidFill>
              </a:rPr>
              <a:t>Field is singular in between of these branches </a:t>
            </a:r>
            <a:endParaRPr lang="en-US" u="sng" dirty="0">
              <a:solidFill>
                <a:srgbClr val="800000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SCT'12  Novosibirsk, June 4-8,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2206" y="1524000"/>
            <a:ext cx="457852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172200"/>
            <a:ext cx="3352800" cy="609600"/>
          </a:xfrm>
        </p:spPr>
        <p:txBody>
          <a:bodyPr/>
          <a:lstStyle/>
          <a:p>
            <a:pPr>
              <a:defRPr/>
            </a:pPr>
            <a:r>
              <a:rPr lang="es-ES" smtClean="0"/>
              <a:t>SCT'12  Novosibirsk, June 4-8, 2012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1371600"/>
            <a:ext cx="4038600" cy="4154984"/>
          </a:xfrm>
          <a:prstGeom prst="rect">
            <a:avLst/>
          </a:prstGeom>
          <a:solidFill>
            <a:schemeClr val="accent2">
              <a:lumMod val="20000"/>
              <a:lumOff val="80000"/>
              <a:alpha val="23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“Physical</a:t>
            </a:r>
            <a:r>
              <a:rPr lang="en-US" sz="2400" dirty="0"/>
              <a:t>” </a:t>
            </a:r>
            <a:r>
              <a:rPr lang="en-US" sz="2400" dirty="0" smtClean="0"/>
              <a:t>branch shows </a:t>
            </a:r>
            <a:r>
              <a:rPr lang="en-US" sz="2400" dirty="0"/>
              <a:t>saturation of output power of electric field at fundamental frequency </a:t>
            </a:r>
            <a:r>
              <a:rPr lang="en-US" sz="2400" dirty="0" smtClean="0"/>
              <a:t>with increase </a:t>
            </a:r>
            <a:r>
              <a:rPr lang="en-US" sz="2400" dirty="0"/>
              <a:t>of input </a:t>
            </a:r>
            <a:r>
              <a:rPr lang="en-US" sz="2400" dirty="0" smtClean="0"/>
              <a:t>power. </a:t>
            </a:r>
            <a:r>
              <a:rPr lang="en-US" sz="2400" dirty="0"/>
              <a:t>This indicates that with the increase of input </a:t>
            </a:r>
            <a:r>
              <a:rPr lang="en-US" sz="2400" dirty="0" smtClean="0"/>
              <a:t>power all </a:t>
            </a:r>
            <a:r>
              <a:rPr lang="en-US" sz="2400" dirty="0"/>
              <a:t>excessive energy of pump signal converts to the energy of </a:t>
            </a:r>
            <a:r>
              <a:rPr lang="en-US" sz="2400" dirty="0" smtClean="0"/>
              <a:t>second harmonic signal.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accent2"/>
                </a:solidFill>
                <a:latin typeface="+mn-lt"/>
              </a:rPr>
              <a:t>Second harmonic generation in  presence of phase mismatch</a:t>
            </a:r>
            <a:endParaRPr lang="en-US" sz="40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47434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581400"/>
            <a:ext cx="24288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4495800"/>
            <a:ext cx="2404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Two integrals:</a:t>
            </a:r>
            <a:endParaRPr lang="en-US" sz="2800" dirty="0"/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5625" y="4495800"/>
            <a:ext cx="33051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4953000"/>
            <a:ext cx="50387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209800" y="6172200"/>
            <a:ext cx="3429000" cy="609600"/>
          </a:xfrm>
        </p:spPr>
        <p:txBody>
          <a:bodyPr/>
          <a:lstStyle/>
          <a:p>
            <a:pPr>
              <a:defRPr/>
            </a:pPr>
            <a:r>
              <a:rPr lang="es-ES" smtClean="0"/>
              <a:t>SCT'12  Novosibirsk, June 4-8,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accent2"/>
                </a:solidFill>
                <a:latin typeface="+mn-lt"/>
              </a:rPr>
              <a:t>Second harmonic generation in  presence of phase mismatch</a:t>
            </a:r>
            <a:endParaRPr lang="en-US" sz="4000" dirty="0">
              <a:latin typeface="+mn-lt"/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2146546" y="1828800"/>
            <a:ext cx="4406654" cy="457200"/>
            <a:chOff x="881838" y="1828800"/>
            <a:chExt cx="4406654" cy="457200"/>
          </a:xfrm>
        </p:grpSpPr>
        <p:pic>
          <p:nvPicPr>
            <p:cNvPr id="8601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1838" y="1828800"/>
              <a:ext cx="177563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ight Arrow 5"/>
            <p:cNvSpPr/>
            <p:nvPr/>
          </p:nvSpPr>
          <p:spPr>
            <a:xfrm>
              <a:off x="3124200" y="1905000"/>
              <a:ext cx="3048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602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0" y="1866900"/>
              <a:ext cx="1478492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819400"/>
            <a:ext cx="42100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667000"/>
            <a:ext cx="4219313" cy="331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4581525"/>
            <a:ext cx="19526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ular Callout 11"/>
          <p:cNvSpPr/>
          <p:nvPr/>
        </p:nvSpPr>
        <p:spPr>
          <a:xfrm>
            <a:off x="1371600" y="4419600"/>
            <a:ext cx="2209800" cy="914400"/>
          </a:xfrm>
          <a:prstGeom prst="wedgeRectCallout">
            <a:avLst>
              <a:gd name="adj1" fmla="val 150520"/>
              <a:gd name="adj2" fmla="val -59295"/>
            </a:avLst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66800" y="5410200"/>
            <a:ext cx="3182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-- critical mismatch</a:t>
            </a:r>
            <a:endParaRPr lang="en-US" sz="2800" dirty="0"/>
          </a:p>
        </p:txBody>
      </p:sp>
      <p:pic>
        <p:nvPicPr>
          <p:cNvPr id="8602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5410200"/>
            <a:ext cx="92528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286000" y="6172200"/>
            <a:ext cx="3352800" cy="609600"/>
          </a:xfrm>
        </p:spPr>
        <p:txBody>
          <a:bodyPr/>
          <a:lstStyle/>
          <a:p>
            <a:pPr>
              <a:defRPr/>
            </a:pPr>
            <a:r>
              <a:rPr lang="es-ES" smtClean="0"/>
              <a:t>SCT'12  Novosibirsk, June 4-8, 2012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572000" y="3810000"/>
            <a:ext cx="304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             “Exact” solutions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8345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1" y="1981200"/>
            <a:ext cx="4915324" cy="762000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grpSp>
        <p:nvGrpSpPr>
          <p:cNvPr id="3" name="Group 14"/>
          <p:cNvGrpSpPr/>
          <p:nvPr/>
        </p:nvGrpSpPr>
        <p:grpSpPr>
          <a:xfrm>
            <a:off x="1676400" y="3505200"/>
            <a:ext cx="5781971" cy="1524000"/>
            <a:chOff x="1676400" y="3657600"/>
            <a:chExt cx="5781971" cy="1524000"/>
          </a:xfrm>
        </p:grpSpPr>
        <p:pic>
          <p:nvPicPr>
            <p:cNvPr id="83456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9914" y="3657600"/>
              <a:ext cx="2663687" cy="457200"/>
            </a:xfrm>
            <a:prstGeom prst="rect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834566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76400" y="4267200"/>
              <a:ext cx="5781971" cy="914400"/>
            </a:xfrm>
            <a:prstGeom prst="rect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</p:spPr>
        </p:pic>
      </p:grpSp>
      <p:grpSp>
        <p:nvGrpSpPr>
          <p:cNvPr id="4" name="Group 11"/>
          <p:cNvGrpSpPr/>
          <p:nvPr/>
        </p:nvGrpSpPr>
        <p:grpSpPr>
          <a:xfrm>
            <a:off x="685802" y="1371602"/>
            <a:ext cx="7726795" cy="461665"/>
            <a:chOff x="1143000" y="1371600"/>
            <a:chExt cx="7726796" cy="461665"/>
          </a:xfrm>
        </p:grpSpPr>
        <p:pic>
          <p:nvPicPr>
            <p:cNvPr id="834563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43400" y="1447800"/>
              <a:ext cx="934403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1143000" y="1371600"/>
              <a:ext cx="77267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Equation for the power            of second harmonic field:</a:t>
              </a:r>
              <a:endParaRPr lang="en-US" sz="2400" dirty="0"/>
            </a:p>
          </p:txBody>
        </p:sp>
      </p:grpSp>
      <p:sp>
        <p:nvSpPr>
          <p:cNvPr id="13" name="Down Arrow 12"/>
          <p:cNvSpPr/>
          <p:nvPr/>
        </p:nvSpPr>
        <p:spPr>
          <a:xfrm>
            <a:off x="4419600" y="29718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13"/>
          <p:cNvGrpSpPr/>
          <p:nvPr/>
        </p:nvGrpSpPr>
        <p:grpSpPr>
          <a:xfrm>
            <a:off x="2209800" y="5410200"/>
            <a:ext cx="4619750" cy="461665"/>
            <a:chOff x="990600" y="5410200"/>
            <a:chExt cx="4619750" cy="461665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990600" y="5483225"/>
            <a:ext cx="255588" cy="336550"/>
          </p:xfrm>
          <a:graphic>
            <a:graphicData uri="http://schemas.openxmlformats.org/presentationml/2006/ole">
              <p:oleObj spid="_x0000_s304130" name="Formula" r:id="rId7" imgW="118440" imgH="156240" progId="">
                <p:embed/>
              </p:oleObj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1447800" y="5410200"/>
              <a:ext cx="41625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-  is the </a:t>
              </a:r>
              <a:r>
                <a:rPr lang="en-US" sz="2400" dirty="0" err="1" smtClean="0"/>
                <a:t>Weierstrass</a:t>
              </a:r>
              <a:r>
                <a:rPr lang="en-US" sz="2400" dirty="0" smtClean="0"/>
                <a:t> function </a:t>
              </a:r>
              <a:endParaRPr lang="en-US" sz="2400" dirty="0"/>
            </a:p>
          </p:txBody>
        </p:sp>
      </p:grp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SCT'12  Novosibirsk, June 4-8, 2012</a:t>
            </a:r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365538" y="533400"/>
          <a:ext cx="1987262" cy="685800"/>
        </p:xfrm>
        <a:graphic>
          <a:graphicData uri="http://schemas.openxmlformats.org/presentationml/2006/ole">
            <p:oleObj spid="_x0000_s304131" name="Formula" r:id="rId8" imgW="613440" imgH="2109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Numerical solution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905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10068"/>
            <a:ext cx="5711667" cy="470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12385" name="Object 1"/>
          <p:cNvGraphicFramePr>
            <a:graphicFrameLocks noChangeAspect="1"/>
          </p:cNvGraphicFramePr>
          <p:nvPr/>
        </p:nvGraphicFramePr>
        <p:xfrm>
          <a:off x="6472237" y="1981200"/>
          <a:ext cx="2366963" cy="776288"/>
        </p:xfrm>
        <a:graphic>
          <a:graphicData uri="http://schemas.openxmlformats.org/presentationml/2006/ole">
            <p:oleObj spid="_x0000_s305154" name="Formula" r:id="rId4" imgW="1596600" imgH="523440" progId="">
              <p:embed/>
            </p:oleObj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9360" y="3588029"/>
            <a:ext cx="2377440" cy="227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SCT'12  Novosibirsk, June 4-8, 2012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48400" y="1828800"/>
            <a:ext cx="2743200" cy="1066800"/>
          </a:xfrm>
          <a:prstGeom prst="rect">
            <a:avLst/>
          </a:prstGeom>
          <a:solidFill>
            <a:schemeClr val="accent1">
              <a:alpha val="6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flipH="1">
            <a:off x="5791200" y="2209800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latin typeface="+mn-lt"/>
              </a:rPr>
              <a:t>Second harmonic generation in  presence of phase mismatch</a:t>
            </a:r>
            <a:endParaRPr lang="en-US" dirty="0">
              <a:latin typeface="+mn-lt"/>
            </a:endParaRPr>
          </a:p>
        </p:txBody>
      </p:sp>
      <p:grpSp>
        <p:nvGrpSpPr>
          <p:cNvPr id="3" name="Group 5"/>
          <p:cNvGrpSpPr/>
          <p:nvPr/>
        </p:nvGrpSpPr>
        <p:grpSpPr>
          <a:xfrm>
            <a:off x="304800" y="1752601"/>
            <a:ext cx="8458200" cy="428625"/>
            <a:chOff x="152400" y="1752600"/>
            <a:chExt cx="8705850" cy="428625"/>
          </a:xfrm>
        </p:grpSpPr>
        <p:pic>
          <p:nvPicPr>
            <p:cNvPr id="8704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" y="1752600"/>
              <a:ext cx="832485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04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1790700"/>
              <a:ext cx="33337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1" y="2286000"/>
            <a:ext cx="4857751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48276" y="3632968"/>
            <a:ext cx="3667125" cy="238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914400" y="4495800"/>
            <a:ext cx="76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14400" y="4953000"/>
            <a:ext cx="76200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4400" y="5562600"/>
            <a:ext cx="7620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981201" y="4355654"/>
          <a:ext cx="1377951" cy="368747"/>
        </p:xfrm>
        <a:graphic>
          <a:graphicData uri="http://schemas.openxmlformats.org/presentationml/2006/ole">
            <p:oleObj spid="_x0000_s306178" name="Formula" r:id="rId7" imgW="852480" imgH="228600" progId="">
              <p:embed/>
            </p:oleObj>
          </a:graphicData>
        </a:graphic>
      </p:graphicFrame>
      <p:graphicFrame>
        <p:nvGraphicFramePr>
          <p:cNvPr id="87047" name="Object 7"/>
          <p:cNvGraphicFramePr>
            <a:graphicFrameLocks noChangeAspect="1"/>
          </p:cNvGraphicFramePr>
          <p:nvPr/>
        </p:nvGraphicFramePr>
        <p:xfrm>
          <a:off x="1981202" y="4800601"/>
          <a:ext cx="1363663" cy="368300"/>
        </p:xfrm>
        <a:graphic>
          <a:graphicData uri="http://schemas.openxmlformats.org/presentationml/2006/ole">
            <p:oleObj spid="_x0000_s306179" name="Formula" r:id="rId8" imgW="843480" imgH="228600" progId="">
              <p:embed/>
            </p:oleObj>
          </a:graphicData>
        </a:graphic>
      </p:graphicFrame>
      <p:graphicFrame>
        <p:nvGraphicFramePr>
          <p:cNvPr id="87048" name="Object 8"/>
          <p:cNvGraphicFramePr>
            <a:graphicFrameLocks noChangeAspect="1"/>
          </p:cNvGraphicFramePr>
          <p:nvPr/>
        </p:nvGraphicFramePr>
        <p:xfrm>
          <a:off x="1974850" y="5334001"/>
          <a:ext cx="1377951" cy="368300"/>
        </p:xfrm>
        <a:graphic>
          <a:graphicData uri="http://schemas.openxmlformats.org/presentationml/2006/ole">
            <p:oleObj spid="_x0000_s306180" name="Formula" r:id="rId9" imgW="852480" imgH="228600" progId="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SCT'12  Novosibirsk, June 4-8,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accent2"/>
                </a:solidFill>
                <a:latin typeface="+mn-lt"/>
              </a:rPr>
              <a:t>Second harmonic generation in  presence of phase mismatch</a:t>
            </a:r>
            <a:endParaRPr lang="en-US" sz="4000" dirty="0">
              <a:latin typeface="+mn-lt"/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762000" y="1971675"/>
            <a:ext cx="7781925" cy="3362325"/>
            <a:chOff x="904875" y="2733675"/>
            <a:chExt cx="7781925" cy="3362325"/>
          </a:xfrm>
        </p:grpSpPr>
        <p:pic>
          <p:nvPicPr>
            <p:cNvPr id="9114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4875" y="2733675"/>
              <a:ext cx="5800725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15"/>
            <p:cNvGrpSpPr/>
            <p:nvPr/>
          </p:nvGrpSpPr>
          <p:grpSpPr>
            <a:xfrm>
              <a:off x="914400" y="3276600"/>
              <a:ext cx="7772400" cy="1335107"/>
              <a:chOff x="914400" y="3733800"/>
              <a:chExt cx="7772400" cy="1335107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914400" y="3733800"/>
                <a:ext cx="4683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If</a:t>
                </a:r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  <p:graphicFrame>
            <p:nvGraphicFramePr>
              <p:cNvPr id="10" name="Object 9"/>
              <p:cNvGraphicFramePr>
                <a:graphicFrameLocks noChangeAspect="1"/>
              </p:cNvGraphicFramePr>
              <p:nvPr/>
            </p:nvGraphicFramePr>
            <p:xfrm>
              <a:off x="1447800" y="3778250"/>
              <a:ext cx="3262312" cy="412750"/>
            </p:xfrm>
            <a:graphic>
              <a:graphicData uri="http://schemas.openxmlformats.org/presentationml/2006/ole">
                <p:oleObj spid="_x0000_s423938" name="Formula" r:id="rId4" imgW="1648800" imgH="207360" progId="">
                  <p:embed/>
                </p:oleObj>
              </a:graphicData>
            </a:graphic>
          </p:graphicFrame>
          <p:sp>
            <p:nvSpPr>
              <p:cNvPr id="11" name="TextBox 10"/>
              <p:cNvSpPr txBox="1"/>
              <p:nvPr/>
            </p:nvSpPr>
            <p:spPr>
              <a:xfrm>
                <a:off x="4876800" y="3733800"/>
                <a:ext cx="381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</a:t>
                </a:r>
                <a:r>
                  <a:rPr lang="en-US" sz="2800" dirty="0" smtClean="0"/>
                  <a:t>hen second harmonic</a:t>
                </a:r>
                <a:endParaRPr lang="en-US" sz="28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914400" y="4114800"/>
                <a:ext cx="769620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does not radiate outside.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Therefore, sample becomes transparent for fundamental mode. </a:t>
                </a:r>
              </a:p>
            </p:txBody>
          </p:sp>
        </p:grpSp>
        <p:pic>
          <p:nvPicPr>
            <p:cNvPr id="91144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19375" y="5562600"/>
              <a:ext cx="390525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990600" y="4572000"/>
              <a:ext cx="72390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The conversion efficiency of </a:t>
              </a:r>
              <a:r>
                <a:rPr lang="en-US" sz="2800" dirty="0"/>
                <a:t>pump wave to second harmonic is limited by </a:t>
              </a:r>
              <a:r>
                <a:rPr lang="en-US" sz="2800" dirty="0" smtClean="0"/>
                <a:t>the value:</a:t>
              </a:r>
              <a:endParaRPr lang="en-US" sz="2800" dirty="0"/>
            </a:p>
          </p:txBody>
        </p:sp>
      </p:grp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286000" y="6172200"/>
            <a:ext cx="3352800" cy="609600"/>
          </a:xfrm>
        </p:spPr>
        <p:txBody>
          <a:bodyPr/>
          <a:lstStyle/>
          <a:p>
            <a:pPr>
              <a:defRPr/>
            </a:pPr>
            <a:r>
              <a:rPr lang="es-ES" smtClean="0"/>
              <a:t>SCT'12  Novosibirsk, June 4-8,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chemeClr val="accent6"/>
                </a:solidFill>
              </a:rPr>
              <a:t>Nonlinear phenomena in negative index materials</a:t>
            </a:r>
            <a:endParaRPr lang="en-US" sz="4000" b="1" dirty="0"/>
          </a:p>
        </p:txBody>
      </p:sp>
      <p:sp>
        <p:nvSpPr>
          <p:cNvPr id="41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8382000" cy="487363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rgbClr val="993300"/>
                </a:solidFill>
              </a:rPr>
              <a:t>Nonlinearity in negative index materials.  What is new?</a:t>
            </a:r>
          </a:p>
        </p:txBody>
      </p:sp>
      <p:sp>
        <p:nvSpPr>
          <p:cNvPr id="4109" name="Text Box 11"/>
          <p:cNvSpPr txBox="1">
            <a:spLocks noChangeArrowheads="1"/>
          </p:cNvSpPr>
          <p:nvPr/>
        </p:nvSpPr>
        <p:spPr bwMode="auto">
          <a:xfrm>
            <a:off x="1447800" y="2286000"/>
            <a:ext cx="32842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Two general cases:</a:t>
            </a:r>
          </a:p>
        </p:txBody>
      </p:sp>
      <p:grpSp>
        <p:nvGrpSpPr>
          <p:cNvPr id="2" name="Group 47"/>
          <p:cNvGrpSpPr/>
          <p:nvPr/>
        </p:nvGrpSpPr>
        <p:grpSpPr>
          <a:xfrm>
            <a:off x="1480576" y="3148012"/>
            <a:ext cx="6215624" cy="2109788"/>
            <a:chOff x="1706001" y="2133600"/>
            <a:chExt cx="6215624" cy="210978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078787" y="2445351"/>
              <a:ext cx="4337884" cy="47110"/>
              <a:chOff x="912" y="1584"/>
              <a:chExt cx="3456" cy="48"/>
            </a:xfrm>
          </p:grpSpPr>
          <p:sp>
            <p:nvSpPr>
              <p:cNvPr id="4139" name="Rectangle 6"/>
              <p:cNvSpPr>
                <a:spLocks noChangeArrowheads="1"/>
              </p:cNvSpPr>
              <p:nvPr/>
            </p:nvSpPr>
            <p:spPr bwMode="auto">
              <a:xfrm>
                <a:off x="2736" y="1584"/>
                <a:ext cx="1632" cy="4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0" name="Rectangle 7"/>
              <p:cNvSpPr>
                <a:spLocks noChangeArrowheads="1"/>
              </p:cNvSpPr>
              <p:nvPr/>
            </p:nvSpPr>
            <p:spPr bwMode="auto">
              <a:xfrm>
                <a:off x="912" y="1584"/>
                <a:ext cx="1632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1" name="Rectangle 8"/>
              <p:cNvSpPr>
                <a:spLocks noChangeArrowheads="1"/>
              </p:cNvSpPr>
              <p:nvPr/>
            </p:nvSpPr>
            <p:spPr bwMode="auto">
              <a:xfrm>
                <a:off x="2544" y="1584"/>
                <a:ext cx="192" cy="48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37" name="Oval 9"/>
            <p:cNvSpPr>
              <a:spLocks noChangeArrowheads="1"/>
            </p:cNvSpPr>
            <p:nvPr/>
          </p:nvSpPr>
          <p:spPr bwMode="auto">
            <a:xfrm>
              <a:off x="4066984" y="2209800"/>
              <a:ext cx="361490" cy="5182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" name="Text Box 10"/>
            <p:cNvSpPr txBox="1">
              <a:spLocks noChangeArrowheads="1"/>
            </p:cNvSpPr>
            <p:nvPr/>
          </p:nvSpPr>
          <p:spPr bwMode="auto">
            <a:xfrm>
              <a:off x="4368226" y="2586681"/>
              <a:ext cx="2222914" cy="369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Frequency interface</a:t>
              </a:r>
            </a:p>
          </p:txBody>
        </p:sp>
        <p:graphicFrame>
          <p:nvGraphicFramePr>
            <p:cNvPr id="4098" name="Object 2"/>
            <p:cNvGraphicFramePr>
              <a:graphicFrameLocks noChangeAspect="1"/>
            </p:cNvGraphicFramePr>
            <p:nvPr/>
          </p:nvGraphicFramePr>
          <p:xfrm>
            <a:off x="3825990" y="2834009"/>
            <a:ext cx="542235" cy="268920"/>
          </p:xfrm>
          <a:graphic>
            <a:graphicData uri="http://schemas.openxmlformats.org/presentationml/2006/ole">
              <p:oleObj spid="_x0000_s295938" name="Equation" r:id="rId4" imgW="342720" imgH="215640" progId="Equation.3">
                <p:embed/>
              </p:oleObj>
            </a:graphicData>
          </a:graphic>
        </p:graphicFrame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1706001" y="2910563"/>
              <a:ext cx="6215624" cy="1332825"/>
              <a:chOff x="912" y="2544"/>
              <a:chExt cx="4952" cy="1358"/>
            </a:xfrm>
          </p:grpSpPr>
          <p:graphicFrame>
            <p:nvGraphicFramePr>
              <p:cNvPr id="4099" name="Object 3"/>
              <p:cNvGraphicFramePr>
                <a:graphicFrameLocks noChangeAspect="1"/>
              </p:cNvGraphicFramePr>
              <p:nvPr/>
            </p:nvGraphicFramePr>
            <p:xfrm>
              <a:off x="1536" y="3552"/>
              <a:ext cx="258" cy="336"/>
            </p:xfrm>
            <a:graphic>
              <a:graphicData uri="http://schemas.openxmlformats.org/presentationml/2006/ole">
                <p:oleObj spid="_x0000_s295939" name="Equation" r:id="rId5" imgW="215640" imgH="279360" progId="Equation.3">
                  <p:embed/>
                </p:oleObj>
              </a:graphicData>
            </a:graphic>
          </p:graphicFrame>
          <p:grpSp>
            <p:nvGrpSpPr>
              <p:cNvPr id="5" name="Group 15"/>
              <p:cNvGrpSpPr>
                <a:grpSpLocks/>
              </p:cNvGrpSpPr>
              <p:nvPr/>
            </p:nvGrpSpPr>
            <p:grpSpPr bwMode="auto">
              <a:xfrm>
                <a:off x="912" y="2928"/>
                <a:ext cx="3456" cy="48"/>
                <a:chOff x="912" y="1584"/>
                <a:chExt cx="3456" cy="48"/>
              </a:xfrm>
            </p:grpSpPr>
            <p:sp>
              <p:nvSpPr>
                <p:cNvPr id="4133" name="Rectangle 16"/>
                <p:cNvSpPr>
                  <a:spLocks noChangeArrowheads="1"/>
                </p:cNvSpPr>
                <p:nvPr/>
              </p:nvSpPr>
              <p:spPr bwMode="auto">
                <a:xfrm>
                  <a:off x="2736" y="1584"/>
                  <a:ext cx="1632" cy="4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4" name="Rectangle 17"/>
                <p:cNvSpPr>
                  <a:spLocks noChangeArrowheads="1"/>
                </p:cNvSpPr>
                <p:nvPr/>
              </p:nvSpPr>
              <p:spPr bwMode="auto">
                <a:xfrm>
                  <a:off x="912" y="1584"/>
                  <a:ext cx="1632" cy="4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5" name="Rectangle 18"/>
                <p:cNvSpPr>
                  <a:spLocks noChangeArrowheads="1"/>
                </p:cNvSpPr>
                <p:nvPr/>
              </p:nvSpPr>
              <p:spPr bwMode="auto">
                <a:xfrm>
                  <a:off x="2544" y="1584"/>
                  <a:ext cx="19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9"/>
              <p:cNvGrpSpPr>
                <a:grpSpLocks/>
              </p:cNvGrpSpPr>
              <p:nvPr/>
            </p:nvGrpSpPr>
            <p:grpSpPr bwMode="auto">
              <a:xfrm>
                <a:off x="960" y="3504"/>
                <a:ext cx="3456" cy="48"/>
                <a:chOff x="912" y="1584"/>
                <a:chExt cx="3456" cy="48"/>
              </a:xfrm>
            </p:grpSpPr>
            <p:sp>
              <p:nvSpPr>
                <p:cNvPr id="4130" name="Rectangle 20"/>
                <p:cNvSpPr>
                  <a:spLocks noChangeArrowheads="1"/>
                </p:cNvSpPr>
                <p:nvPr/>
              </p:nvSpPr>
              <p:spPr bwMode="auto">
                <a:xfrm>
                  <a:off x="2736" y="1584"/>
                  <a:ext cx="1632" cy="4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1" name="Rectangle 21"/>
                <p:cNvSpPr>
                  <a:spLocks noChangeArrowheads="1"/>
                </p:cNvSpPr>
                <p:nvPr/>
              </p:nvSpPr>
              <p:spPr bwMode="auto">
                <a:xfrm>
                  <a:off x="912" y="1584"/>
                  <a:ext cx="1632" cy="4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2" name="Rectangle 22"/>
                <p:cNvSpPr>
                  <a:spLocks noChangeArrowheads="1"/>
                </p:cNvSpPr>
                <p:nvPr/>
              </p:nvSpPr>
              <p:spPr bwMode="auto">
                <a:xfrm>
                  <a:off x="2544" y="1584"/>
                  <a:ext cx="19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13" name="Line 23"/>
              <p:cNvSpPr>
                <a:spLocks noChangeShapeType="1"/>
              </p:cNvSpPr>
              <p:nvPr/>
            </p:nvSpPr>
            <p:spPr bwMode="auto">
              <a:xfrm>
                <a:off x="1968" y="259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" name="Line 24"/>
              <p:cNvSpPr>
                <a:spLocks noChangeShapeType="1"/>
              </p:cNvSpPr>
              <p:nvPr/>
            </p:nvSpPr>
            <p:spPr bwMode="auto">
              <a:xfrm>
                <a:off x="3312" y="2544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5" name="Line 25"/>
              <p:cNvSpPr>
                <a:spLocks noChangeShapeType="1"/>
              </p:cNvSpPr>
              <p:nvPr/>
            </p:nvSpPr>
            <p:spPr bwMode="auto">
              <a:xfrm>
                <a:off x="1968" y="2736"/>
                <a:ext cx="13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lg"/>
                <a:tailEnd type="triangle" w="med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" name="Line 26"/>
              <p:cNvSpPr>
                <a:spLocks noChangeShapeType="1"/>
              </p:cNvSpPr>
              <p:nvPr/>
            </p:nvSpPr>
            <p:spPr bwMode="auto">
              <a:xfrm>
                <a:off x="1632" y="3120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" name="Line 27"/>
              <p:cNvSpPr>
                <a:spLocks noChangeShapeType="1"/>
              </p:cNvSpPr>
              <p:nvPr/>
            </p:nvSpPr>
            <p:spPr bwMode="auto">
              <a:xfrm>
                <a:off x="1680" y="3120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8" name="Line 28"/>
              <p:cNvSpPr>
                <a:spLocks noChangeShapeType="1"/>
              </p:cNvSpPr>
              <p:nvPr/>
            </p:nvSpPr>
            <p:spPr bwMode="auto">
              <a:xfrm>
                <a:off x="3648" y="3120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9" name="Line 29"/>
              <p:cNvSpPr>
                <a:spLocks noChangeShapeType="1"/>
              </p:cNvSpPr>
              <p:nvPr/>
            </p:nvSpPr>
            <p:spPr bwMode="auto">
              <a:xfrm>
                <a:off x="3696" y="3120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0" name="Line 30"/>
              <p:cNvSpPr>
                <a:spLocks noChangeShapeType="1"/>
              </p:cNvSpPr>
              <p:nvPr/>
            </p:nvSpPr>
            <p:spPr bwMode="auto">
              <a:xfrm>
                <a:off x="2256" y="3120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" name="Line 31"/>
              <p:cNvSpPr>
                <a:spLocks noChangeShapeType="1"/>
              </p:cNvSpPr>
              <p:nvPr/>
            </p:nvSpPr>
            <p:spPr bwMode="auto">
              <a:xfrm>
                <a:off x="2304" y="3120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2" name="Line 32"/>
              <p:cNvSpPr>
                <a:spLocks noChangeShapeType="1"/>
              </p:cNvSpPr>
              <p:nvPr/>
            </p:nvSpPr>
            <p:spPr bwMode="auto">
              <a:xfrm>
                <a:off x="1296" y="3264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" name="Line 33"/>
              <p:cNvSpPr>
                <a:spLocks noChangeShapeType="1"/>
              </p:cNvSpPr>
              <p:nvPr/>
            </p:nvSpPr>
            <p:spPr bwMode="auto">
              <a:xfrm>
                <a:off x="1920" y="336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" name="Line 34"/>
              <p:cNvSpPr>
                <a:spLocks noChangeShapeType="1"/>
              </p:cNvSpPr>
              <p:nvPr/>
            </p:nvSpPr>
            <p:spPr bwMode="auto">
              <a:xfrm>
                <a:off x="3312" y="336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" name="Line 35"/>
              <p:cNvSpPr>
                <a:spLocks noChangeShapeType="1"/>
              </p:cNvSpPr>
              <p:nvPr/>
            </p:nvSpPr>
            <p:spPr bwMode="auto">
              <a:xfrm flipH="1">
                <a:off x="2304" y="336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" name="Line 36"/>
              <p:cNvSpPr>
                <a:spLocks noChangeShapeType="1"/>
              </p:cNvSpPr>
              <p:nvPr/>
            </p:nvSpPr>
            <p:spPr bwMode="auto">
              <a:xfrm flipH="1">
                <a:off x="1680" y="326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" name="Line 37"/>
              <p:cNvSpPr>
                <a:spLocks noChangeShapeType="1"/>
              </p:cNvSpPr>
              <p:nvPr/>
            </p:nvSpPr>
            <p:spPr bwMode="auto">
              <a:xfrm flipH="1">
                <a:off x="3696" y="336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4100" name="Object 4"/>
              <p:cNvGraphicFramePr>
                <a:graphicFrameLocks noChangeAspect="1"/>
              </p:cNvGraphicFramePr>
              <p:nvPr/>
            </p:nvGraphicFramePr>
            <p:xfrm>
              <a:off x="2352" y="3133"/>
              <a:ext cx="336" cy="213"/>
            </p:xfrm>
            <a:graphic>
              <a:graphicData uri="http://schemas.openxmlformats.org/presentationml/2006/ole">
                <p:oleObj spid="_x0000_s295940" name="Equation" r:id="rId6" imgW="342720" imgH="215640" progId="Equation.3">
                  <p:embed/>
                </p:oleObj>
              </a:graphicData>
            </a:graphic>
          </p:graphicFrame>
          <p:sp>
            <p:nvSpPr>
              <p:cNvPr id="4128" name="Text Box 39"/>
              <p:cNvSpPr txBox="1">
                <a:spLocks noChangeArrowheads="1"/>
              </p:cNvSpPr>
              <p:nvPr/>
            </p:nvSpPr>
            <p:spPr bwMode="auto">
              <a:xfrm>
                <a:off x="4464" y="2762"/>
                <a:ext cx="1400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Broad spectrum</a:t>
                </a:r>
              </a:p>
            </p:txBody>
          </p:sp>
          <p:sp>
            <p:nvSpPr>
              <p:cNvPr id="4129" name="Text Box 40"/>
              <p:cNvSpPr txBox="1">
                <a:spLocks noChangeArrowheads="1"/>
              </p:cNvSpPr>
              <p:nvPr/>
            </p:nvSpPr>
            <p:spPr bwMode="auto">
              <a:xfrm>
                <a:off x="4512" y="3306"/>
                <a:ext cx="1031" cy="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Multi-wave </a:t>
                </a:r>
              </a:p>
              <a:p>
                <a:r>
                  <a:rPr lang="en-US" sz="1600" b="1"/>
                  <a:t>interaction</a:t>
                </a:r>
              </a:p>
            </p:txBody>
          </p:sp>
          <p:graphicFrame>
            <p:nvGraphicFramePr>
              <p:cNvPr id="4101" name="Object 5"/>
              <p:cNvGraphicFramePr>
                <a:graphicFrameLocks noChangeAspect="1"/>
              </p:cNvGraphicFramePr>
              <p:nvPr/>
            </p:nvGraphicFramePr>
            <p:xfrm>
              <a:off x="3552" y="3552"/>
              <a:ext cx="275" cy="336"/>
            </p:xfrm>
            <a:graphic>
              <a:graphicData uri="http://schemas.openxmlformats.org/presentationml/2006/ole">
                <p:oleObj spid="_x0000_s295941" name="Equation" r:id="rId7" imgW="228600" imgH="279360" progId="Equation.3">
                  <p:embed/>
                </p:oleObj>
              </a:graphicData>
            </a:graphic>
          </p:graphicFrame>
          <p:graphicFrame>
            <p:nvGraphicFramePr>
              <p:cNvPr id="4102" name="Object 6"/>
              <p:cNvGraphicFramePr>
                <a:graphicFrameLocks noChangeAspect="1"/>
              </p:cNvGraphicFramePr>
              <p:nvPr/>
            </p:nvGraphicFramePr>
            <p:xfrm>
              <a:off x="2125" y="3552"/>
              <a:ext cx="275" cy="336"/>
            </p:xfrm>
            <a:graphic>
              <a:graphicData uri="http://schemas.openxmlformats.org/presentationml/2006/ole">
                <p:oleObj spid="_x0000_s295942" name="Equation" r:id="rId8" imgW="228600" imgH="279360" progId="Equation.3">
                  <p:embed/>
                </p:oleObj>
              </a:graphicData>
            </a:graphic>
          </p:graphicFrame>
        </p:grpSp>
        <p:graphicFrame>
          <p:nvGraphicFramePr>
            <p:cNvPr id="46" name="Object 45"/>
            <p:cNvGraphicFramePr>
              <a:graphicFrameLocks noChangeAspect="1"/>
            </p:cNvGraphicFramePr>
            <p:nvPr/>
          </p:nvGraphicFramePr>
          <p:xfrm>
            <a:off x="2819400" y="2133600"/>
            <a:ext cx="768350" cy="300038"/>
          </p:xfrm>
          <a:graphic>
            <a:graphicData uri="http://schemas.openxmlformats.org/presentationml/2006/ole">
              <p:oleObj spid="_x0000_s295943" name="Formula" r:id="rId9" imgW="475200" imgH="185760" progId="">
                <p:embed/>
              </p:oleObj>
            </a:graphicData>
          </a:graphic>
        </p:graphicFrame>
        <p:graphicFrame>
          <p:nvGraphicFramePr>
            <p:cNvPr id="656392" name="Object 8"/>
            <p:cNvGraphicFramePr>
              <a:graphicFrameLocks noChangeAspect="1"/>
            </p:cNvGraphicFramePr>
            <p:nvPr/>
          </p:nvGraphicFramePr>
          <p:xfrm>
            <a:off x="4794250" y="2138362"/>
            <a:ext cx="768350" cy="300038"/>
          </p:xfrm>
          <a:graphic>
            <a:graphicData uri="http://schemas.openxmlformats.org/presentationml/2006/ole">
              <p:oleObj spid="_x0000_s295944" name="Formula" r:id="rId10" imgW="475200" imgH="185760" progId="">
                <p:embed/>
              </p:oleObj>
            </a:graphicData>
          </a:graphic>
        </p:graphicFrame>
      </p:grpSp>
      <p:sp>
        <p:nvSpPr>
          <p:cNvPr id="47" name="Footer Placeholder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SCT'12  Novosibirsk, June 4-8,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9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" y="4648200"/>
            <a:ext cx="75057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Conversion efficiency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SCT'12  Novosibirsk, June 4-8, 2012</a:t>
            </a:r>
            <a:endParaRPr lang="en-US" dirty="0"/>
          </a:p>
        </p:txBody>
      </p:sp>
      <p:pic>
        <p:nvPicPr>
          <p:cNvPr id="9297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5967" y="1600200"/>
            <a:ext cx="3386233" cy="301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38200" y="5562600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6324600" y="1676400"/>
            <a:ext cx="304800" cy="8382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34200" y="1905000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Jump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791200" y="2514600"/>
            <a:ext cx="990600" cy="68580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781800" y="2971800"/>
          <a:ext cx="493713" cy="493713"/>
        </p:xfrm>
        <a:graphic>
          <a:graphicData uri="http://schemas.openxmlformats.org/presentationml/2006/ole">
            <p:oleObj spid="_x0000_s436225" name="Equation" r:id="rId5" imgW="2286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Multi-stability    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SCT'12  Novosibirsk, June 4-8, 2012</a:t>
            </a:r>
            <a:endParaRPr lang="en-US"/>
          </a:p>
        </p:txBody>
      </p:sp>
      <p:pic>
        <p:nvPicPr>
          <p:cNvPr id="8867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76" y="1678800"/>
            <a:ext cx="4101429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rot="5400000">
            <a:off x="914402" y="2133602"/>
            <a:ext cx="3581400" cy="2819396"/>
          </a:xfrm>
          <a:prstGeom prst="line">
            <a:avLst/>
          </a:prstGeom>
          <a:ln w="15875">
            <a:solidFill>
              <a:srgbClr val="8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524000" y="2133600"/>
          <a:ext cx="914400" cy="330200"/>
        </p:xfrm>
        <a:graphic>
          <a:graphicData uri="http://schemas.openxmlformats.org/presentationml/2006/ole">
            <p:oleObj spid="_x0000_s424962" name="Formula" r:id="rId4" imgW="554040" imgH="199440" progId="">
              <p:embed/>
            </p:oleObj>
          </a:graphicData>
        </a:graphic>
      </p:graphicFrame>
      <p:sp>
        <p:nvSpPr>
          <p:cNvPr id="13" name="Rectangular Callout 12"/>
          <p:cNvSpPr/>
          <p:nvPr/>
        </p:nvSpPr>
        <p:spPr>
          <a:xfrm>
            <a:off x="1447800" y="2057400"/>
            <a:ext cx="1066800" cy="457200"/>
          </a:xfrm>
          <a:prstGeom prst="wedgeRectCallout">
            <a:avLst>
              <a:gd name="adj1" fmla="val 68056"/>
              <a:gd name="adj2" fmla="val 116667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67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1673" y="1964274"/>
            <a:ext cx="3425127" cy="230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4"/>
          <p:cNvGrpSpPr/>
          <p:nvPr/>
        </p:nvGrpSpPr>
        <p:grpSpPr>
          <a:xfrm>
            <a:off x="2667000" y="4191000"/>
            <a:ext cx="1295400" cy="533400"/>
            <a:chOff x="3352800" y="3276600"/>
            <a:chExt cx="1295400" cy="533400"/>
          </a:xfrm>
        </p:grpSpPr>
        <p:sp>
          <p:nvSpPr>
            <p:cNvPr id="12" name="Rectangular Callout 11"/>
            <p:cNvSpPr/>
            <p:nvPr/>
          </p:nvSpPr>
          <p:spPr>
            <a:xfrm>
              <a:off x="3352800" y="3276600"/>
              <a:ext cx="1295400" cy="533400"/>
            </a:xfrm>
            <a:prstGeom prst="wedgeRectCallout">
              <a:avLst>
                <a:gd name="adj1" fmla="val -75000"/>
                <a:gd name="adj2" fmla="val -77976"/>
              </a:avLst>
            </a:prstGeom>
            <a:noFill/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86788" name="Object 4"/>
            <p:cNvGraphicFramePr>
              <a:graphicFrameLocks noChangeAspect="1"/>
            </p:cNvGraphicFramePr>
            <p:nvPr/>
          </p:nvGraphicFramePr>
          <p:xfrm>
            <a:off x="3422650" y="3414713"/>
            <a:ext cx="1149350" cy="319087"/>
          </p:xfrm>
          <a:graphic>
            <a:graphicData uri="http://schemas.openxmlformats.org/presentationml/2006/ole">
              <p:oleObj spid="_x0000_s424963" name="Formula" r:id="rId6" imgW="697320" imgH="194400" progId="">
                <p:embed/>
              </p:oleObj>
            </a:graphicData>
          </a:graphic>
        </p:graphicFrame>
      </p:grpSp>
      <p:sp>
        <p:nvSpPr>
          <p:cNvPr id="16" name="Flowchart: Connector 15"/>
          <p:cNvSpPr/>
          <p:nvPr/>
        </p:nvSpPr>
        <p:spPr>
          <a:xfrm>
            <a:off x="2819400" y="1981200"/>
            <a:ext cx="1066800" cy="990600"/>
          </a:xfrm>
          <a:prstGeom prst="flowChartConnector">
            <a:avLst/>
          </a:prstGeom>
          <a:noFill/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5181600" y="1447800"/>
            <a:ext cx="3733800" cy="3581400"/>
          </a:xfrm>
          <a:prstGeom prst="flowChartConnector">
            <a:avLst/>
          </a:prstGeom>
          <a:noFill/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6" idx="0"/>
          </p:cNvCxnSpPr>
          <p:nvPr/>
        </p:nvCxnSpPr>
        <p:spPr>
          <a:xfrm rot="5400000" flipH="1" flipV="1">
            <a:off x="4838700" y="-38100"/>
            <a:ext cx="533400" cy="3505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124200" y="2895600"/>
            <a:ext cx="2971800" cy="190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7429500" y="3162300"/>
            <a:ext cx="685800" cy="0"/>
          </a:xfrm>
          <a:prstGeom prst="line">
            <a:avLst/>
          </a:prstGeom>
          <a:ln>
            <a:solidFill>
              <a:srgbClr val="8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6057900" y="3543300"/>
            <a:ext cx="838200" cy="0"/>
          </a:xfrm>
          <a:prstGeom prst="line">
            <a:avLst/>
          </a:prstGeom>
          <a:ln>
            <a:solidFill>
              <a:srgbClr val="8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6324600" y="5105400"/>
          <a:ext cx="1941841" cy="533400"/>
        </p:xfrm>
        <a:graphic>
          <a:graphicData uri="http://schemas.openxmlformats.org/presentationml/2006/ole">
            <p:oleObj spid="_x0000_s424964" name="Formula" r:id="rId7" imgW="704880" imgH="1944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latin typeface="+mn-lt"/>
              </a:rPr>
              <a:t>Second harmonic generation in presence of losses</a:t>
            </a:r>
            <a:endParaRPr lang="en-US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314" y="1676401"/>
            <a:ext cx="3900487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286000" y="6096000"/>
            <a:ext cx="3352800" cy="609600"/>
          </a:xfrm>
        </p:spPr>
        <p:txBody>
          <a:bodyPr/>
          <a:lstStyle/>
          <a:p>
            <a:pPr algn="ctr">
              <a:defRPr/>
            </a:pPr>
            <a:r>
              <a:rPr lang="es-ES" smtClean="0"/>
              <a:t>SCT'12  Novosibirsk, June 4-8, 2012</a:t>
            </a:r>
            <a:endParaRPr lang="en-US" dirty="0"/>
          </a:p>
        </p:txBody>
      </p:sp>
      <p:pic>
        <p:nvPicPr>
          <p:cNvPr id="3348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1482" y="3429000"/>
            <a:ext cx="732037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SCT'12  Novosibirsk, June 4-8, 2012</a:t>
            </a:r>
            <a:endParaRPr lang="en-US"/>
          </a:p>
        </p:txBody>
      </p:sp>
      <p:pic>
        <p:nvPicPr>
          <p:cNvPr id="400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22" y="1676400"/>
            <a:ext cx="8222278" cy="2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152400" y="4648200"/>
            <a:ext cx="8689925" cy="609600"/>
            <a:chOff x="152400" y="5029200"/>
            <a:chExt cx="8689925" cy="609600"/>
          </a:xfrm>
        </p:grpSpPr>
        <p:pic>
          <p:nvPicPr>
            <p:cNvPr id="40038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5029200"/>
              <a:ext cx="8689925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152400" y="5029200"/>
              <a:ext cx="9906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Parametric amplification:</a:t>
            </a:r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2362200" y="2193798"/>
            <a:ext cx="4191000" cy="1870646"/>
            <a:chOff x="2362200" y="2193798"/>
            <a:chExt cx="4191000" cy="1870646"/>
          </a:xfrm>
        </p:grpSpPr>
        <p:sp>
          <p:nvSpPr>
            <p:cNvPr id="6" name="Cube 5"/>
            <p:cNvSpPr/>
            <p:nvPr/>
          </p:nvSpPr>
          <p:spPr>
            <a:xfrm>
              <a:off x="3124200" y="2193798"/>
              <a:ext cx="2667000" cy="1216152"/>
            </a:xfrm>
            <a:prstGeom prst="cube">
              <a:avLst/>
            </a:prstGeom>
            <a:solidFill>
              <a:schemeClr val="accent6">
                <a:lumMod val="40000"/>
                <a:lumOff val="60000"/>
                <a:alpha val="5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2362200" y="2647950"/>
              <a:ext cx="685800" cy="25603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 rot="10800000">
              <a:off x="5867400" y="2743200"/>
              <a:ext cx="685800" cy="256032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2576513" y="2344738"/>
            <a:ext cx="382587" cy="277812"/>
          </p:xfrm>
          <a:graphic>
            <a:graphicData uri="http://schemas.openxmlformats.org/presentationml/2006/ole">
              <p:oleObj spid="_x0000_s308226" name="Formula" r:id="rId3" imgW="194400" imgH="140040" progId="">
                <p:embed/>
              </p:oleObj>
            </a:graphicData>
          </a:graphic>
        </p:graphicFrame>
        <p:graphicFrame>
          <p:nvGraphicFramePr>
            <p:cNvPr id="10" name="Object 6"/>
            <p:cNvGraphicFramePr>
              <a:graphicFrameLocks noChangeAspect="1"/>
            </p:cNvGraphicFramePr>
            <p:nvPr/>
          </p:nvGraphicFramePr>
          <p:xfrm>
            <a:off x="6035675" y="2328863"/>
            <a:ext cx="393700" cy="282575"/>
          </p:xfrm>
          <a:graphic>
            <a:graphicData uri="http://schemas.openxmlformats.org/presentationml/2006/ole">
              <p:oleObj spid="_x0000_s308227" name="Formula" r:id="rId4" imgW="198360" imgH="141120" progId="">
                <p:embed/>
              </p:oleObj>
            </a:graphicData>
          </a:graphic>
        </p:graphicFrame>
        <p:sp>
          <p:nvSpPr>
            <p:cNvPr id="13" name="Right Arrow 12"/>
            <p:cNvSpPr/>
            <p:nvPr/>
          </p:nvSpPr>
          <p:spPr>
            <a:xfrm>
              <a:off x="4114800" y="3808412"/>
              <a:ext cx="685800" cy="256032"/>
            </a:xfrm>
            <a:prstGeom prst="rightArrow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FF"/>
                </a:solidFill>
              </a:endParaRP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4324350" y="3505200"/>
            <a:ext cx="392113" cy="277813"/>
          </p:xfrm>
          <a:graphic>
            <a:graphicData uri="http://schemas.openxmlformats.org/presentationml/2006/ole">
              <p:oleObj spid="_x0000_s308228" name="Formula" r:id="rId5" imgW="198360" imgH="140040" progId="">
                <p:embed/>
              </p:oleObj>
            </a:graphicData>
          </a:graphic>
        </p:graphicFrame>
      </p:grp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828800" y="4191000"/>
          <a:ext cx="5533563" cy="381000"/>
        </p:xfrm>
        <a:graphic>
          <a:graphicData uri="http://schemas.openxmlformats.org/presentationml/2006/ole">
            <p:oleObj spid="_x0000_s308229" name="Formula" r:id="rId6" imgW="3293280" imgH="227520" progId="">
              <p:embed/>
            </p:oleObj>
          </a:graphicData>
        </a:graphic>
      </p:graphicFrame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SCT'12  Novosibirsk, June 4-8,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6698" y="685800"/>
            <a:ext cx="1531938" cy="50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>
            <a:off x="4391698" y="762000"/>
            <a:ext cx="609600" cy="332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9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4698" y="762000"/>
            <a:ext cx="94230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895600" y="1524000"/>
          <a:ext cx="2743200" cy="933450"/>
        </p:xfrm>
        <a:graphic>
          <a:graphicData uri="http://schemas.openxmlformats.org/presentationml/2006/ole">
            <p:oleObj spid="_x0000_s309250" name="Formula" r:id="rId5" imgW="1384560" imgH="471240" progId="">
              <p:embed/>
            </p:oleObj>
          </a:graphicData>
        </a:graphic>
      </p:graphicFrame>
      <p:pic>
        <p:nvPicPr>
          <p:cNvPr id="5396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799" y="3276600"/>
            <a:ext cx="4264517" cy="2057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396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5410200"/>
            <a:ext cx="454968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43000" y="2667000"/>
            <a:ext cx="4466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Two additional integrals</a:t>
            </a:r>
            <a:endParaRPr lang="en-US" sz="3200" dirty="0"/>
          </a:p>
        </p:txBody>
      </p:sp>
      <p:sp>
        <p:nvSpPr>
          <p:cNvPr id="9" name="Down Arrow 8"/>
          <p:cNvSpPr/>
          <p:nvPr/>
        </p:nvSpPr>
        <p:spPr>
          <a:xfrm>
            <a:off x="4800600" y="4572000"/>
            <a:ext cx="3048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SCT'12  Novosibirsk, June 4-8,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4038600" cy="63021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46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514600"/>
            <a:ext cx="3352800" cy="47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6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1375" y="1600200"/>
            <a:ext cx="3425825" cy="324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68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876800"/>
            <a:ext cx="796755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0" y="3524071"/>
            <a:ext cx="3429000" cy="1200329"/>
          </a:xfrm>
          <a:prstGeom prst="rect">
            <a:avLst/>
          </a:prstGeom>
          <a:solidFill>
            <a:srgbClr val="FF00FF">
              <a:alpha val="9000"/>
            </a:srgb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Numerical solution of transcendental equation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838200" y="373559"/>
            <a:ext cx="746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/>
                </a:solidFill>
              </a:rPr>
              <a:t>Full system consideration</a:t>
            </a:r>
            <a:endParaRPr lang="en-US" sz="4400" dirty="0">
              <a:solidFill>
                <a:schemeClr val="accent6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343400" y="3733800"/>
            <a:ext cx="3810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5400000">
            <a:off x="2057400" y="3048000"/>
            <a:ext cx="3810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SCT'12  Novosibirsk, June 4-8,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990600"/>
            <a:ext cx="2590800" cy="3539430"/>
          </a:xfrm>
          <a:prstGeom prst="rect">
            <a:avLst/>
          </a:prstGeom>
          <a:solidFill>
            <a:schemeClr val="accent2">
              <a:lumMod val="60000"/>
              <a:lumOff val="40000"/>
              <a:alpha val="14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there is non-zero output signal value corresponding to zero input signal then such branch is non physical.</a:t>
            </a:r>
            <a:endParaRPr lang="en-US" sz="2800" dirty="0"/>
          </a:p>
        </p:txBody>
      </p:sp>
      <p:pic>
        <p:nvPicPr>
          <p:cNvPr id="542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80249"/>
            <a:ext cx="4724400" cy="445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884" y="5105400"/>
            <a:ext cx="820915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15000" y="3657600"/>
            <a:ext cx="2133600" cy="707886"/>
          </a:xfrm>
          <a:prstGeom prst="rect">
            <a:avLst/>
          </a:prstGeom>
          <a:solidFill>
            <a:schemeClr val="accent2">
              <a:lumMod val="60000"/>
              <a:lumOff val="40000"/>
              <a:alpha val="11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Popov, Shalaev regime 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 flipV="1">
            <a:off x="4495800" y="3657602"/>
            <a:ext cx="1219200" cy="35394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4572001" y="3276600"/>
            <a:ext cx="1143000" cy="68579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SCT'12  Novosibirsk, June 4-8,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33600"/>
            <a:ext cx="8371353" cy="32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1" y="381000"/>
            <a:ext cx="78485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/>
                </a:solidFill>
              </a:rPr>
              <a:t>Spatial distribution  of intensities: example</a:t>
            </a:r>
            <a:endParaRPr lang="en-US" sz="4400" dirty="0">
              <a:solidFill>
                <a:schemeClr val="accent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SCT'12  Novosibirsk, June 4-8,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6"/>
                </a:solidFill>
              </a:rPr>
              <a:t>Conclusions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98588"/>
            <a:ext cx="2971800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468438"/>
            <a:ext cx="2362200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1" y="1371600"/>
            <a:ext cx="2392363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1" y="4038600"/>
            <a:ext cx="2840039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2" y="4038601"/>
            <a:ext cx="2176463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3733800"/>
            <a:ext cx="2358867" cy="194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SCT'12  Novosibirsk, June 4-8,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6"/>
                </a:solidFill>
                <a:latin typeface="+mn-lt"/>
              </a:rPr>
              <a:t>Three wave interaction: slowly varying amplitude approximation</a:t>
            </a:r>
            <a:endParaRPr lang="en-US" sz="40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133600"/>
            <a:ext cx="6172200" cy="223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419600"/>
            <a:ext cx="5638800" cy="135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133600" y="6172200"/>
            <a:ext cx="3429000" cy="609600"/>
          </a:xfrm>
        </p:spPr>
        <p:txBody>
          <a:bodyPr/>
          <a:lstStyle/>
          <a:p>
            <a:pPr>
              <a:defRPr/>
            </a:pPr>
            <a:r>
              <a:rPr lang="es-ES" smtClean="0"/>
              <a:t>SCT'12  Novosibirsk, June 4-8,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838200"/>
            <a:ext cx="670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Simplest case of three wave interaction: </a:t>
            </a:r>
            <a:r>
              <a:rPr lang="en-US" sz="4800" u="sng" dirty="0" smtClean="0">
                <a:solidFill>
                  <a:schemeClr val="accent6"/>
                </a:solidFill>
              </a:rPr>
              <a:t>Second harmonic generation</a:t>
            </a:r>
            <a:endParaRPr lang="en-US" sz="4800" u="sng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4114800"/>
            <a:ext cx="2971800" cy="1569660"/>
          </a:xfrm>
          <a:prstGeom prst="rect">
            <a:avLst/>
          </a:prstGeom>
          <a:solidFill>
            <a:schemeClr val="accent1">
              <a:alpha val="67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600" dirty="0" smtClean="0"/>
              <a:t>A. </a:t>
            </a:r>
            <a:r>
              <a:rPr lang="en-US" sz="1600" dirty="0" err="1" smtClean="0"/>
              <a:t>Zakhidov</a:t>
            </a:r>
            <a:r>
              <a:rPr lang="en-US" sz="1600" dirty="0" smtClean="0"/>
              <a:t>, </a:t>
            </a:r>
            <a:r>
              <a:rPr lang="en-US" sz="1600" dirty="0" err="1" smtClean="0"/>
              <a:t>Agranovich</a:t>
            </a:r>
            <a:endParaRPr lang="en-US" sz="1600" dirty="0" smtClean="0"/>
          </a:p>
          <a:p>
            <a:pPr marL="342900" indent="-342900"/>
            <a:r>
              <a:rPr lang="en-US" sz="1600" dirty="0" smtClean="0"/>
              <a:t>Yu. </a:t>
            </a:r>
            <a:r>
              <a:rPr lang="en-US" sz="1600" dirty="0" err="1" smtClean="0"/>
              <a:t>Kivshar</a:t>
            </a:r>
            <a:r>
              <a:rPr lang="en-US" sz="1600" dirty="0" smtClean="0"/>
              <a:t> et. al.</a:t>
            </a:r>
          </a:p>
          <a:p>
            <a:pPr marL="342900" indent="-342900">
              <a:buAutoNum type="alphaUcPeriod"/>
            </a:pPr>
            <a:r>
              <a:rPr lang="en-US" sz="1600" dirty="0" smtClean="0"/>
              <a:t>Popov, V. Shalaev</a:t>
            </a:r>
          </a:p>
          <a:p>
            <a:pPr marL="342900" indent="-342900"/>
            <a:r>
              <a:rPr lang="en-US" sz="1600" dirty="0" smtClean="0"/>
              <a:t>M. </a:t>
            </a:r>
            <a:r>
              <a:rPr lang="en-US" sz="1600" dirty="0" err="1" smtClean="0"/>
              <a:t>Scalora</a:t>
            </a:r>
            <a:r>
              <a:rPr lang="en-US" sz="1600" dirty="0" smtClean="0"/>
              <a:t> et. al.</a:t>
            </a:r>
          </a:p>
          <a:p>
            <a:pPr marL="342900" indent="-342900"/>
            <a:r>
              <a:rPr lang="en-US" sz="1600" dirty="0" err="1" smtClean="0"/>
              <a:t>Zh</a:t>
            </a:r>
            <a:r>
              <a:rPr lang="en-US" sz="1600" dirty="0" smtClean="0"/>
              <a:t>. Kudyshev et. al.</a:t>
            </a:r>
          </a:p>
          <a:p>
            <a:pPr marL="342900" indent="-342900"/>
            <a:r>
              <a:rPr lang="en-US" sz="1600" dirty="0" smtClean="0"/>
              <a:t>D. Smith, et. al.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SCT'12  Novosibirsk, June 4-8,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Second Harmonics generation: Classical Case </a:t>
            </a:r>
            <a:endParaRPr lang="en-US" dirty="0">
              <a:solidFill>
                <a:schemeClr val="accent6"/>
              </a:solidFill>
            </a:endParaRPr>
          </a:p>
        </p:txBody>
      </p:sp>
      <p:grpSp>
        <p:nvGrpSpPr>
          <p:cNvPr id="3" name="Group 22"/>
          <p:cNvGrpSpPr/>
          <p:nvPr/>
        </p:nvGrpSpPr>
        <p:grpSpPr>
          <a:xfrm>
            <a:off x="5105400" y="2985960"/>
            <a:ext cx="3429000" cy="2500440"/>
            <a:chOff x="5029200" y="2985960"/>
            <a:chExt cx="3429000" cy="2500440"/>
          </a:xfrm>
        </p:grpSpPr>
        <p:grpSp>
          <p:nvGrpSpPr>
            <p:cNvPr id="4" name="Group 13"/>
            <p:cNvGrpSpPr/>
            <p:nvPr/>
          </p:nvGrpSpPr>
          <p:grpSpPr>
            <a:xfrm>
              <a:off x="5029200" y="2985960"/>
              <a:ext cx="3429000" cy="1662240"/>
              <a:chOff x="4876800" y="2441448"/>
              <a:chExt cx="3429000" cy="1662240"/>
            </a:xfrm>
          </p:grpSpPr>
          <p:sp>
            <p:nvSpPr>
              <p:cNvPr id="7" name="Cube 6"/>
              <p:cNvSpPr/>
              <p:nvPr/>
            </p:nvSpPr>
            <p:spPr>
              <a:xfrm>
                <a:off x="5638800" y="2441448"/>
                <a:ext cx="2667000" cy="1216152"/>
              </a:xfrm>
              <a:prstGeom prst="cube">
                <a:avLst/>
              </a:prstGeom>
              <a:solidFill>
                <a:schemeClr val="accent6">
                  <a:lumMod val="40000"/>
                  <a:lumOff val="60000"/>
                  <a:alpha val="58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ight Arrow 7"/>
              <p:cNvSpPr/>
              <p:nvPr/>
            </p:nvSpPr>
            <p:spPr>
              <a:xfrm>
                <a:off x="4876800" y="2895600"/>
                <a:ext cx="685800" cy="256032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ight Arrow 8"/>
              <p:cNvSpPr/>
              <p:nvPr/>
            </p:nvSpPr>
            <p:spPr>
              <a:xfrm>
                <a:off x="4876800" y="3276600"/>
                <a:ext cx="685800" cy="256032"/>
              </a:xfrm>
              <a:prstGeom prst="right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10" name="Object 9"/>
              <p:cNvGraphicFramePr>
                <a:graphicFrameLocks noChangeAspect="1"/>
              </p:cNvGraphicFramePr>
              <p:nvPr/>
            </p:nvGraphicFramePr>
            <p:xfrm>
              <a:off x="5153025" y="2590800"/>
              <a:ext cx="257175" cy="280987"/>
            </p:xfrm>
            <a:graphic>
              <a:graphicData uri="http://schemas.openxmlformats.org/presentationml/2006/ole">
                <p:oleObj spid="_x0000_s296962" name="Formula" r:id="rId3" imgW="129600" imgH="141120" progId="">
                  <p:embed/>
                </p:oleObj>
              </a:graphicData>
            </a:graphic>
          </p:graphicFrame>
          <p:graphicFrame>
            <p:nvGraphicFramePr>
              <p:cNvPr id="11" name="Object 6"/>
              <p:cNvGraphicFramePr>
                <a:graphicFrameLocks noChangeAspect="1"/>
              </p:cNvGraphicFramePr>
              <p:nvPr/>
            </p:nvGraphicFramePr>
            <p:xfrm>
              <a:off x="5029200" y="3733800"/>
              <a:ext cx="427037" cy="369888"/>
            </p:xfrm>
            <a:graphic>
              <a:graphicData uri="http://schemas.openxmlformats.org/presentationml/2006/ole">
                <p:oleObj spid="_x0000_s296963" name="Formula" r:id="rId4" imgW="216000" imgH="185760" progId="">
                  <p:embed/>
                </p:oleObj>
              </a:graphicData>
            </a:graphic>
          </p:graphicFrame>
          <p:cxnSp>
            <p:nvCxnSpPr>
              <p:cNvPr id="12" name="Straight Connector 11"/>
              <p:cNvCxnSpPr/>
              <p:nvPr/>
            </p:nvCxnSpPr>
            <p:spPr>
              <a:xfrm rot="16200000" flipV="1">
                <a:off x="4991100" y="3238501"/>
                <a:ext cx="457200" cy="381000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 flipH="1" flipV="1">
                <a:off x="4984731" y="3244869"/>
                <a:ext cx="457200" cy="368262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6400800" y="4449762"/>
            <a:ext cx="1585912" cy="1036638"/>
          </p:xfrm>
          <a:graphic>
            <a:graphicData uri="http://schemas.openxmlformats.org/presentationml/2006/ole">
              <p:oleObj spid="_x0000_s296967" name="Formula" r:id="rId5" imgW="800280" imgH="508320" progId="">
                <p:embed/>
              </p:oleObj>
            </a:graphicData>
          </a:graphic>
        </p:graphicFrame>
      </p:grp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6593798" y="990600"/>
          <a:ext cx="1178602" cy="457200"/>
        </p:xfrm>
        <a:graphic>
          <a:graphicData uri="http://schemas.openxmlformats.org/presentationml/2006/ole">
            <p:oleObj spid="_x0000_s296968" name="Formula" r:id="rId6" imgW="502920" imgH="195840" progId="">
              <p:embed/>
            </p:oleObj>
          </a:graphicData>
        </a:graphic>
      </p:graphicFrame>
      <p:grpSp>
        <p:nvGrpSpPr>
          <p:cNvPr id="6" name="Group 23"/>
          <p:cNvGrpSpPr/>
          <p:nvPr/>
        </p:nvGrpSpPr>
        <p:grpSpPr>
          <a:xfrm>
            <a:off x="228600" y="1785937"/>
            <a:ext cx="5105400" cy="3548063"/>
            <a:chOff x="228600" y="1785937"/>
            <a:chExt cx="5105400" cy="3548063"/>
          </a:xfrm>
        </p:grpSpPr>
        <p:pic>
          <p:nvPicPr>
            <p:cNvPr id="5" name="Picture 4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8600" y="2286000"/>
              <a:ext cx="5105400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1447800" y="2819400"/>
            <a:ext cx="307975" cy="276225"/>
          </p:xfrm>
          <a:graphic>
            <a:graphicData uri="http://schemas.openxmlformats.org/presentationml/2006/ole">
              <p:oleObj spid="_x0000_s296964" name="Formula" r:id="rId8" imgW="155160" imgH="140040" progId="">
                <p:embed/>
              </p:oleObj>
            </a:graphicData>
          </a:graphic>
        </p:graphicFrame>
        <p:graphicFrame>
          <p:nvGraphicFramePr>
            <p:cNvPr id="904197" name="Object 5"/>
            <p:cNvGraphicFramePr>
              <a:graphicFrameLocks noChangeAspect="1"/>
            </p:cNvGraphicFramePr>
            <p:nvPr/>
          </p:nvGraphicFramePr>
          <p:xfrm>
            <a:off x="1447800" y="4295775"/>
            <a:ext cx="314325" cy="276225"/>
          </p:xfrm>
          <a:graphic>
            <a:graphicData uri="http://schemas.openxmlformats.org/presentationml/2006/ole">
              <p:oleObj spid="_x0000_s296965" name="Formula" r:id="rId9" imgW="158760" imgH="140040" progId="">
                <p:embed/>
              </p:oleObj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685800" y="1785937"/>
            <a:ext cx="2563812" cy="500062"/>
          </p:xfrm>
          <a:graphic>
            <a:graphicData uri="http://schemas.openxmlformats.org/presentationml/2006/ole">
              <p:oleObj spid="_x0000_s296966" name="Formula" r:id="rId10" imgW="1294200" imgH="253080" progId="">
                <p:embed/>
              </p:oleObj>
            </a:graphicData>
          </a:graphic>
        </p:graphicFrame>
      </p:grpSp>
      <p:sp>
        <p:nvSpPr>
          <p:cNvPr id="21" name="TextBox 20"/>
          <p:cNvSpPr txBox="1"/>
          <p:nvPr/>
        </p:nvSpPr>
        <p:spPr>
          <a:xfrm>
            <a:off x="599035" y="5486400"/>
            <a:ext cx="2372765" cy="461665"/>
          </a:xfrm>
          <a:prstGeom prst="rect">
            <a:avLst/>
          </a:prstGeom>
          <a:solidFill>
            <a:schemeClr val="accent1">
              <a:alpha val="24000"/>
            </a:schemeClr>
          </a:solidFill>
          <a:ln w="0"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N. </a:t>
            </a:r>
            <a:r>
              <a:rPr lang="en-US" sz="2400" b="1" dirty="0" err="1" smtClean="0"/>
              <a:t>Blombergen</a:t>
            </a:r>
            <a:endParaRPr lang="en-US" sz="2400" b="1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5486400" y="5029200"/>
          <a:ext cx="192087" cy="280987"/>
        </p:xfrm>
        <a:graphic>
          <a:graphicData uri="http://schemas.openxmlformats.org/presentationml/2006/ole">
            <p:oleObj spid="_x0000_s296969" name="Formula" r:id="rId11" imgW="96840" imgH="141120" progId="">
              <p:embed/>
            </p:oleObj>
          </a:graphicData>
        </a:graphic>
      </p:graphicFrame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SCT'12  Novosibirsk, June 4-8,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  <a:latin typeface="+mn-lt"/>
              </a:rPr>
              <a:t>Second harmonic generation</a:t>
            </a:r>
            <a:endParaRPr lang="en-US" dirty="0">
              <a:latin typeface="+mn-lt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43000" y="1592262"/>
          <a:ext cx="2963862" cy="388938"/>
        </p:xfrm>
        <a:graphic>
          <a:graphicData uri="http://schemas.openxmlformats.org/presentationml/2006/ole">
            <p:oleObj spid="_x0000_s420866" name="Formula" r:id="rId3" imgW="1495080" imgH="196920" progId="">
              <p:embed/>
            </p:oleObj>
          </a:graphicData>
        </a:graphic>
      </p:graphicFrame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28850"/>
            <a:ext cx="43815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800600"/>
            <a:ext cx="4686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24400" y="4038600"/>
            <a:ext cx="3746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-- boundary conditions</a:t>
            </a:r>
            <a:endParaRPr lang="en-US" sz="2800" dirty="0"/>
          </a:p>
        </p:txBody>
      </p:sp>
      <p:grpSp>
        <p:nvGrpSpPr>
          <p:cNvPr id="3" name="Group 26"/>
          <p:cNvGrpSpPr/>
          <p:nvPr/>
        </p:nvGrpSpPr>
        <p:grpSpPr>
          <a:xfrm>
            <a:off x="4876800" y="2286000"/>
            <a:ext cx="4038600" cy="1216152"/>
            <a:chOff x="4876800" y="2286000"/>
            <a:chExt cx="4038600" cy="1216152"/>
          </a:xfrm>
        </p:grpSpPr>
        <p:sp>
          <p:nvSpPr>
            <p:cNvPr id="9" name="Cube 8"/>
            <p:cNvSpPr/>
            <p:nvPr/>
          </p:nvSpPr>
          <p:spPr>
            <a:xfrm>
              <a:off x="5638800" y="2286000"/>
              <a:ext cx="2667000" cy="1216152"/>
            </a:xfrm>
            <a:prstGeom prst="cube">
              <a:avLst/>
            </a:prstGeom>
            <a:solidFill>
              <a:schemeClr val="accent6">
                <a:lumMod val="40000"/>
                <a:lumOff val="60000"/>
                <a:alpha val="5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4876800" y="2895600"/>
              <a:ext cx="685800" cy="25603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 rot="10800000">
              <a:off x="8153400" y="2819400"/>
              <a:ext cx="685800" cy="256032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5153025" y="2590800"/>
            <a:ext cx="257175" cy="280987"/>
          </p:xfrm>
          <a:graphic>
            <a:graphicData uri="http://schemas.openxmlformats.org/presentationml/2006/ole">
              <p:oleObj spid="_x0000_s420867" name="Formula" r:id="rId6" imgW="129600" imgH="141120" progId="">
                <p:embed/>
              </p:oleObj>
            </a:graphicData>
          </a:graphic>
        </p:graphicFrame>
        <p:graphicFrame>
          <p:nvGraphicFramePr>
            <p:cNvPr id="78854" name="Object 6"/>
            <p:cNvGraphicFramePr>
              <a:graphicFrameLocks noChangeAspect="1"/>
            </p:cNvGraphicFramePr>
            <p:nvPr/>
          </p:nvGraphicFramePr>
          <p:xfrm>
            <a:off x="8421688" y="2438400"/>
            <a:ext cx="427037" cy="369888"/>
          </p:xfrm>
          <a:graphic>
            <a:graphicData uri="http://schemas.openxmlformats.org/presentationml/2006/ole">
              <p:oleObj spid="_x0000_s420868" name="Formula" r:id="rId7" imgW="216000" imgH="185760" progId="">
                <p:embed/>
              </p:oleObj>
            </a:graphicData>
          </a:graphic>
        </p:graphicFrame>
        <p:cxnSp>
          <p:nvCxnSpPr>
            <p:cNvPr id="15" name="Straight Connector 14"/>
            <p:cNvCxnSpPr/>
            <p:nvPr/>
          </p:nvCxnSpPr>
          <p:spPr>
            <a:xfrm rot="16200000" flipV="1">
              <a:off x="8496300" y="2781300"/>
              <a:ext cx="457200" cy="38100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 flipV="1">
              <a:off x="8502669" y="2787669"/>
              <a:ext cx="457200" cy="368262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858000" y="4800600"/>
            <a:ext cx="1447800" cy="1066800"/>
            <a:chOff x="192" y="1190"/>
            <a:chExt cx="912" cy="634"/>
          </a:xfrm>
        </p:grpSpPr>
        <p:sp>
          <p:nvSpPr>
            <p:cNvPr id="22" name="Line 6"/>
            <p:cNvSpPr>
              <a:spLocks noChangeShapeType="1"/>
            </p:cNvSpPr>
            <p:nvPr/>
          </p:nvSpPr>
          <p:spPr bwMode="auto">
            <a:xfrm flipV="1">
              <a:off x="384" y="1387"/>
              <a:ext cx="576" cy="5"/>
            </a:xfrm>
            <a:prstGeom prst="line">
              <a:avLst/>
            </a:prstGeom>
            <a:noFill/>
            <a:ln w="63500">
              <a:solidFill>
                <a:srgbClr val="FF33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907" y="1190"/>
              <a:ext cx="197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  <a:sym typeface="Mathematica1" pitchFamily="2" charset="2"/>
                </a:rPr>
                <a:t>ω</a:t>
              </a:r>
            </a:p>
          </p:txBody>
        </p:sp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192" y="1392"/>
              <a:ext cx="360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sym typeface="Mathematica1" pitchFamily="2" charset="2"/>
                </a:rPr>
                <a:t>2</a:t>
              </a:r>
              <a:r>
                <a:rPr lang="el-GR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  <a:sym typeface="Mathematica1" pitchFamily="2" charset="2"/>
                </a:rPr>
                <a:t>ω</a:t>
              </a:r>
            </a:p>
          </p:txBody>
        </p:sp>
        <p:sp>
          <p:nvSpPr>
            <p:cNvPr id="25" name="AutoShape 9"/>
            <p:cNvSpPr>
              <a:spLocks noChangeArrowheads="1"/>
            </p:cNvSpPr>
            <p:nvPr/>
          </p:nvSpPr>
          <p:spPr bwMode="auto">
            <a:xfrm>
              <a:off x="570" y="1207"/>
              <a:ext cx="180" cy="617"/>
            </a:xfrm>
            <a:prstGeom prst="cube">
              <a:avLst>
                <a:gd name="adj" fmla="val 25000"/>
              </a:avLst>
            </a:prstGeom>
            <a:solidFill>
              <a:srgbClr val="FFCC00">
                <a:alpha val="4313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0"/>
            <p:cNvSpPr>
              <a:spLocks noChangeShapeType="1"/>
            </p:cNvSpPr>
            <p:nvPr/>
          </p:nvSpPr>
          <p:spPr bwMode="auto">
            <a:xfrm flipV="1">
              <a:off x="384" y="1680"/>
              <a:ext cx="576" cy="0"/>
            </a:xfrm>
            <a:prstGeom prst="line">
              <a:avLst/>
            </a:prstGeom>
            <a:noFill/>
            <a:ln w="63500">
              <a:solidFill>
                <a:schemeClr val="accent2"/>
              </a:solidFill>
              <a:round/>
              <a:headEnd type="triangle" w="lg" len="med"/>
              <a:tailEnd type="none" w="lg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2209800" y="6172200"/>
            <a:ext cx="3352800" cy="609600"/>
          </a:xfrm>
        </p:spPr>
        <p:txBody>
          <a:bodyPr/>
          <a:lstStyle/>
          <a:p>
            <a:pPr>
              <a:defRPr/>
            </a:pPr>
            <a:r>
              <a:rPr lang="es-ES" smtClean="0"/>
              <a:t>SCT'12  Novosibirsk, June 4-8,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22" name="Object 2"/>
          <p:cNvGraphicFramePr>
            <a:graphicFrameLocks noChangeAspect="1"/>
          </p:cNvGraphicFramePr>
          <p:nvPr/>
        </p:nvGraphicFramePr>
        <p:xfrm>
          <a:off x="2133599" y="2943761"/>
          <a:ext cx="921347" cy="493712"/>
        </p:xfrm>
        <a:graphic>
          <a:graphicData uri="http://schemas.openxmlformats.org/presentationml/2006/ole">
            <p:oleObj spid="_x0000_s297986" name="Formula" r:id="rId3" imgW="502920" imgH="210960" progId="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0" y="2791361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 smtClean="0"/>
              <a:t>If                     fields are periodically oscillating.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745991" y="2916329"/>
            <a:ext cx="765290" cy="484632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" y="457200"/>
            <a:ext cx="40735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/>
                </a:solidFill>
              </a:rPr>
              <a:t>Classical Case </a:t>
            </a:r>
            <a:endParaRPr lang="en-US" sz="4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859463" y="609600"/>
          <a:ext cx="1262062" cy="530225"/>
        </p:xfrm>
        <a:graphic>
          <a:graphicData uri="http://schemas.openxmlformats.org/presentationml/2006/ole">
            <p:oleObj spid="_x0000_s297989" name="Formula" r:id="rId4" imgW="502920" imgH="210960" progId="">
              <p:embed/>
            </p:oleObj>
          </a:graphicData>
        </a:graphic>
      </p:graphicFrame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SCT'12  Novosibirsk, June 4-8,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3581" y="228600"/>
            <a:ext cx="249381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143000"/>
            <a:ext cx="6352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828801"/>
            <a:ext cx="4526955" cy="2486025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8901" y="4343400"/>
            <a:ext cx="3619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4876800"/>
            <a:ext cx="57245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53460" y="4840070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Here: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5638800"/>
            <a:ext cx="2541017" cy="338554"/>
          </a:xfrm>
          <a:prstGeom prst="rect">
            <a:avLst/>
          </a:prstGeom>
          <a:solidFill>
            <a:schemeClr val="accent1">
              <a:alpha val="21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Maimistov, Kudyshev, I.G.</a:t>
            </a:r>
            <a:endParaRPr lang="en-US" sz="16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SCT'12  Novosibirsk, June 4-8,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609600"/>
            <a:ext cx="769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From </a:t>
            </a:r>
            <a:r>
              <a:rPr lang="en-US" sz="3200" dirty="0"/>
              <a:t>the first two equations follows the modified </a:t>
            </a:r>
            <a:r>
              <a:rPr lang="en-US" sz="3200" dirty="0" smtClean="0"/>
              <a:t>M-R </a:t>
            </a:r>
            <a:r>
              <a:rPr lang="en-US" sz="3200" dirty="0"/>
              <a:t>relation: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262" y="1752600"/>
            <a:ext cx="4642338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2819400"/>
            <a:ext cx="8153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3600" dirty="0">
                <a:solidFill>
                  <a:srgbClr val="993300"/>
                </a:solidFill>
              </a:rPr>
              <a:t>In conventional case </a:t>
            </a:r>
            <a:r>
              <a:rPr lang="en-US" sz="3600" dirty="0" smtClean="0">
                <a:solidFill>
                  <a:srgbClr val="993300"/>
                </a:solidFill>
              </a:rPr>
              <a:t>we have conservation of </a:t>
            </a:r>
            <a:r>
              <a:rPr lang="en-US" sz="3600" dirty="0">
                <a:solidFill>
                  <a:srgbClr val="993300"/>
                </a:solidFill>
              </a:rPr>
              <a:t>energy</a:t>
            </a:r>
            <a:r>
              <a:rPr lang="en-US" sz="3600" dirty="0" smtClean="0">
                <a:solidFill>
                  <a:srgbClr val="993300"/>
                </a:solidFill>
              </a:rPr>
              <a:t>.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993300"/>
                </a:solidFill>
              </a:rPr>
              <a:t>In </a:t>
            </a:r>
            <a:r>
              <a:rPr lang="en-US" sz="3600" dirty="0">
                <a:solidFill>
                  <a:srgbClr val="993300"/>
                </a:solidFill>
              </a:rPr>
              <a:t>negative index </a:t>
            </a:r>
            <a:r>
              <a:rPr lang="en-US" sz="3600" dirty="0" smtClean="0">
                <a:solidFill>
                  <a:srgbClr val="993300"/>
                </a:solidFill>
              </a:rPr>
              <a:t>material - conservation </a:t>
            </a:r>
            <a:r>
              <a:rPr lang="en-US" sz="3600" dirty="0">
                <a:solidFill>
                  <a:srgbClr val="993300"/>
                </a:solidFill>
              </a:rPr>
              <a:t>of total flux of the energy.</a:t>
            </a:r>
          </a:p>
        </p:txBody>
      </p:sp>
      <p:sp>
        <p:nvSpPr>
          <p:cNvPr id="6" name="Down Arrow 5"/>
          <p:cNvSpPr/>
          <p:nvPr/>
        </p:nvSpPr>
        <p:spPr>
          <a:xfrm>
            <a:off x="4343400" y="24384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121400" y="1797050"/>
          <a:ext cx="2174875" cy="565150"/>
        </p:xfrm>
        <a:graphic>
          <a:graphicData uri="http://schemas.openxmlformats.org/presentationml/2006/ole">
            <p:oleObj spid="_x0000_s300034" name="Formula" r:id="rId4" imgW="871560" imgH="227520" progId="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57425" y="5638800"/>
            <a:ext cx="1684244" cy="338554"/>
          </a:xfrm>
          <a:prstGeom prst="rect">
            <a:avLst/>
          </a:prstGeom>
          <a:solidFill>
            <a:schemeClr val="accent1">
              <a:alpha val="15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Popov, Shalaev</a:t>
            </a:r>
            <a:endParaRPr lang="en-US" sz="1600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SCT'12  Novosibirsk, June 4-8,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12290</TotalTime>
  <Words>783</Words>
  <Application>Microsoft Office PowerPoint</Application>
  <PresentationFormat>On-screen Show (4:3)</PresentationFormat>
  <Paragraphs>105</Paragraphs>
  <Slides>29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Default Design</vt:lpstr>
      <vt:lpstr>Custom Design</vt:lpstr>
      <vt:lpstr>Formula</vt:lpstr>
      <vt:lpstr>Equation</vt:lpstr>
      <vt:lpstr>Milti-wave interaction in metamaterials</vt:lpstr>
      <vt:lpstr>Nonlinear phenomena in negative index materials</vt:lpstr>
      <vt:lpstr>Three wave interaction: slowly varying amplitude approximation</vt:lpstr>
      <vt:lpstr>Slide 4</vt:lpstr>
      <vt:lpstr>Second Harmonics generation: Classical Case </vt:lpstr>
      <vt:lpstr>Second harmonic generation</vt:lpstr>
      <vt:lpstr>Slide 7</vt:lpstr>
      <vt:lpstr>Slide 8</vt:lpstr>
      <vt:lpstr>Slide 9</vt:lpstr>
      <vt:lpstr>Slide 10</vt:lpstr>
      <vt:lpstr>Slide 11</vt:lpstr>
      <vt:lpstr>Slide 12</vt:lpstr>
      <vt:lpstr>Slide 13</vt:lpstr>
      <vt:lpstr>Second harmonic generation in  presence of phase mismatch</vt:lpstr>
      <vt:lpstr>Second harmonic generation in  presence of phase mismatch</vt:lpstr>
      <vt:lpstr>             “Exact” solutions</vt:lpstr>
      <vt:lpstr>Numerical solution</vt:lpstr>
      <vt:lpstr>Second harmonic generation in  presence of phase mismatch</vt:lpstr>
      <vt:lpstr>Second harmonic generation in  presence of phase mismatch</vt:lpstr>
      <vt:lpstr>Conversion efficiency</vt:lpstr>
      <vt:lpstr>Multi-stability    </vt:lpstr>
      <vt:lpstr>Second harmonic generation in presence of losses</vt:lpstr>
      <vt:lpstr>Slide 23</vt:lpstr>
      <vt:lpstr>Parametric amplification:</vt:lpstr>
      <vt:lpstr>Slide 25</vt:lpstr>
      <vt:lpstr>Slide 26</vt:lpstr>
      <vt:lpstr>Slide 27</vt:lpstr>
      <vt:lpstr>Slide 28</vt:lpstr>
      <vt:lpstr>Conclusions</vt:lpstr>
    </vt:vector>
  </TitlesOfParts>
  <Company>Los Alamos National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Ultra-short optical pulses in active medium with embedded metallic nano-particles </dc:title>
  <dc:creator>Ildar Gabitov</dc:creator>
  <cp:lastModifiedBy>Alejandro Aceves</cp:lastModifiedBy>
  <cp:revision>307</cp:revision>
  <dcterms:created xsi:type="dcterms:W3CDTF">2012-06-02T21:30:24Z</dcterms:created>
  <dcterms:modified xsi:type="dcterms:W3CDTF">2012-06-02T21:31:06Z</dcterms:modified>
</cp:coreProperties>
</file>