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85" r:id="rId2"/>
    <p:sldId id="286" r:id="rId3"/>
    <p:sldId id="287" r:id="rId4"/>
    <p:sldId id="267" r:id="rId5"/>
    <p:sldId id="258" r:id="rId6"/>
    <p:sldId id="264" r:id="rId7"/>
    <p:sldId id="270" r:id="rId8"/>
    <p:sldId id="277" r:id="rId9"/>
    <p:sldId id="278" r:id="rId10"/>
    <p:sldId id="274" r:id="rId11"/>
    <p:sldId id="280" r:id="rId12"/>
    <p:sldId id="281" r:id="rId13"/>
    <p:sldId id="272" r:id="rId14"/>
    <p:sldId id="275" r:id="rId15"/>
    <p:sldId id="276" r:id="rId16"/>
    <p:sldId id="284" r:id="rId17"/>
    <p:sldId id="283" r:id="rId18"/>
    <p:sldId id="28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941" autoAdjust="0"/>
    <p:restoredTop sz="94718" autoAdjust="0"/>
  </p:normalViewPr>
  <p:slideViewPr>
    <p:cSldViewPr>
      <p:cViewPr varScale="1">
        <p:scale>
          <a:sx n="70" d="100"/>
          <a:sy n="70" d="100"/>
        </p:scale>
        <p:origin x="-3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A71433-B8F4-4263-8C41-B8B2C3AF3A92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2DB37C-72F9-41F4-A060-73C17A7FF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B18034-7CEB-4C5C-AC99-65D24F6B5376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09300-F4D2-4EA6-B0E1-C9D956D8920E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F5E32-7D1E-4FAA-9FA7-6B135C673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CE2F3-9C3A-4881-952D-E81D507AFE70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C7B75-4C37-49DF-97EF-7DFF9B778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DB4AB-6095-412C-9AAF-508F1D88B5B9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950CB-D776-4B5F-A36F-3CA407BA6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713E0-7E8D-4EBA-B485-079C182087D8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4B56E-C0F2-4535-A1AD-BFBB78C7B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4F5C2-EF2B-4E54-9EA0-FB225CD5AD23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E5DB0-59CC-42FE-B618-2F56FE533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E31D0-F658-4DA3-80A1-F7C63B0A6646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1980B-3D4B-4C76-BE3B-1BCA88A9D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D4C7B-6CD6-417D-8151-3F0EF541E9A1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8A87B-D2FB-4DD1-A06A-AC4DEE4ED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02EC0-DBC4-4CD4-8B19-50DAC8E5E188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F9EFF-33DE-439E-8A49-5BAB14112B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613D-9397-4623-8A58-BCD99D339103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9D09-A52E-4440-B429-C06ED0CC0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46FAD-F783-4F24-912B-DDAEDA9E0C8E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563AA-EBE3-43FB-98D7-03462E943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2B7E7-68E2-4936-AB84-149603546BB0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25E24-4363-4EBA-A1F6-4C6BDEB7A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3FDE98-DF53-4FC8-BC26-DB44CEDA6C0B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017FA76-40D1-430F-A345-1B357C4D8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55;&#1086;&#1089;&#1083;&#1077;&#1076;&#1085;&#1103;&#1103;%20&#1074;&#1077;&#1088;&#1089;&#1080;&#1103;%20&#1087;&#1088;&#1077;&#1079;&#1077;&#1085;&#1090;&#1072;&#1094;&#1080;&#1080;%20&#1053;&#1086;&#1074;&#1086;&#1089;&#1080;&#1073;&#1080;&#1088;&#1089;&#1082;\5,10c,davl.avi" TargetMode="Externa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86;&#1089;&#1083;&#1077;&#1076;&#1085;&#1103;&#1103;%20&#1074;&#1077;&#1088;&#1089;&#1080;&#1103;%20&#1087;&#1088;&#1077;&#1079;&#1077;&#1085;&#1090;&#1072;&#1094;&#1080;&#1080;%20&#1053;&#1086;&#1074;&#1086;&#1089;&#1080;&#1073;&#1080;&#1088;&#1089;&#1082;\6-9,4c,&#1096;&#1082;&#1072;&#1083;&#1072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86;&#1089;&#1083;&#1077;&#1076;&#1085;&#1103;&#1103;%20&#1074;&#1077;&#1088;&#1089;&#1080;&#1103;%20&#1087;&#1088;&#1077;&#1079;&#1077;&#1085;&#1090;&#1072;&#1094;&#1080;&#1080;%20&#1053;&#1086;&#1074;&#1086;&#1089;&#1080;&#1073;&#1080;&#1088;&#1089;&#1082;\p,3,5,spektr10c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5;&#1086;&#1089;&#1083;&#1077;&#1076;&#1085;&#1103;&#1103;%20&#1074;&#1077;&#1088;&#1089;&#1080;&#1103;%20&#1087;&#1088;&#1077;&#1079;&#1077;&#1085;&#1090;&#1072;&#1094;&#1080;&#1080;%20&#1053;&#1086;&#1074;&#1086;&#1089;&#1080;&#1073;&#1080;&#1088;&#1089;&#1082;\&#1057;&#1077;&#1090;&#1082;&#1072;%20&#1080;%20&#1043;&#1072;&#1083;&#1077;&#1088;&#1082;&#1080;&#1085;%20&#1050;=100.av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  <a:defRPr/>
            </a:pPr>
            <a:endParaRPr lang="ru-RU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en-US" sz="3600" b="1" cap="all" dirty="0" smtClean="0">
              <a:solidFill>
                <a:schemeClr val="accent1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Standing   waves   in   the   solutions</a:t>
            </a: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complete   system   of  equations  of  </a:t>
            </a:r>
          </a:p>
          <a:p>
            <a:pPr algn="ctr">
              <a:buFont typeface="Arial" charset="0"/>
              <a:buNone/>
              <a:defRPr/>
            </a:pPr>
            <a:r>
              <a:rPr lang="en-US" sz="3600" b="1" cap="all" dirty="0" err="1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Navier</a:t>
            </a:r>
            <a:r>
              <a:rPr lang="en-US" sz="3600" b="1" cap="all" dirty="0" smtClean="0">
                <a:solidFill>
                  <a:srgbClr val="0070C0"/>
                </a:solidFill>
                <a:latin typeface="Arial Narrow" pitchFamily="34" charset="0"/>
                <a:cs typeface="Arial" pitchFamily="34" charset="0"/>
              </a:rPr>
              <a:t> – Stokes</a:t>
            </a:r>
            <a:endParaRPr lang="ru-RU" sz="3600" dirty="0" smtClean="0">
              <a:solidFill>
                <a:srgbClr val="0070C0"/>
              </a:solidFill>
              <a:latin typeface="Arial Narrow" pitchFamily="34" charset="0"/>
              <a:cs typeface="Arial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1000" b="1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</a:rPr>
              <a:t>V.E. </a:t>
            </a:r>
            <a:r>
              <a:rPr lang="en-US" sz="2800" b="1" dirty="0" err="1" smtClean="0">
                <a:solidFill>
                  <a:srgbClr val="002060"/>
                </a:solidFill>
              </a:rPr>
              <a:t>Zamyslov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i="1" dirty="0" smtClean="0">
                <a:solidFill>
                  <a:srgbClr val="002060"/>
                </a:solidFill>
              </a:rPr>
              <a:t>The Ural State University of Railway Transport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800" i="1" dirty="0" smtClean="0">
                <a:solidFill>
                  <a:srgbClr val="002060"/>
                </a:solidFill>
              </a:rPr>
              <a:t>Yekaterinburg,  Russia</a:t>
            </a:r>
          </a:p>
          <a:p>
            <a:pPr algn="ctr">
              <a:buFont typeface="Arial" charset="0"/>
              <a:buNone/>
              <a:defRPr/>
            </a:pPr>
            <a:endParaRPr lang="ru-RU" sz="1600" i="1" dirty="0" smtClean="0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en-US" sz="2400" dirty="0" smtClean="0">
                <a:solidFill>
                  <a:srgbClr val="7030A0"/>
                </a:solidFill>
              </a:rPr>
              <a:t>The study was supported by RFBR, grant 11-01-00198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214313"/>
            <a:ext cx="8786812" cy="650081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2" name="Рисунок 4" descr="символ конференции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536575"/>
            <a:ext cx="5281612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5,10c,davl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65113" y="1855788"/>
            <a:ext cx="861536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10</a:t>
            </a:r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381000" y="5673725"/>
            <a:ext cx="8501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>
                <a:solidFill>
                  <a:srgbClr val="002060"/>
                </a:solidFill>
              </a:rPr>
              <a:t>Using  a term borrowed from music  the basic  tone  sounds at  frequency of 5 and  its overtones  sounds  at  frequency  that  are multiples  of  5.</a:t>
            </a:r>
            <a:endParaRPr lang="ru-RU" sz="200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" y="428625"/>
            <a:ext cx="7643812" cy="9540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002060"/>
                </a:solidFill>
              </a:rPr>
              <a:t>The initial pressure given by a harmonic with frequency of  </a:t>
            </a:r>
            <a:r>
              <a:rPr lang="ru-RU" sz="2800" dirty="0">
                <a:solidFill>
                  <a:srgbClr val="002060"/>
                </a:solidFill>
              </a:rPr>
              <a:t>5: </a:t>
            </a:r>
            <a:r>
              <a:rPr lang="en-US" sz="2800" dirty="0">
                <a:solidFill>
                  <a:srgbClr val="002060"/>
                </a:solidFill>
              </a:rPr>
              <a:t>   p0=1+0.1cos(5x),  u </a:t>
            </a:r>
            <a:r>
              <a:rPr lang="en-US" sz="2800" dirty="0">
                <a:solidFill>
                  <a:srgbClr val="002060"/>
                </a:solidFill>
                <a:sym typeface="Symbol"/>
              </a:rPr>
              <a:t> </a:t>
            </a:r>
            <a:r>
              <a:rPr lang="en-US" sz="2800" dirty="0">
                <a:solidFill>
                  <a:srgbClr val="002060"/>
                </a:solidFill>
              </a:rPr>
              <a:t>0,  </a:t>
            </a:r>
            <a:r>
              <a:rPr lang="en-US" sz="2800" dirty="0">
                <a:solidFill>
                  <a:srgbClr val="002060"/>
                </a:solidFill>
                <a:sym typeface="Symbol"/>
              </a:rPr>
              <a:t>  1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2566" y="5643578"/>
            <a:ext cx="8572560" cy="785818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6000750" y="1928813"/>
            <a:ext cx="158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87325" y="1785938"/>
            <a:ext cx="8786813" cy="35718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8"/>
          <p:cNvSpPr txBox="1">
            <a:spLocks noChangeArrowheads="1"/>
          </p:cNvSpPr>
          <p:nvPr/>
        </p:nvSpPr>
        <p:spPr bwMode="auto">
          <a:xfrm>
            <a:off x="8670925" y="6472238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</a:t>
            </a:r>
            <a:r>
              <a:rPr lang="en-US"/>
              <a:t>1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75" y="1428750"/>
            <a:ext cx="8869363" cy="46434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143000" y="514350"/>
            <a:ext cx="70723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70C0"/>
                </a:solidFill>
              </a:rPr>
              <a:t>Synchronous oscillations between the fixed nodes</a:t>
            </a:r>
            <a:endParaRPr lang="ru-RU" sz="240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8525" y="428625"/>
            <a:ext cx="7286625" cy="642938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2294" name="Рисунок 7" descr="slide 11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" y="1489075"/>
            <a:ext cx="8763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28688"/>
          </a:xfrm>
        </p:spPr>
        <p:txBody>
          <a:bodyPr/>
          <a:lstStyle/>
          <a:p>
            <a:r>
              <a:rPr lang="en-US" sz="2400" smtClean="0">
                <a:solidFill>
                  <a:srgbClr val="002060"/>
                </a:solidFill>
                <a:latin typeface="Arial" charset="0"/>
                <a:cs typeface="Arial" charset="0"/>
              </a:rPr>
              <a:t>The initial velocity given by the sum of harmonics with frequencies of  8, 12, 20,         </a:t>
            </a:r>
            <a:r>
              <a:rPr lang="en-US" sz="2400" smtClean="0">
                <a:solidFill>
                  <a:srgbClr val="C00000"/>
                </a:solidFill>
                <a:latin typeface="Arial" charset="0"/>
                <a:cs typeface="Arial" charset="0"/>
              </a:rPr>
              <a:t>d = 4</a:t>
            </a:r>
            <a:endParaRPr lang="ru-RU" sz="24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3315" name="Picture 4" descr="Скорость, 8,12,20, t=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2007" b="23264"/>
          <a:stretch>
            <a:fillRect/>
          </a:stretch>
        </p:blipFill>
        <p:spPr>
          <a:xfrm>
            <a:off x="0" y="1643063"/>
            <a:ext cx="9086850" cy="3643312"/>
          </a:xfrm>
          <a:noFill/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642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12</a:t>
            </a:r>
            <a:endParaRPr lang="ru-RU"/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643063" y="5610225"/>
            <a:ext cx="6357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2060"/>
                </a:solidFill>
              </a:rPr>
              <a:t>Graph the velocity and its spectrum at   </a:t>
            </a:r>
            <a:r>
              <a:rPr lang="en-US" sz="2400" b="1" i="1">
                <a:solidFill>
                  <a:srgbClr val="002060"/>
                </a:solidFill>
              </a:rPr>
              <a:t>t</a:t>
            </a:r>
            <a:r>
              <a:rPr lang="en-US" sz="2400">
                <a:solidFill>
                  <a:srgbClr val="002060"/>
                </a:solidFill>
              </a:rPr>
              <a:t> = 0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3" y="357188"/>
            <a:ext cx="8715375" cy="607218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572125" y="528637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Скорость, давление, 8,12,20, t=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" y="255588"/>
            <a:ext cx="8951913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  <a:r>
              <a:rPr lang="ru-RU"/>
              <a:t>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214313"/>
            <a:ext cx="8501062" cy="62865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 useBgFill="1">
        <p:nvSpPr>
          <p:cNvPr id="14343" name="Rectangle 8"/>
          <p:cNvSpPr>
            <a:spLocks noChangeArrowheads="1"/>
          </p:cNvSpPr>
          <p:nvPr/>
        </p:nvSpPr>
        <p:spPr bwMode="auto">
          <a:xfrm>
            <a:off x="1643063" y="2928938"/>
            <a:ext cx="5857875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The graph  of  velocity  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u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(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x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)  and  its spectrum  at  </a:t>
            </a:r>
            <a:r>
              <a:rPr lang="en-US" i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t</a:t>
            </a:r>
            <a:r>
              <a:rPr lang="en-US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= 10</a:t>
            </a:r>
          </a:p>
        </p:txBody>
      </p:sp>
      <p:sp useBgFill="1">
        <p:nvSpPr>
          <p:cNvPr id="14344" name="Прямоугольник 8"/>
          <p:cNvSpPr>
            <a:spLocks noChangeArrowheads="1"/>
          </p:cNvSpPr>
          <p:nvPr/>
        </p:nvSpPr>
        <p:spPr bwMode="auto">
          <a:xfrm>
            <a:off x="1571625" y="6059488"/>
            <a:ext cx="6072188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2060"/>
                </a:solidFill>
              </a:rPr>
              <a:t>The graph  of pressure  </a:t>
            </a:r>
            <a:r>
              <a:rPr lang="en-US" i="1">
                <a:solidFill>
                  <a:srgbClr val="002060"/>
                </a:solidFill>
              </a:rPr>
              <a:t>p</a:t>
            </a:r>
            <a:r>
              <a:rPr lang="en-US">
                <a:solidFill>
                  <a:srgbClr val="002060"/>
                </a:solidFill>
              </a:rPr>
              <a:t>(</a:t>
            </a:r>
            <a:r>
              <a:rPr lang="en-US" i="1">
                <a:solidFill>
                  <a:srgbClr val="002060"/>
                </a:solidFill>
              </a:rPr>
              <a:t>x</a:t>
            </a:r>
            <a:r>
              <a:rPr lang="en-US">
                <a:solidFill>
                  <a:srgbClr val="002060"/>
                </a:solidFill>
              </a:rPr>
              <a:t>)  and  its  spectrum  at  </a:t>
            </a:r>
            <a:r>
              <a:rPr lang="en-US" i="1">
                <a:solidFill>
                  <a:srgbClr val="002060"/>
                </a:solidFill>
              </a:rPr>
              <a:t>t</a:t>
            </a:r>
            <a:r>
              <a:rPr lang="en-US">
                <a:solidFill>
                  <a:srgbClr val="002060"/>
                </a:solidFill>
              </a:rPr>
              <a:t> = 10</a:t>
            </a: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500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545138" y="59023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643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78668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756400" y="5911850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500938" y="5929313"/>
            <a:ext cx="285750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7929563" y="5929313"/>
            <a:ext cx="285750" cy="1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412038" y="2714625"/>
            <a:ext cx="28575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353" name="TextBox 23"/>
          <p:cNvSpPr txBox="1">
            <a:spLocks noChangeArrowheads="1"/>
          </p:cNvSpPr>
          <p:nvPr/>
        </p:nvSpPr>
        <p:spPr bwMode="auto">
          <a:xfrm>
            <a:off x="7388225" y="1033463"/>
            <a:ext cx="714375" cy="3698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d = 4</a:t>
            </a:r>
            <a:endParaRPr lang="ru-RU">
              <a:solidFill>
                <a:srgbClr val="C00000"/>
              </a:solidFill>
            </a:endParaRPr>
          </a:p>
        </p:txBody>
      </p:sp>
      <p:sp useBgFill="1">
        <p:nvSpPr>
          <p:cNvPr id="14354" name="TextBox 24"/>
          <p:cNvSpPr txBox="1">
            <a:spLocks noChangeArrowheads="1"/>
          </p:cNvSpPr>
          <p:nvPr/>
        </p:nvSpPr>
        <p:spPr bwMode="auto">
          <a:xfrm>
            <a:off x="7429500" y="4160838"/>
            <a:ext cx="714375" cy="3683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d = 4</a:t>
            </a:r>
            <a:endParaRPr lang="ru-RU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/>
          </p:cNvSpPr>
          <p:nvPr>
            <p:ph type="title"/>
          </p:nvPr>
        </p:nvSpPr>
        <p:spPr>
          <a:xfrm>
            <a:off x="457200" y="317500"/>
            <a:ext cx="8229600" cy="85725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2"/>
                </a:solidFill>
              </a:rPr>
              <a:t/>
            </a:r>
            <a:br>
              <a:rPr lang="en-US" sz="2800" smtClean="0">
                <a:solidFill>
                  <a:schemeClr val="tx2"/>
                </a:solidFill>
              </a:rPr>
            </a:br>
            <a:r>
              <a:rPr lang="en-US" sz="2800" smtClean="0">
                <a:solidFill>
                  <a:schemeClr val="tx2"/>
                </a:solidFill>
              </a:rPr>
              <a:t>At the initial moment  p0=1+0.1cos(6x)+0.1cos(9x),</a:t>
            </a:r>
            <a:br>
              <a:rPr lang="en-US" sz="2800" smtClean="0">
                <a:solidFill>
                  <a:schemeClr val="tx2"/>
                </a:solidFill>
              </a:rPr>
            </a:br>
            <a:r>
              <a:rPr lang="en-US" sz="2800" smtClean="0">
                <a:solidFill>
                  <a:srgbClr val="C00000"/>
                </a:solidFill>
              </a:rPr>
              <a:t>d = 3</a:t>
            </a:r>
            <a:r>
              <a:rPr lang="en-US" sz="2800" smtClean="0">
                <a:solidFill>
                  <a:schemeClr val="tx2"/>
                </a:solidFill>
              </a:rPr>
              <a:t/>
            </a:r>
            <a:br>
              <a:rPr lang="en-US" sz="2800" smtClean="0">
                <a:solidFill>
                  <a:schemeClr val="tx2"/>
                </a:solidFill>
              </a:rPr>
            </a:br>
            <a:endParaRPr lang="ru-RU" sz="2800" smtClean="0">
              <a:solidFill>
                <a:schemeClr val="tx2"/>
              </a:solidFill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8715375" y="65008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  <a:r>
              <a:rPr lang="ru-RU"/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75" y="214313"/>
            <a:ext cx="7643813" cy="1006475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8" y="1428750"/>
            <a:ext cx="8358187" cy="521493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" name="6-9,4c,шкал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6938" y="1524000"/>
            <a:ext cx="7350125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8715375" y="6488113"/>
            <a:ext cx="500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15</a:t>
            </a:r>
            <a:endParaRPr lang="ru-RU"/>
          </a:p>
        </p:txBody>
      </p:sp>
      <p:sp>
        <p:nvSpPr>
          <p:cNvPr id="16387" name="Прямоугольник 6"/>
          <p:cNvSpPr>
            <a:spLocks noChangeArrowheads="1"/>
          </p:cNvSpPr>
          <p:nvPr/>
        </p:nvSpPr>
        <p:spPr bwMode="auto">
          <a:xfrm>
            <a:off x="2071688" y="1274763"/>
            <a:ext cx="5143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p</a:t>
            </a:r>
            <a:r>
              <a:rPr lang="en-US"/>
              <a:t>0=1+0.1cos(3x)+0.1cos(5x) ,   u0 </a:t>
            </a:r>
            <a:r>
              <a:rPr lang="en-US" sz="2400">
                <a:sym typeface="Symbol" pitchFamily="18" charset="2"/>
              </a:rPr>
              <a:t> </a:t>
            </a:r>
            <a:r>
              <a:rPr lang="en-US"/>
              <a:t>0,  </a:t>
            </a:r>
            <a:r>
              <a:rPr lang="en-US" sz="2400">
                <a:sym typeface="Symbol" pitchFamily="18" charset="2"/>
              </a:rPr>
              <a:t>  </a:t>
            </a:r>
            <a:r>
              <a:rPr lang="en-US"/>
              <a:t>1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488950"/>
            <a:ext cx="8072438" cy="1285875"/>
          </a:xfrm>
          <a:prstGeom prst="rect">
            <a:avLst/>
          </a:prstGeom>
          <a:noFill/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57188" y="2286000"/>
            <a:ext cx="8501062" cy="3429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1785938" y="6000750"/>
            <a:ext cx="56435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   </a:t>
            </a:r>
            <a:r>
              <a:rPr lang="en-US" sz="2400">
                <a:solidFill>
                  <a:srgbClr val="002060"/>
                </a:solidFill>
              </a:rPr>
              <a:t>The decision contains all frequencies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500" y="6000750"/>
            <a:ext cx="5786438" cy="5000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2" name="TextBox 11"/>
          <p:cNvSpPr txBox="1">
            <a:spLocks noChangeArrowheads="1"/>
          </p:cNvSpPr>
          <p:nvPr/>
        </p:nvSpPr>
        <p:spPr bwMode="auto">
          <a:xfrm>
            <a:off x="698500" y="569913"/>
            <a:ext cx="7858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The  initial  pressure  is  the  sum of  harmonics  with relatively  prime frequencies 3 and 5,   </a:t>
            </a:r>
            <a:r>
              <a:rPr lang="en-US" sz="2400">
                <a:solidFill>
                  <a:srgbClr val="C00000"/>
                </a:solidFill>
              </a:rPr>
              <a:t>d=1</a:t>
            </a:r>
            <a:r>
              <a:rPr lang="en-US" sz="2400">
                <a:solidFill>
                  <a:srgbClr val="002060"/>
                </a:solidFill>
              </a:rPr>
              <a:t>,</a:t>
            </a:r>
            <a:endParaRPr lang="ru-RU" sz="2400">
              <a:solidFill>
                <a:srgbClr val="002060"/>
              </a:solidFill>
            </a:endParaRPr>
          </a:p>
          <a:p>
            <a:endParaRPr lang="ru-RU"/>
          </a:p>
        </p:txBody>
      </p:sp>
      <p:pic>
        <p:nvPicPr>
          <p:cNvPr id="12" name="p,3,5,spektr10c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1038" y="2428875"/>
            <a:ext cx="7891462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5442" y="255234"/>
            <a:ext cx="8286808" cy="621510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8715375" y="64881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16</a:t>
            </a:r>
            <a:endParaRPr lang="ru-RU"/>
          </a:p>
        </p:txBody>
      </p:sp>
      <p:pic>
        <p:nvPicPr>
          <p:cNvPr id="17414" name="Рисунок 4" descr="slide 16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8705850" y="6491288"/>
            <a:ext cx="441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17</a:t>
            </a:r>
            <a:endParaRPr lang="ru-RU"/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1138238" y="2071688"/>
            <a:ext cx="72151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>
                <a:latin typeface="Times New Roman" pitchFamily="18" charset="0"/>
                <a:cs typeface="Times New Roman" pitchFamily="18" charset="0"/>
              </a:rPr>
              <a:t>THANK 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6600">
                <a:latin typeface="Times New Roman" pitchFamily="18" charset="0"/>
                <a:cs typeface="Times New Roman" pitchFamily="18" charset="0"/>
              </a:rPr>
              <a:t>for  your  attention!</a:t>
            </a:r>
            <a:endParaRPr lang="ru-RU" sz="6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етка и Галеркин К=100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3" y="928688"/>
            <a:ext cx="74771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slajd2a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slide 3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63575" y="5786438"/>
            <a:ext cx="7929563" cy="9286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4" name="TextBox 14"/>
          <p:cNvSpPr txBox="1">
            <a:spLocks noChangeArrowheads="1"/>
          </p:cNvSpPr>
          <p:nvPr/>
        </p:nvSpPr>
        <p:spPr bwMode="auto">
          <a:xfrm>
            <a:off x="387350" y="446088"/>
            <a:ext cx="8423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Times New Roman" pitchFamily="18" charset="0"/>
                <a:cs typeface="Times New Roman" pitchFamily="18" charset="0"/>
              </a:rPr>
              <a:t>This  representations  for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= 0  and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  automatically  ensures  that  at  any moment  there   are  conditions  of  adhesion  and  thermal  insulation.</a:t>
            </a:r>
          </a:p>
          <a:p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The  initial  data  for  the system  can  be written  as</a:t>
            </a:r>
            <a:endParaRPr lang="ru-RU" sz="2000"/>
          </a:p>
        </p:txBody>
      </p:sp>
      <p:pic>
        <p:nvPicPr>
          <p:cNvPr id="512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0863" y="1643063"/>
            <a:ext cx="54006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988" y="3071813"/>
            <a:ext cx="83724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320675" y="214313"/>
            <a:ext cx="8501063" cy="542925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8" name="Прямоугольник 21"/>
          <p:cNvSpPr>
            <a:spLocks noChangeArrowheads="1"/>
          </p:cNvSpPr>
          <p:nvPr/>
        </p:nvSpPr>
        <p:spPr bwMode="auto">
          <a:xfrm>
            <a:off x="831850" y="5816600"/>
            <a:ext cx="78581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[</a:t>
            </a:r>
            <a:r>
              <a:rPr lang="en-US" sz="1600"/>
              <a:t>3] Bautin SP, Zamyslov VE,  Presentation of the approximate making the complete system of Navier - Stokes equations in one dimension / / Computational technologies. - 2012. - V. 17, № 3 (in press).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delta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428750"/>
            <a:ext cx="8001000" cy="1209675"/>
          </a:xfrm>
        </p:spPr>
      </p:pic>
      <p:pic>
        <p:nvPicPr>
          <p:cNvPr id="6147" name="Содержимое 3" descr="uL.bmp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r="6261" b="14287"/>
          <a:stretch>
            <a:fillRect/>
          </a:stretch>
        </p:blipFill>
        <p:spPr>
          <a:xfrm>
            <a:off x="857250" y="2643188"/>
            <a:ext cx="7478713" cy="3857625"/>
          </a:xfrm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5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1538" y="273586"/>
            <a:ext cx="7215238" cy="1200329"/>
          </a:xfrm>
          <a:prstGeom prst="rect">
            <a:avLst/>
          </a:prstGeom>
          <a:noFill/>
          <a:ln w="25400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</a:rPr>
              <a:t>The equations for the coefficients of specific </a:t>
            </a:r>
          </a:p>
          <a:p>
            <a:pPr algn="ctr">
              <a:defRPr/>
            </a:pPr>
            <a:r>
              <a:rPr lang="en-US" sz="2400" dirty="0">
                <a:solidFill>
                  <a:srgbClr val="0070C0"/>
                </a:solidFill>
              </a:rPr>
              <a:t>volume  and  speed</a:t>
            </a:r>
            <a:endParaRPr lang="ru-RU" sz="2400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50" y="1357313"/>
            <a:ext cx="8643938" cy="52149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43000" y="214313"/>
            <a:ext cx="7000875" cy="92868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P0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5313" y="1019175"/>
            <a:ext cx="8072437" cy="1195388"/>
          </a:xfrm>
        </p:spPr>
      </p:pic>
      <p:pic>
        <p:nvPicPr>
          <p:cNvPr id="7171" name="Содержимое 3" descr="PL.bmp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l="2655" t="1237" r="1768" b="3186"/>
          <a:stretch>
            <a:fillRect/>
          </a:stretch>
        </p:blipFill>
        <p:spPr>
          <a:xfrm>
            <a:off x="714375" y="2286000"/>
            <a:ext cx="7715250" cy="4286250"/>
          </a:xfrm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6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7350" y="1000125"/>
            <a:ext cx="8429625" cy="5643563"/>
          </a:xfrm>
          <a:prstGeom prst="rect">
            <a:avLst/>
          </a:prstGeom>
          <a:noFill/>
          <a:ln>
            <a:solidFill>
              <a:srgbClr val="0070C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74" name="TextBox 9"/>
          <p:cNvSpPr txBox="1">
            <a:spLocks noChangeArrowheads="1"/>
          </p:cNvSpPr>
          <p:nvPr/>
        </p:nvSpPr>
        <p:spPr bwMode="auto">
          <a:xfrm>
            <a:off x="1285875" y="285750"/>
            <a:ext cx="67865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0070C0"/>
                </a:solidFill>
              </a:rPr>
              <a:t>The equations for the pressure coefficients</a:t>
            </a:r>
            <a:endParaRPr lang="ru-RU" sz="2400">
              <a:solidFill>
                <a:srgbClr val="0070C0"/>
              </a:solidFill>
            </a:endParaRPr>
          </a:p>
          <a:p>
            <a:pPr algn="ctr"/>
            <a:endParaRPr lang="ru-RU" sz="240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00188" y="285750"/>
            <a:ext cx="6429375" cy="500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57313" y="214313"/>
            <a:ext cx="6572250" cy="6429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94" name="Прямоугольник 19"/>
          <p:cNvSpPr>
            <a:spLocks noChangeArrowheads="1"/>
          </p:cNvSpPr>
          <p:nvPr/>
        </p:nvSpPr>
        <p:spPr bwMode="auto">
          <a:xfrm>
            <a:off x="3071813" y="3143250"/>
            <a:ext cx="341947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Содержимое 9" descr="slajd7a.bmp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9263" y="3563938"/>
            <a:ext cx="5705475" cy="600075"/>
          </a:xfrm>
        </p:spPr>
      </p:pic>
      <p:pic>
        <p:nvPicPr>
          <p:cNvPr id="8196" name="Picture 4" descr="a,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14438"/>
            <a:ext cx="85725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8831263" y="6488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1214438"/>
            <a:ext cx="8501063" cy="52863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71500" y="2427288"/>
            <a:ext cx="571500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71500" y="2428875"/>
            <a:ext cx="5715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41338" y="4545013"/>
            <a:ext cx="5715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202" name="Рисунок 13" descr="slajd7a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441325"/>
            <a:ext cx="6357938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200150" y="357188"/>
            <a:ext cx="6786563" cy="6429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 useBgFill="1">
        <p:nvSpPr>
          <p:cNvPr id="8204" name="Прямоугольник 17"/>
          <p:cNvSpPr>
            <a:spLocks noChangeArrowheads="1"/>
          </p:cNvSpPr>
          <p:nvPr/>
        </p:nvSpPr>
        <p:spPr bwMode="auto">
          <a:xfrm>
            <a:off x="5616575" y="2744788"/>
            <a:ext cx="642938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5" name="Прямоугольник 18"/>
          <p:cNvSpPr>
            <a:spLocks noChangeArrowheads="1"/>
          </p:cNvSpPr>
          <p:nvPr/>
        </p:nvSpPr>
        <p:spPr bwMode="auto">
          <a:xfrm>
            <a:off x="3081338" y="3151188"/>
            <a:ext cx="3419475" cy="52228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6" name="Прямоугольник 20"/>
          <p:cNvSpPr>
            <a:spLocks noChangeArrowheads="1"/>
          </p:cNvSpPr>
          <p:nvPr/>
        </p:nvSpPr>
        <p:spPr bwMode="auto">
          <a:xfrm>
            <a:off x="4657725" y="5581650"/>
            <a:ext cx="341947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in other cases. </a:t>
            </a:r>
            <a:endParaRPr lang="ru-RU" sz="2800" i="1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207" name="Прямоугольник 16"/>
          <p:cNvSpPr>
            <a:spLocks noChangeArrowheads="1"/>
          </p:cNvSpPr>
          <p:nvPr/>
        </p:nvSpPr>
        <p:spPr bwMode="auto">
          <a:xfrm>
            <a:off x="3071813" y="2741613"/>
            <a:ext cx="928687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 if</a:t>
            </a:r>
            <a:r>
              <a:rPr lang="en-US" i="1"/>
              <a:t> </a:t>
            </a:r>
            <a:endParaRPr lang="ru-RU"/>
          </a:p>
        </p:txBody>
      </p:sp>
      <p:sp useBgFill="1">
        <p:nvSpPr>
          <p:cNvPr id="8208" name="Прямоугольник 22"/>
          <p:cNvSpPr>
            <a:spLocks noChangeArrowheads="1"/>
          </p:cNvSpPr>
          <p:nvPr/>
        </p:nvSpPr>
        <p:spPr bwMode="auto">
          <a:xfrm>
            <a:off x="4714875" y="5143500"/>
            <a:ext cx="1000125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if</a:t>
            </a:r>
            <a:r>
              <a:rPr lang="en-US" i="1"/>
              <a:t> </a:t>
            </a:r>
            <a:endParaRPr lang="ru-RU"/>
          </a:p>
        </p:txBody>
      </p:sp>
      <p:sp useBgFill="1">
        <p:nvSpPr>
          <p:cNvPr id="8209" name="Прямоугольник 21"/>
          <p:cNvSpPr>
            <a:spLocks noChangeArrowheads="1"/>
          </p:cNvSpPr>
          <p:nvPr/>
        </p:nvSpPr>
        <p:spPr bwMode="auto">
          <a:xfrm>
            <a:off x="4635500" y="4741863"/>
            <a:ext cx="928688" cy="52387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   if</a:t>
            </a:r>
            <a:r>
              <a:rPr lang="en-US" i="1"/>
              <a:t>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358063" cy="582612"/>
          </a:xfrm>
        </p:spPr>
        <p:txBody>
          <a:bodyPr/>
          <a:lstStyle/>
          <a:p>
            <a:r>
              <a:rPr lang="en-US" sz="2800" smtClean="0">
                <a:solidFill>
                  <a:srgbClr val="0070C0"/>
                </a:solidFill>
              </a:rPr>
              <a:t>Theorem   for  SODE  for   finite  value   K</a:t>
            </a:r>
            <a:endParaRPr lang="ru-RU" sz="2800" smtClean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25" y="323850"/>
            <a:ext cx="6143625" cy="495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1775" y="1000125"/>
            <a:ext cx="8715375" cy="55006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8828088" y="64881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8</a:t>
            </a:r>
            <a:endParaRPr lang="ru-RU"/>
          </a:p>
        </p:txBody>
      </p:sp>
      <p:pic>
        <p:nvPicPr>
          <p:cNvPr id="9222" name="Рисунок 6" descr="slide 8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8786813" y="648811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9</a:t>
            </a:r>
          </a:p>
        </p:txBody>
      </p:sp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2500313" y="173038"/>
            <a:ext cx="4313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The  conclusions of  theorem</a:t>
            </a:r>
            <a:endParaRPr lang="ru-RU" sz="240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75" y="173038"/>
            <a:ext cx="4214813" cy="42862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1638" y="785813"/>
            <a:ext cx="8429625" cy="571500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246" name="Рисунок 8" descr="slide 9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4579</TotalTime>
  <Words>342</Words>
  <Application>Microsoft Office PowerPoint</Application>
  <PresentationFormat>Экран (4:3)</PresentationFormat>
  <Paragraphs>57</Paragraphs>
  <Slides>18</Slides>
  <Notes>1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Arial Narrow</vt:lpstr>
      <vt:lpstr>Times New Roman</vt:lpstr>
      <vt:lpstr>Symbol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Theorem   for  SODE  for   finite  value   K</vt:lpstr>
      <vt:lpstr>Слайд 9</vt:lpstr>
      <vt:lpstr>Слайд 10</vt:lpstr>
      <vt:lpstr>Слайд 11</vt:lpstr>
      <vt:lpstr>The initial velocity given by the sum of harmonics with frequencies of  8, 12, 20,         d = 4</vt:lpstr>
      <vt:lpstr>Слайд 13</vt:lpstr>
      <vt:lpstr> At the initial moment  p0=1+0.1cos(6x)+0.1cos(9x), d = 3 </vt:lpstr>
      <vt:lpstr>Слайд 15</vt:lpstr>
      <vt:lpstr>Слайд 16</vt:lpstr>
      <vt:lpstr>Слайд 17</vt:lpstr>
      <vt:lpstr>Слайд 18</vt:lpstr>
    </vt:vector>
  </TitlesOfParts>
  <Company>Домашний комп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193</cp:revision>
  <dcterms:created xsi:type="dcterms:W3CDTF">2012-05-13T17:31:03Z</dcterms:created>
  <dcterms:modified xsi:type="dcterms:W3CDTF">2012-05-31T12:51:22Z</dcterms:modified>
</cp:coreProperties>
</file>