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85" r:id="rId2"/>
    <p:sldId id="286" r:id="rId3"/>
    <p:sldId id="287" r:id="rId4"/>
    <p:sldId id="267" r:id="rId5"/>
    <p:sldId id="258" r:id="rId6"/>
    <p:sldId id="264" r:id="rId7"/>
    <p:sldId id="270" r:id="rId8"/>
    <p:sldId id="277" r:id="rId9"/>
    <p:sldId id="278" r:id="rId10"/>
    <p:sldId id="274" r:id="rId11"/>
    <p:sldId id="280" r:id="rId12"/>
    <p:sldId id="281" r:id="rId13"/>
    <p:sldId id="272" r:id="rId14"/>
    <p:sldId id="275" r:id="rId15"/>
    <p:sldId id="276" r:id="rId16"/>
    <p:sldId id="284" r:id="rId17"/>
    <p:sldId id="283" r:id="rId18"/>
    <p:sldId id="28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941" autoAdjust="0"/>
    <p:restoredTop sz="94718" autoAdjust="0"/>
  </p:normalViewPr>
  <p:slideViewPr>
    <p:cSldViewPr>
      <p:cViewPr varScale="1">
        <p:scale>
          <a:sx n="70" d="100"/>
          <a:sy n="70" d="100"/>
        </p:scale>
        <p:origin x="-3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FB40CC0-1C61-4236-AF98-4247BBEDCB00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7706EF4-A0E0-4025-B7A3-910043D2E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A6089B-640E-40A8-905F-3981997EC5D3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0659F-C434-43B4-A189-0E9942174573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1E452-CD2C-49DB-B739-8CD538964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A553-597C-4711-B3B3-2C389E822C8B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B7D33-81F9-43ED-82EE-941681746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8090-6EE7-4EE9-B220-EF20DE068DA2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66A1-9C7A-4E75-8FC1-CB439B678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964F1-2857-4E3E-88AD-439AE19E6EC7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1D4F5-798F-45F2-89CA-4C6D89349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905B9-CE78-48FE-81AC-AD3AAB661E71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BD611-A100-4A2A-9227-D7A396C407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EFE3A-717A-4195-9677-37A8D0586FD5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E40B5-DC31-4D0C-B209-8791EDB04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C654-C992-4739-AA72-F339EE7C69B6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9BED2-E82D-4F23-9A0E-39F62F2C1D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3ADA6-C939-4222-8877-DD40884BC8C1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2B9A9-AD2B-40D0-9315-742A27626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31B34-082A-4A97-88F7-A93FA4A014A3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9E3DF-654B-418C-A205-9E01759AE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FCE8B-DD32-4E64-9CDC-03F3A37E0B42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AE4D5-DCFF-4798-9140-159D01CC3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257BF-2544-474A-B5CC-7AD5A859BB68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A1CCF-B62B-48BF-92D2-227CBA56C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A203CE-1979-4A55-9E64-8E1C44000F51}" type="datetimeFigureOut">
              <a:rPr lang="ru-RU"/>
              <a:pPr>
                <a:defRPr/>
              </a:pPr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B2B9BC8-6E0F-4202-96F5-D639C0F3B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9;&#1083;&#1077;&#1076;&#1085;&#1103;&#1103;%20&#1074;&#1077;&#1088;&#1089;&#1080;&#1103;%20&#1087;&#1088;&#1077;&#1079;&#1077;&#1085;&#1090;&#1072;&#1094;&#1080;&#1080;%20&#1053;&#1086;&#1074;&#1086;&#1089;&#1080;&#1073;&#1080;&#1088;&#1089;&#1082;\5,10c,davl.avi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9;&#1083;&#1077;&#1076;&#1085;&#1103;&#1103;%20&#1074;&#1077;&#1088;&#1089;&#1080;&#1103;%20&#1087;&#1088;&#1077;&#1079;&#1077;&#1085;&#1090;&#1072;&#1094;&#1080;&#1080;%20&#1053;&#1086;&#1074;&#1086;&#1089;&#1080;&#1073;&#1080;&#1088;&#1089;&#1082;\6-9,4c,&#1096;&#1082;&#1072;&#1083;&#1072;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9;&#1083;&#1077;&#1076;&#1085;&#1103;&#1103;%20&#1074;&#1077;&#1088;&#1089;&#1080;&#1103;%20&#1087;&#1088;&#1077;&#1079;&#1077;&#1085;&#1090;&#1072;&#1094;&#1080;&#1080;%20&#1053;&#1086;&#1074;&#1086;&#1089;&#1080;&#1073;&#1080;&#1088;&#1089;&#1082;\p,3,5,spektr10c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9;&#1083;&#1077;&#1076;&#1085;&#1103;&#1103;%20&#1074;&#1077;&#1088;&#1089;&#1080;&#1103;%20&#1087;&#1088;&#1077;&#1079;&#1077;&#1085;&#1090;&#1072;&#1094;&#1080;&#1080;%20&#1053;&#1086;&#1074;&#1086;&#1089;&#1080;&#1073;&#1080;&#1088;&#1089;&#1082;\&#1057;&#1077;&#1090;&#1082;&#1072;%20&#1080;%20&#1043;&#1072;&#1083;&#1077;&#1088;&#1082;&#1080;&#1085;%20&#1050;=100.av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Arial" charset="0"/>
              <a:buNone/>
              <a:defRPr/>
            </a:pPr>
            <a:endParaRPr lang="ru-RU" sz="3600" b="1" cap="all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3600" b="1" cap="all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en-US" sz="3600" b="1" cap="all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en-US" sz="3600" b="1" cap="all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Standing   waves   in   the   solutions</a:t>
            </a:r>
          </a:p>
          <a:p>
            <a:pPr algn="ctr">
              <a:buFont typeface="Arial" charset="0"/>
              <a:buNone/>
              <a:defRPr/>
            </a:pPr>
            <a:r>
              <a:rPr lang="en-US" sz="3600" b="1" cap="all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complete   system   of  equations  of  </a:t>
            </a:r>
          </a:p>
          <a:p>
            <a:pPr algn="ctr">
              <a:buFont typeface="Arial" charset="0"/>
              <a:buNone/>
              <a:defRPr/>
            </a:pPr>
            <a:r>
              <a:rPr lang="en-US" sz="3600" b="1" cap="all" dirty="0" err="1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Navier</a:t>
            </a:r>
            <a:r>
              <a:rPr lang="en-US" sz="3600" b="1" cap="all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– Stokes</a:t>
            </a:r>
            <a:endParaRPr lang="ru-RU" sz="3600" dirty="0" smtClean="0">
              <a:solidFill>
                <a:srgbClr val="0070C0"/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1000" b="1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V.E. </a:t>
            </a:r>
            <a:r>
              <a:rPr lang="en-US" sz="2800" b="1" dirty="0" err="1" smtClean="0">
                <a:solidFill>
                  <a:srgbClr val="002060"/>
                </a:solidFill>
              </a:rPr>
              <a:t>Zamyslov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800" i="1" dirty="0" smtClean="0">
                <a:solidFill>
                  <a:srgbClr val="002060"/>
                </a:solidFill>
              </a:rPr>
              <a:t>The Ural State University of Railway Transport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800" i="1" dirty="0" smtClean="0">
                <a:solidFill>
                  <a:srgbClr val="002060"/>
                </a:solidFill>
              </a:rPr>
              <a:t>Yekaterinburg,  Russia</a:t>
            </a:r>
          </a:p>
          <a:p>
            <a:pPr algn="ctr">
              <a:buFont typeface="Arial" charset="0"/>
              <a:buNone/>
              <a:defRPr/>
            </a:pPr>
            <a:endParaRPr lang="ru-RU" sz="1600" i="1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400" dirty="0" smtClean="0">
                <a:solidFill>
                  <a:srgbClr val="7030A0"/>
                </a:solidFill>
              </a:rPr>
              <a:t>The study was supported by RFBR, grant 11-01-00198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214313"/>
            <a:ext cx="8786812" cy="650081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2" name="Рисунок 4" descr="символ конференции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536575"/>
            <a:ext cx="5281612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5,10c,davl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65113" y="1855788"/>
            <a:ext cx="8615362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8715375" y="64881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</a:t>
            </a:r>
            <a:endParaRPr lang="ru-RU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381000" y="5673725"/>
            <a:ext cx="8501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>
                <a:solidFill>
                  <a:srgbClr val="002060"/>
                </a:solidFill>
              </a:rPr>
              <a:t>Using  a term borrowed from music  the basic  tone  sounds at  frequency of 5 and  its overtones  sounds  at  frequency  that  are multiples  of  5.</a:t>
            </a:r>
            <a:endParaRPr lang="ru-RU" sz="200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" y="428625"/>
            <a:ext cx="7643812" cy="954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2060"/>
                </a:solidFill>
              </a:rPr>
              <a:t>The initial pressure </a:t>
            </a:r>
            <a:r>
              <a:rPr lang="en-US" sz="2800" dirty="0" smtClean="0">
                <a:solidFill>
                  <a:srgbClr val="002060"/>
                </a:solidFill>
              </a:rPr>
              <a:t>is given </a:t>
            </a:r>
            <a:r>
              <a:rPr lang="en-US" sz="2800" dirty="0">
                <a:solidFill>
                  <a:srgbClr val="002060"/>
                </a:solidFill>
              </a:rPr>
              <a:t>by a harmonic with frequency of  </a:t>
            </a:r>
            <a:r>
              <a:rPr lang="ru-RU" sz="2800" dirty="0">
                <a:solidFill>
                  <a:srgbClr val="002060"/>
                </a:solidFill>
              </a:rPr>
              <a:t>5: </a:t>
            </a:r>
            <a:r>
              <a:rPr lang="en-US" sz="2800" dirty="0">
                <a:solidFill>
                  <a:srgbClr val="002060"/>
                </a:solidFill>
              </a:rPr>
              <a:t>   p0=1+0.1cos(5x),  u </a:t>
            </a:r>
            <a:r>
              <a:rPr lang="en-US" sz="2800" dirty="0">
                <a:solidFill>
                  <a:srgbClr val="002060"/>
                </a:solidFill>
                <a:sym typeface="Symbol"/>
              </a:rPr>
              <a:t> </a:t>
            </a:r>
            <a:r>
              <a:rPr lang="en-US" sz="2800" dirty="0">
                <a:solidFill>
                  <a:srgbClr val="002060"/>
                </a:solidFill>
              </a:rPr>
              <a:t>0,  </a:t>
            </a:r>
            <a:r>
              <a:rPr lang="en-US" sz="2800" dirty="0">
                <a:solidFill>
                  <a:srgbClr val="002060"/>
                </a:solidFill>
                <a:sym typeface="Symbol"/>
              </a:rPr>
              <a:t>  1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2566" y="5643578"/>
            <a:ext cx="8572560" cy="785818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6000750" y="1928813"/>
            <a:ext cx="15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87325" y="1785938"/>
            <a:ext cx="8786813" cy="35718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8"/>
          <p:cNvSpPr txBox="1">
            <a:spLocks noChangeArrowheads="1"/>
          </p:cNvSpPr>
          <p:nvPr/>
        </p:nvSpPr>
        <p:spPr bwMode="auto">
          <a:xfrm>
            <a:off x="8670925" y="6472238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</a:t>
            </a:r>
            <a:r>
              <a:rPr lang="en-US"/>
              <a:t>1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1428750"/>
            <a:ext cx="8869363" cy="464343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1143000" y="514350"/>
            <a:ext cx="70723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Synchronous oscillations between the fixed nodes</a:t>
            </a:r>
            <a:endParaRPr lang="ru-RU" sz="240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8525" y="428625"/>
            <a:ext cx="7286625" cy="642938"/>
          </a:xfrm>
          <a:prstGeom prst="rect">
            <a:avLst/>
          </a:prstGeom>
          <a:noFill/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4" name="Рисунок 7" descr="slide 11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489075"/>
            <a:ext cx="8763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28688"/>
          </a:xfrm>
        </p:spPr>
        <p:txBody>
          <a:bodyPr/>
          <a:lstStyle/>
          <a:p>
            <a:r>
              <a:rPr lang="en-US" sz="24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The initial velocity is given by the sum of harmonics with frequencies of  8, 12, 20,         </a:t>
            </a:r>
            <a:r>
              <a:rPr lang="en-US" sz="24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d = 4</a:t>
            </a:r>
            <a:endParaRPr lang="ru-RU" sz="2400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15" name="Picture 4" descr="Скорость, 8,12,20, t=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2007" b="23264"/>
          <a:stretch>
            <a:fillRect/>
          </a:stretch>
        </p:blipFill>
        <p:spPr>
          <a:xfrm>
            <a:off x="0" y="1643063"/>
            <a:ext cx="9086850" cy="3643312"/>
          </a:xfrm>
          <a:noFill/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8715375" y="6488113"/>
            <a:ext cx="642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12</a:t>
            </a:r>
            <a:endParaRPr lang="ru-RU"/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643063" y="5610225"/>
            <a:ext cx="635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2060"/>
                </a:solidFill>
              </a:rPr>
              <a:t>Graph the velocity and its spectrum at   </a:t>
            </a:r>
            <a:r>
              <a:rPr lang="en-US" sz="2400" b="1" i="1">
                <a:solidFill>
                  <a:srgbClr val="002060"/>
                </a:solidFill>
              </a:rPr>
              <a:t>t</a:t>
            </a:r>
            <a:r>
              <a:rPr lang="en-US" sz="2400">
                <a:solidFill>
                  <a:srgbClr val="002060"/>
                </a:solidFill>
              </a:rPr>
              <a:t> = 0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357188"/>
            <a:ext cx="8715375" cy="607218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572125" y="528637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Скорость, давление, 8,12,20, t=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" y="255588"/>
            <a:ext cx="8951913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8715375" y="64881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</a:t>
            </a:r>
            <a:r>
              <a:rPr lang="ru-RU"/>
              <a:t>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214313"/>
            <a:ext cx="8501062" cy="62865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 useBgFill="1">
        <p:nvSpPr>
          <p:cNvPr id="14343" name="Rectangle 8"/>
          <p:cNvSpPr>
            <a:spLocks noChangeArrowheads="1"/>
          </p:cNvSpPr>
          <p:nvPr/>
        </p:nvSpPr>
        <p:spPr bwMode="auto">
          <a:xfrm>
            <a:off x="1643063" y="2928938"/>
            <a:ext cx="5857875" cy="3698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The graph  of  velocity  </a:t>
            </a:r>
            <a:r>
              <a:rPr lang="en-US" i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u</a:t>
            </a:r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(</a:t>
            </a:r>
            <a:r>
              <a:rPr lang="en-US" i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x</a:t>
            </a:r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)  and  its spectrum  at  </a:t>
            </a:r>
            <a:r>
              <a:rPr lang="en-US" i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t</a:t>
            </a:r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= 10</a:t>
            </a:r>
          </a:p>
        </p:txBody>
      </p:sp>
      <p:sp useBgFill="1">
        <p:nvSpPr>
          <p:cNvPr id="14344" name="Прямоугольник 8"/>
          <p:cNvSpPr>
            <a:spLocks noChangeArrowheads="1"/>
          </p:cNvSpPr>
          <p:nvPr/>
        </p:nvSpPr>
        <p:spPr bwMode="auto">
          <a:xfrm>
            <a:off x="1571625" y="6059488"/>
            <a:ext cx="6072188" cy="3698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The graph  of pressure  </a:t>
            </a:r>
            <a:r>
              <a:rPr lang="en-US" i="1">
                <a:solidFill>
                  <a:srgbClr val="002060"/>
                </a:solidFill>
              </a:rPr>
              <a:t>p</a:t>
            </a:r>
            <a:r>
              <a:rPr lang="en-US">
                <a:solidFill>
                  <a:srgbClr val="002060"/>
                </a:solidFill>
              </a:rPr>
              <a:t>(</a:t>
            </a:r>
            <a:r>
              <a:rPr lang="en-US" i="1">
                <a:solidFill>
                  <a:srgbClr val="002060"/>
                </a:solidFill>
              </a:rPr>
              <a:t>x</a:t>
            </a:r>
            <a:r>
              <a:rPr lang="en-US">
                <a:solidFill>
                  <a:srgbClr val="002060"/>
                </a:solidFill>
              </a:rPr>
              <a:t>)  and  its  spectrum  at  </a:t>
            </a:r>
            <a:r>
              <a:rPr lang="en-US" i="1">
                <a:solidFill>
                  <a:srgbClr val="002060"/>
                </a:solidFill>
              </a:rPr>
              <a:t>t</a:t>
            </a:r>
            <a:r>
              <a:rPr lang="en-US">
                <a:solidFill>
                  <a:srgbClr val="002060"/>
                </a:solidFill>
              </a:rPr>
              <a:t> = 10</a:t>
            </a:r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50068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45138" y="59023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64368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78668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756400" y="5911850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500938" y="5929313"/>
            <a:ext cx="285750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929563" y="5929313"/>
            <a:ext cx="285750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41203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353" name="TextBox 23"/>
          <p:cNvSpPr txBox="1">
            <a:spLocks noChangeArrowheads="1"/>
          </p:cNvSpPr>
          <p:nvPr/>
        </p:nvSpPr>
        <p:spPr bwMode="auto">
          <a:xfrm>
            <a:off x="7388225" y="1033463"/>
            <a:ext cx="714375" cy="3698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d = 4</a:t>
            </a:r>
            <a:endParaRPr lang="ru-RU">
              <a:solidFill>
                <a:srgbClr val="C00000"/>
              </a:solidFill>
            </a:endParaRPr>
          </a:p>
        </p:txBody>
      </p:sp>
      <p:sp useBgFill="1">
        <p:nvSpPr>
          <p:cNvPr id="14354" name="TextBox 24"/>
          <p:cNvSpPr txBox="1">
            <a:spLocks noChangeArrowheads="1"/>
          </p:cNvSpPr>
          <p:nvPr/>
        </p:nvSpPr>
        <p:spPr bwMode="auto">
          <a:xfrm>
            <a:off x="7429500" y="4160838"/>
            <a:ext cx="714375" cy="3683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d = 4</a:t>
            </a:r>
            <a:endParaRPr lang="ru-RU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/>
          </p:cNvSpPr>
          <p:nvPr>
            <p:ph type="title"/>
          </p:nvPr>
        </p:nvSpPr>
        <p:spPr>
          <a:xfrm>
            <a:off x="457200" y="317500"/>
            <a:ext cx="8229600" cy="85725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/>
            </a:r>
            <a:br>
              <a:rPr lang="en-US" sz="2800" smtClean="0">
                <a:solidFill>
                  <a:schemeClr val="tx2"/>
                </a:solidFill>
              </a:rPr>
            </a:br>
            <a:r>
              <a:rPr lang="en-US" sz="2800" smtClean="0">
                <a:solidFill>
                  <a:schemeClr val="tx2"/>
                </a:solidFill>
              </a:rPr>
              <a:t>At the initial moment  p0=1+0.1cos(6x)+0.1cos(9x),</a:t>
            </a:r>
            <a:br>
              <a:rPr lang="en-US" sz="2800" smtClean="0">
                <a:solidFill>
                  <a:schemeClr val="tx2"/>
                </a:solidFill>
              </a:rPr>
            </a:br>
            <a:r>
              <a:rPr lang="en-US" sz="2800" smtClean="0">
                <a:solidFill>
                  <a:srgbClr val="C00000"/>
                </a:solidFill>
              </a:rPr>
              <a:t>d = 3</a:t>
            </a:r>
            <a:r>
              <a:rPr lang="en-US" sz="2800" smtClean="0">
                <a:solidFill>
                  <a:schemeClr val="tx2"/>
                </a:solidFill>
              </a:rPr>
              <a:t/>
            </a:r>
            <a:br>
              <a:rPr lang="en-US" sz="2800" smtClean="0">
                <a:solidFill>
                  <a:schemeClr val="tx2"/>
                </a:solidFill>
              </a:rPr>
            </a:br>
            <a:endParaRPr lang="ru-RU" sz="2800" smtClean="0">
              <a:solidFill>
                <a:schemeClr val="tx2"/>
              </a:solidFill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8715375" y="65008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</a:t>
            </a:r>
            <a:r>
              <a:rPr lang="ru-RU"/>
              <a:t>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75" y="214313"/>
            <a:ext cx="7643813" cy="1006475"/>
          </a:xfrm>
          <a:prstGeom prst="rect">
            <a:avLst/>
          </a:prstGeom>
          <a:noFill/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8" y="1428750"/>
            <a:ext cx="8358187" cy="521493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" name="6-9,4c,шкал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6938" y="1524000"/>
            <a:ext cx="7350125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8715375" y="64881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15</a:t>
            </a:r>
            <a:endParaRPr lang="ru-RU"/>
          </a:p>
        </p:txBody>
      </p:sp>
      <p:sp>
        <p:nvSpPr>
          <p:cNvPr id="16387" name="Прямоугольник 6"/>
          <p:cNvSpPr>
            <a:spLocks noChangeArrowheads="1"/>
          </p:cNvSpPr>
          <p:nvPr/>
        </p:nvSpPr>
        <p:spPr bwMode="auto">
          <a:xfrm>
            <a:off x="2071688" y="1274763"/>
            <a:ext cx="5143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p</a:t>
            </a:r>
            <a:r>
              <a:rPr lang="en-US"/>
              <a:t>0=1+0.1cos(3x)+0.1cos(5x) ,   u0 </a:t>
            </a:r>
            <a:r>
              <a:rPr lang="en-US" sz="2400">
                <a:sym typeface="Symbol" pitchFamily="18" charset="2"/>
              </a:rPr>
              <a:t> </a:t>
            </a:r>
            <a:r>
              <a:rPr lang="en-US"/>
              <a:t>0,  </a:t>
            </a:r>
            <a:r>
              <a:rPr lang="en-US" sz="2400">
                <a:sym typeface="Symbol" pitchFamily="18" charset="2"/>
              </a:rPr>
              <a:t>  </a:t>
            </a:r>
            <a:r>
              <a:rPr lang="en-US"/>
              <a:t>1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488950"/>
            <a:ext cx="8072438" cy="1285875"/>
          </a:xfrm>
          <a:prstGeom prst="rect">
            <a:avLst/>
          </a:prstGeom>
          <a:noFill/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2286000"/>
            <a:ext cx="8501062" cy="3429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1785938" y="6000750"/>
            <a:ext cx="5643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   </a:t>
            </a:r>
            <a:r>
              <a:rPr lang="en-US" sz="2400">
                <a:solidFill>
                  <a:srgbClr val="002060"/>
                </a:solidFill>
              </a:rPr>
              <a:t>The decision contains all frequencies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500" y="6000750"/>
            <a:ext cx="5786438" cy="5000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2" name="TextBox 11"/>
          <p:cNvSpPr txBox="1">
            <a:spLocks noChangeArrowheads="1"/>
          </p:cNvSpPr>
          <p:nvPr/>
        </p:nvSpPr>
        <p:spPr bwMode="auto">
          <a:xfrm>
            <a:off x="698500" y="569913"/>
            <a:ext cx="7858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The  initial  pressure  is  the  sum of  harmonics  with relatively  prime frequencies 3 and 5,   </a:t>
            </a:r>
            <a:r>
              <a:rPr lang="en-US" sz="2400">
                <a:solidFill>
                  <a:srgbClr val="C00000"/>
                </a:solidFill>
              </a:rPr>
              <a:t>d=1</a:t>
            </a:r>
            <a:r>
              <a:rPr lang="en-US" sz="2400">
                <a:solidFill>
                  <a:srgbClr val="002060"/>
                </a:solidFill>
              </a:rPr>
              <a:t>,</a:t>
            </a:r>
            <a:endParaRPr lang="ru-RU" sz="2400">
              <a:solidFill>
                <a:srgbClr val="002060"/>
              </a:solidFill>
            </a:endParaRPr>
          </a:p>
          <a:p>
            <a:endParaRPr lang="ru-RU"/>
          </a:p>
        </p:txBody>
      </p:sp>
      <p:pic>
        <p:nvPicPr>
          <p:cNvPr id="12" name="p,3,5,spektr10c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1038" y="2428875"/>
            <a:ext cx="7891462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9090" y="571480"/>
            <a:ext cx="8399190" cy="557216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8715375" y="64881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16</a:t>
            </a:r>
            <a:endParaRPr lang="ru-RU"/>
          </a:p>
        </p:txBody>
      </p:sp>
      <p:pic>
        <p:nvPicPr>
          <p:cNvPr id="5" name="Рисунок 4" descr="slide 16a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58" y="683862"/>
            <a:ext cx="8058846" cy="5191125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847038" y="4357694"/>
            <a:ext cx="178595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612812" y="5786454"/>
            <a:ext cx="2571768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8705850" y="64912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17</a:t>
            </a:r>
            <a:endParaRPr lang="ru-RU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138238" y="2071688"/>
            <a:ext cx="72151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66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66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6600">
                <a:latin typeface="Times New Roman" pitchFamily="18" charset="0"/>
                <a:cs typeface="Times New Roman" pitchFamily="18" charset="0"/>
              </a:rPr>
              <a:t>for  your  attention!</a:t>
            </a:r>
            <a:endParaRPr lang="ru-RU" sz="6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етка и Галеркин К=100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3" y="928688"/>
            <a:ext cx="74771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 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3" y="0"/>
            <a:ext cx="904577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 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lide 4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delta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428750"/>
            <a:ext cx="8001000" cy="1209675"/>
          </a:xfrm>
        </p:spPr>
      </p:pic>
      <p:pic>
        <p:nvPicPr>
          <p:cNvPr id="6147" name="Содержимое 3" descr="uL.bmp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r="6261" b="14287"/>
          <a:stretch>
            <a:fillRect/>
          </a:stretch>
        </p:blipFill>
        <p:spPr>
          <a:xfrm>
            <a:off x="857250" y="2643188"/>
            <a:ext cx="7478713" cy="3857625"/>
          </a:xfrm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273586"/>
            <a:ext cx="7215238" cy="1200329"/>
          </a:xfrm>
          <a:prstGeom prst="rect">
            <a:avLst/>
          </a:prstGeom>
          <a:noFill/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</a:rPr>
              <a:t>The equations for the coefficients of specific </a:t>
            </a:r>
          </a:p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</a:rPr>
              <a:t>volume  and  speed</a:t>
            </a:r>
            <a:endParaRPr lang="ru-RU" sz="2400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1357313"/>
            <a:ext cx="8643938" cy="52149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214313"/>
            <a:ext cx="7000875" cy="9286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P0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5313" y="1019175"/>
            <a:ext cx="8072437" cy="1195388"/>
          </a:xfrm>
        </p:spPr>
      </p:pic>
      <p:pic>
        <p:nvPicPr>
          <p:cNvPr id="7171" name="Содержимое 3" descr="PL.bmp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l="2655" t="1237" r="1768" b="3186"/>
          <a:stretch>
            <a:fillRect/>
          </a:stretch>
        </p:blipFill>
        <p:spPr>
          <a:xfrm>
            <a:off x="714375" y="2286000"/>
            <a:ext cx="7715250" cy="4286250"/>
          </a:xfrm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6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7350" y="1000125"/>
            <a:ext cx="8429625" cy="5643563"/>
          </a:xfrm>
          <a:prstGeom prst="rect">
            <a:avLst/>
          </a:pr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4" name="TextBox 9"/>
          <p:cNvSpPr txBox="1">
            <a:spLocks noChangeArrowheads="1"/>
          </p:cNvSpPr>
          <p:nvPr/>
        </p:nvSpPr>
        <p:spPr bwMode="auto">
          <a:xfrm>
            <a:off x="1285875" y="285750"/>
            <a:ext cx="67865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70C0"/>
                </a:solidFill>
              </a:rPr>
              <a:t>The equations for the pressure coefficients</a:t>
            </a:r>
            <a:endParaRPr lang="ru-RU" sz="2400">
              <a:solidFill>
                <a:srgbClr val="0070C0"/>
              </a:solidFill>
            </a:endParaRPr>
          </a:p>
          <a:p>
            <a:pPr algn="ctr"/>
            <a:endParaRPr lang="ru-RU" sz="240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0188" y="285750"/>
            <a:ext cx="6429375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57313" y="214313"/>
            <a:ext cx="6572250" cy="6429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4" name="Прямоугольник 19"/>
          <p:cNvSpPr>
            <a:spLocks noChangeArrowheads="1"/>
          </p:cNvSpPr>
          <p:nvPr/>
        </p:nvSpPr>
        <p:spPr bwMode="auto">
          <a:xfrm>
            <a:off x="3071813" y="3143250"/>
            <a:ext cx="3419475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in other cases. 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Содержимое 9" descr="slajd7a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9263" y="3563938"/>
            <a:ext cx="5705475" cy="600075"/>
          </a:xfrm>
        </p:spPr>
      </p:pic>
      <p:pic>
        <p:nvPicPr>
          <p:cNvPr id="8196" name="Picture 4" descr="a,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14438"/>
            <a:ext cx="8572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1214438"/>
            <a:ext cx="8501063" cy="52863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71500" y="2427288"/>
            <a:ext cx="571500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1500" y="2428875"/>
            <a:ext cx="5715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1338" y="4545013"/>
            <a:ext cx="5715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202" name="Рисунок 13" descr="slajd7a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441325"/>
            <a:ext cx="63579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200150" y="357188"/>
            <a:ext cx="6786563" cy="6429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 useBgFill="1">
        <p:nvSpPr>
          <p:cNvPr id="8204" name="Прямоугольник 17"/>
          <p:cNvSpPr>
            <a:spLocks noChangeArrowheads="1"/>
          </p:cNvSpPr>
          <p:nvPr/>
        </p:nvSpPr>
        <p:spPr bwMode="auto">
          <a:xfrm>
            <a:off x="5616575" y="2744788"/>
            <a:ext cx="642938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205" name="Прямоугольник 18"/>
          <p:cNvSpPr>
            <a:spLocks noChangeArrowheads="1"/>
          </p:cNvSpPr>
          <p:nvPr/>
        </p:nvSpPr>
        <p:spPr bwMode="auto">
          <a:xfrm>
            <a:off x="3081338" y="3151188"/>
            <a:ext cx="3419475" cy="5222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in other cases. 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206" name="Прямоугольник 20"/>
          <p:cNvSpPr>
            <a:spLocks noChangeArrowheads="1"/>
          </p:cNvSpPr>
          <p:nvPr/>
        </p:nvSpPr>
        <p:spPr bwMode="auto">
          <a:xfrm>
            <a:off x="4657725" y="5581650"/>
            <a:ext cx="3419475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in other cases. 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207" name="Прямоугольник 16"/>
          <p:cNvSpPr>
            <a:spLocks noChangeArrowheads="1"/>
          </p:cNvSpPr>
          <p:nvPr/>
        </p:nvSpPr>
        <p:spPr bwMode="auto">
          <a:xfrm>
            <a:off x="3071813" y="2741613"/>
            <a:ext cx="928687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 if</a:t>
            </a:r>
            <a:r>
              <a:rPr lang="en-US" i="1"/>
              <a:t> </a:t>
            </a:r>
            <a:endParaRPr lang="ru-RU"/>
          </a:p>
        </p:txBody>
      </p:sp>
      <p:sp useBgFill="1">
        <p:nvSpPr>
          <p:cNvPr id="8208" name="Прямоугольник 22"/>
          <p:cNvSpPr>
            <a:spLocks noChangeArrowheads="1"/>
          </p:cNvSpPr>
          <p:nvPr/>
        </p:nvSpPr>
        <p:spPr bwMode="auto">
          <a:xfrm>
            <a:off x="4714875" y="5143500"/>
            <a:ext cx="1000125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if</a:t>
            </a:r>
            <a:r>
              <a:rPr lang="en-US" i="1"/>
              <a:t> </a:t>
            </a:r>
            <a:endParaRPr lang="ru-RU"/>
          </a:p>
        </p:txBody>
      </p:sp>
      <p:sp useBgFill="1">
        <p:nvSpPr>
          <p:cNvPr id="8209" name="Прямоугольник 21"/>
          <p:cNvSpPr>
            <a:spLocks noChangeArrowheads="1"/>
          </p:cNvSpPr>
          <p:nvPr/>
        </p:nvSpPr>
        <p:spPr bwMode="auto">
          <a:xfrm>
            <a:off x="4635500" y="4741863"/>
            <a:ext cx="928688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 if</a:t>
            </a:r>
            <a:r>
              <a:rPr lang="en-US" i="1"/>
              <a:t>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358063" cy="582612"/>
          </a:xfrm>
        </p:spPr>
        <p:txBody>
          <a:bodyPr/>
          <a:lstStyle/>
          <a:p>
            <a:r>
              <a:rPr lang="en-US" sz="2800" smtClean="0">
                <a:solidFill>
                  <a:srgbClr val="0070C0"/>
                </a:solidFill>
              </a:rPr>
              <a:t>Theorem   for  SODE  for   finite  value   K</a:t>
            </a:r>
            <a:endParaRPr lang="ru-RU" sz="2800" smtClean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25" y="323850"/>
            <a:ext cx="6143625" cy="495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1775" y="1000125"/>
            <a:ext cx="8715375" cy="550068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8828088" y="64881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8</a:t>
            </a:r>
            <a:endParaRPr lang="ru-RU"/>
          </a:p>
        </p:txBody>
      </p:sp>
      <p:pic>
        <p:nvPicPr>
          <p:cNvPr id="7" name="Рисунок 6" descr="slide 8a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8786813" y="64881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9</a:t>
            </a:r>
          </a:p>
        </p:txBody>
      </p:sp>
      <p:sp>
        <p:nvSpPr>
          <p:cNvPr id="10243" name="TextBox 5"/>
          <p:cNvSpPr txBox="1">
            <a:spLocks noChangeArrowheads="1"/>
          </p:cNvSpPr>
          <p:nvPr/>
        </p:nvSpPr>
        <p:spPr bwMode="auto">
          <a:xfrm>
            <a:off x="2500313" y="173038"/>
            <a:ext cx="4313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The  conclusions of  theorem</a:t>
            </a:r>
            <a:endParaRPr lang="ru-RU" sz="240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75" y="173038"/>
            <a:ext cx="4214813" cy="4286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1638" y="785813"/>
            <a:ext cx="8429625" cy="5715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Рисунок 7" descr="slide 9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4784</TotalTime>
  <Words>263</Words>
  <Application>Microsoft Office PowerPoint</Application>
  <PresentationFormat>Экран (4:3)</PresentationFormat>
  <Paragraphs>53</Paragraphs>
  <Slides>18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Theorem   for  SODE  for   finite  value   K</vt:lpstr>
      <vt:lpstr>Слайд 9</vt:lpstr>
      <vt:lpstr>Слайд 10</vt:lpstr>
      <vt:lpstr>Слайд 11</vt:lpstr>
      <vt:lpstr>The initial velocity is given by the sum of harmonics with frequencies of  8, 12, 20,         d = 4</vt:lpstr>
      <vt:lpstr>Слайд 13</vt:lpstr>
      <vt:lpstr> At the initial moment  p0=1+0.1cos(6x)+0.1cos(9x), d = 3 </vt:lpstr>
      <vt:lpstr>Слайд 15</vt:lpstr>
      <vt:lpstr>Слайд 16</vt:lpstr>
      <vt:lpstr>Слайд 17</vt:lpstr>
      <vt:lpstr>Слайд 18</vt:lpstr>
    </vt:vector>
  </TitlesOfParts>
  <Company>Домашний комп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213</cp:revision>
  <dcterms:created xsi:type="dcterms:W3CDTF">2012-05-13T17:31:03Z</dcterms:created>
  <dcterms:modified xsi:type="dcterms:W3CDTF">2012-06-01T19:00:14Z</dcterms:modified>
</cp:coreProperties>
</file>