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66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54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74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8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50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1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2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3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4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A77231C-F3D4-4594-AAD5-C8EFBC94E290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40D8285-B41D-46DE-BD5A-AB0D210BF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27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668215"/>
            <a:ext cx="8991600" cy="5073162"/>
          </a:xfrm>
        </p:spPr>
        <p:txBody>
          <a:bodyPr>
            <a:normAutofit fontScale="90000"/>
          </a:bodyPr>
          <a:lstStyle/>
          <a:p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аспекты прочностных характеристик и совершенствования конструкции поршня.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Н.А. Клочков, М.В. Щукина, И.М. Филимонов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ОмГТУ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Омск, Россия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Klochkov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Schukina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Filimonov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OmSTU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Omsk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81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604217"/>
            <a:ext cx="7729728" cy="1188720"/>
          </a:xfrm>
        </p:spPr>
        <p:txBody>
          <a:bodyPr/>
          <a:lstStyle/>
          <a:p>
            <a:r>
              <a:rPr lang="en-US" dirty="0"/>
              <a:t>IV</a:t>
            </a:r>
            <a:r>
              <a:rPr lang="ru-RU" dirty="0"/>
              <a:t>. РЕЗУЛЬТАТЫ ЭКСПЕРИМЕНТОВ</a:t>
            </a:r>
          </a:p>
        </p:txBody>
      </p:sp>
      <p:pic>
        <p:nvPicPr>
          <p:cNvPr id="4" name="Объект 3" descr="https://sun9-69.userapi.com/impg/SzVxiL-qK-gmID-tCSE2i603vzY009j444QbAQ/h8aTNULHgXQ.jpg?size=785x638&amp;quality=96&amp;sign=cf5bedd66b5e22e72419e715db27197d&amp;type=album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816" y="2855175"/>
            <a:ext cx="4284184" cy="3313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un9-88.userapi.com/impg/rDWsDBBSRH2H1mD_wrL1i-oSEWfx0Z5wcB5ykg/HIBE4WBDLWE.jpg?size=785x636&amp;quality=96&amp;sign=ffed5904fc67837a964e55ca37367cfd&amp;type=albu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320" y="2855175"/>
            <a:ext cx="4216848" cy="33131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694717" y="6168371"/>
            <a:ext cx="2518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А) Без ребер жесткости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45830" y="6168371"/>
            <a:ext cx="2555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Б) С ребрами жесткости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4717" y="2116511"/>
            <a:ext cx="7920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Изменение эквивалентных нагрузок поршня до (А) и после модернизации (Б)</a:t>
            </a:r>
          </a:p>
        </p:txBody>
      </p:sp>
    </p:spTree>
    <p:extLst>
      <p:ext uri="{BB962C8B-B14F-4D97-AF65-F5344CB8AC3E}">
        <p14:creationId xmlns:p14="http://schemas.microsoft.com/office/powerpoint/2010/main" val="97692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611766"/>
            <a:ext cx="7729728" cy="1188720"/>
          </a:xfrm>
        </p:spPr>
        <p:txBody>
          <a:bodyPr/>
          <a:lstStyle/>
          <a:p>
            <a:r>
              <a:rPr lang="en-US" dirty="0"/>
              <a:t>IV</a:t>
            </a:r>
            <a:r>
              <a:rPr lang="ru-RU" dirty="0"/>
              <a:t>. РЕЗУЛЬТАТЫ ЭКСПЕРИМЕНТОВ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94717" y="2116511"/>
            <a:ext cx="668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Изменение деформаций поршня до (А) и после модернизации (Б)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94717" y="6168371"/>
            <a:ext cx="2518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А) Без ребер жесткости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5830" y="6168371"/>
            <a:ext cx="2555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Б) С ребрами жесткости</a:t>
            </a:r>
          </a:p>
        </p:txBody>
      </p:sp>
      <p:pic>
        <p:nvPicPr>
          <p:cNvPr id="7" name="Рисунок 6" descr="https://sun4-17.userapi.com/impg/nS5nQO5_sfegdeeSUgAJiKMIMAe1yNSAsR5bQQ/SqW2ARHvlgo.jpg?size=782x637&amp;quality=96&amp;sign=f15192c5baefcd96ce1cce7b6040ee2a&amp;type=albu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588" y="2485843"/>
            <a:ext cx="4149612" cy="3513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sun4-10.userapi.com/impg/GBSUFnbqMqkeVptvfgmN-D6zsB3-Vvx27rhpJA/auQ7I5ffoLE.jpg?size=784x640&amp;quality=96&amp;sign=d4d20c786ef71e831a0b11d6da14995b&amp;type=albu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318" y="2485843"/>
            <a:ext cx="4333094" cy="3513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47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V</a:t>
            </a:r>
            <a:r>
              <a:rPr lang="ru-RU" dirty="0"/>
              <a:t>. ОБСУЖДЕНИЕ РЕЗУЛЬТАТОВ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Таким образом, путем простой модернизации был повышен показатель экономической надежности поршня, вследствие чего применение данной установки стало экономически намного выгоднее и целесообразнее. Модернизация позволила повысить срок службы поршня, уменьшив тем самым расходы.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723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VI</a:t>
            </a:r>
            <a:r>
              <a:rPr lang="ru-RU" dirty="0"/>
              <a:t>. ВЫВОДЫ И ЗАКЛЮЧЕНИЕ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Поршни компрессорной станции КСБУ-1-5А имеют среднюю экономическую надежность. </a:t>
            </a:r>
          </a:p>
          <a:p>
            <a:r>
              <a:rPr lang="ru-RU" sz="2400" dirty="0"/>
              <a:t>После модернизации, не требующей больших затрат, экономическая надежность повысилась до удовлетворительных пределов (повысилась на 77%).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62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Аннотация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Целью данной работы является расчёт и повышение путем модернизации экономического показателя надежности поршня 1й ступени компрессорной станции КСБУ-1-5А. </a:t>
            </a:r>
          </a:p>
          <a:p>
            <a:r>
              <a:rPr lang="ru-RU" sz="2200" dirty="0"/>
              <a:t>Задача работы заключается в рассмотрении целесообразности усовершенствования данного </a:t>
            </a:r>
            <a:r>
              <a:rPr lang="ru-RU" sz="2200" dirty="0" err="1"/>
              <a:t>тронкового</a:t>
            </a:r>
            <a:r>
              <a:rPr lang="ru-RU" sz="2200" dirty="0"/>
              <a:t> поршня. </a:t>
            </a:r>
          </a:p>
          <a:p>
            <a:r>
              <a:rPr lang="ru-RU" sz="2200" dirty="0"/>
              <a:t>Исследования проводилось методом прочностного расчета с помощью САЕ-систем и CAD-систем. </a:t>
            </a:r>
          </a:p>
        </p:txBody>
      </p:sp>
    </p:spTree>
    <p:extLst>
      <p:ext uri="{BB962C8B-B14F-4D97-AF65-F5344CB8AC3E}">
        <p14:creationId xmlns:p14="http://schemas.microsoft.com/office/powerpoint/2010/main" val="280602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sz="3100" dirty="0"/>
              <a:t>I</a:t>
            </a:r>
            <a:r>
              <a:rPr lang="ru-RU" sz="3100" dirty="0"/>
              <a:t>. ВВЕДЕНИЕ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10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Поршень подвергается следующим нагрузкам:</a:t>
            </a:r>
          </a:p>
          <a:p>
            <a:pPr lvl="0"/>
            <a:r>
              <a:rPr lang="ru-RU" sz="2400" dirty="0"/>
              <a:t>Силы давления газов;</a:t>
            </a:r>
          </a:p>
          <a:p>
            <a:pPr lvl="0"/>
            <a:r>
              <a:rPr lang="ru-RU" sz="2400" dirty="0"/>
              <a:t>силы инерции;</a:t>
            </a:r>
          </a:p>
          <a:p>
            <a:pPr lvl="0"/>
            <a:r>
              <a:rPr lang="ru-RU" sz="2400" dirty="0"/>
              <a:t>тепловые нагрузки (соприкосновение дна поршня с рабочим газом);</a:t>
            </a:r>
          </a:p>
          <a:p>
            <a:pPr lvl="0"/>
            <a:r>
              <a:rPr lang="ru-RU" sz="2400" dirty="0"/>
              <a:t>тепловые нагрузки от бокового трения о стенки цилиндра;</a:t>
            </a:r>
          </a:p>
          <a:p>
            <a:pPr lvl="0"/>
            <a:r>
              <a:rPr lang="ru-RU" sz="2400" dirty="0"/>
              <a:t>боковое усилие со стороны цилиндра.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8403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I</a:t>
            </a:r>
            <a:r>
              <a:rPr lang="ru-RU" dirty="0"/>
              <a:t>. ВВЕДЕНИЕ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342147"/>
            <a:ext cx="7729728" cy="36896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/>
              <a:t>Основные требования, предъявляемые к поршню:</a:t>
            </a:r>
          </a:p>
          <a:p>
            <a:r>
              <a:rPr lang="ru-RU" sz="2200" dirty="0"/>
              <a:t>Обеспечение герметичности внутрицилиндрового пространства;</a:t>
            </a:r>
          </a:p>
          <a:p>
            <a:r>
              <a:rPr lang="ru-RU" sz="2200" dirty="0"/>
              <a:t> высокие прочностные и </a:t>
            </a:r>
            <a:r>
              <a:rPr lang="ru-RU" sz="2200" dirty="0" err="1"/>
              <a:t>жесткостные</a:t>
            </a:r>
            <a:r>
              <a:rPr lang="ru-RU" sz="2200" dirty="0"/>
              <a:t> характеристики;</a:t>
            </a:r>
          </a:p>
          <a:p>
            <a:r>
              <a:rPr lang="ru-RU" sz="2200" dirty="0"/>
              <a:t> наименьший из возможных вес;</a:t>
            </a:r>
          </a:p>
          <a:p>
            <a:r>
              <a:rPr lang="ru-RU" sz="2200" dirty="0"/>
              <a:t> хорошая теплоотдача и теплопередача; </a:t>
            </a:r>
          </a:p>
          <a:p>
            <a:r>
              <a:rPr lang="ru-RU" sz="2200" dirty="0"/>
              <a:t>отсутствие деформаций; </a:t>
            </a:r>
          </a:p>
          <a:p>
            <a:r>
              <a:rPr lang="ru-RU" sz="2200" dirty="0"/>
              <a:t>стойкость на износ; </a:t>
            </a:r>
          </a:p>
          <a:p>
            <a:r>
              <a:rPr lang="ru-RU" sz="2200" dirty="0"/>
              <a:t>наименьшие потери на трение.</a:t>
            </a:r>
          </a:p>
        </p:txBody>
      </p:sp>
    </p:spTree>
    <p:extLst>
      <p:ext uri="{BB962C8B-B14F-4D97-AF65-F5344CB8AC3E}">
        <p14:creationId xmlns:p14="http://schemas.microsoft.com/office/powerpoint/2010/main" val="108629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II</a:t>
            </a:r>
            <a:r>
              <a:rPr lang="ru-RU" dirty="0"/>
              <a:t>. ПОСТАНОВКА ЗАДАЧИ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Задачей данной работы является рассмотрение экономических аспектов, целесообразность применения и усовершенствования </a:t>
            </a:r>
            <a:r>
              <a:rPr lang="ru-RU" sz="2400" dirty="0" err="1"/>
              <a:t>тронкового</a:t>
            </a:r>
            <a:r>
              <a:rPr lang="ru-RU" sz="2400" dirty="0"/>
              <a:t> поршня компрессорной станции КСБУ-1-5А.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27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III</a:t>
            </a:r>
            <a:r>
              <a:rPr lang="ru-RU" dirty="0"/>
              <a:t>. ТЕОРИЯ</a:t>
            </a:r>
            <a:br>
              <a:rPr lang="ru-RU" dirty="0"/>
            </a:br>
            <a:r>
              <a:rPr lang="ru-RU" dirty="0"/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525749"/>
                <a:ext cx="7729728" cy="389109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sz="2800" dirty="0"/>
                  <a:t>Рассчитаем экономический показатель надежности </a:t>
                </a:r>
                <a:r>
                  <a:rPr lang="ru-RU" sz="2800" dirty="0" err="1"/>
                  <a:t>К</a:t>
                </a:r>
                <a:r>
                  <a:rPr lang="ru-RU" sz="2800" baseline="-25000" dirty="0" err="1"/>
                  <a:t>э</a:t>
                </a:r>
                <a:r>
                  <a:rPr lang="ru-RU" sz="2800" dirty="0"/>
                  <a:t> поршней (1) – сумма затрат, связанных с изготовлением </a:t>
                </a:r>
                <a:r>
                  <a:rPr lang="en-US" sz="2800" dirty="0"/>
                  <a:t>Q</a:t>
                </a:r>
                <a:r>
                  <a:rPr lang="ru-RU" sz="2800" baseline="-25000" dirty="0"/>
                  <a:t>и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и</a:t>
                </a:r>
                <a:r>
                  <a:rPr lang="ru-RU" sz="2800" dirty="0"/>
                  <a:t> эксплуатацией </a:t>
                </a:r>
                <a:r>
                  <a:rPr lang="en-US" sz="2800" dirty="0"/>
                  <a:t>Q</a:t>
                </a:r>
                <a:r>
                  <a:rPr lang="ru-RU" sz="2800" baseline="-25000" dirty="0"/>
                  <a:t>э</a:t>
                </a:r>
                <a:r>
                  <a:rPr lang="ru-RU" sz="2800" dirty="0"/>
                  <a:t> машины, отнесенная к длительности её эксплуатации Т</a:t>
                </a:r>
                <a:r>
                  <a:rPr lang="ru-RU" sz="2800" baseline="-25000" dirty="0"/>
                  <a:t>э</a:t>
                </a:r>
                <a:r>
                  <a:rPr lang="ru-RU" sz="2800" dirty="0"/>
                  <a:t>:</a:t>
                </a:r>
              </a:p>
              <a:p>
                <a:pPr marL="0" indent="0" algn="ctr">
                  <a:buNone/>
                </a:pPr>
                <a:endParaRPr lang="ru-RU" sz="2800" i="1" dirty="0"/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э</m:t>
                        </m:r>
                      </m:sub>
                    </m:sSub>
                    <m:r>
                      <a:rPr lang="ru-RU" sz="2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и</m:t>
                            </m:r>
                          </m:sub>
                        </m:s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Т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э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2800" dirty="0"/>
                  <a:t>                                                 (1)</a:t>
                </a:r>
              </a:p>
              <a:p>
                <a:pPr marL="0" indent="0">
                  <a:buNone/>
                </a:pPr>
                <a:endParaRPr lang="ru-RU" sz="2800" dirty="0"/>
              </a:p>
              <a:p>
                <a:pPr marL="0" indent="0">
                  <a:buNone/>
                </a:pPr>
                <a:r>
                  <a:rPr lang="ru-RU" sz="2800" dirty="0"/>
                  <a:t>Если значение </a:t>
                </a:r>
                <a:r>
                  <a:rPr lang="ru-RU" sz="2800" dirty="0" err="1"/>
                  <a:t>Кэ</a:t>
                </a:r>
                <a:r>
                  <a:rPr lang="ru-RU" sz="2800" dirty="0"/>
                  <a:t> стремится к минимальному значению, значит распределение средств можно считать рациональным.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525749"/>
                <a:ext cx="7729728" cy="3891093"/>
              </a:xfrm>
              <a:blipFill>
                <a:blip r:embed="rId2"/>
                <a:stretch>
                  <a:fillRect l="-1183" t="-2973" r="-11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59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r>
              <a:rPr lang="ru-RU" dirty="0"/>
              <a:t>Поршни компрессорной станции КСБУ-1-5А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638044"/>
            <a:ext cx="4378211" cy="3101983"/>
          </a:xfrm>
        </p:spPr>
        <p:txBody>
          <a:bodyPr/>
          <a:lstStyle/>
          <a:p>
            <a:r>
              <a:rPr lang="ru-RU" sz="2400" dirty="0"/>
              <a:t>Поршни в таком компрессоре </a:t>
            </a:r>
            <a:r>
              <a:rPr lang="ru-RU" sz="2400" dirty="0" err="1"/>
              <a:t>тронковые</a:t>
            </a:r>
            <a:r>
              <a:rPr lang="ru-RU" sz="2400" dirty="0"/>
              <a:t> с диаметром 1 ступени – 210 мм (Алюминий АК4), 2 ступени – 120 мм (Сталь 40Х).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792" y="3201903"/>
            <a:ext cx="3160546" cy="30605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37322" y="2638044"/>
            <a:ext cx="275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Поршень первой ступени </a:t>
            </a:r>
          </a:p>
        </p:txBody>
      </p:sp>
    </p:spTree>
    <p:extLst>
      <p:ext uri="{BB962C8B-B14F-4D97-AF65-F5344CB8AC3E}">
        <p14:creationId xmlns:p14="http://schemas.microsoft.com/office/powerpoint/2010/main" val="266358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Расчеты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277980"/>
                <a:ext cx="7729728" cy="4219074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ru-RU" sz="2000" dirty="0"/>
                  <a:t>По формуле 1 рассчитаем экономический показатель надежности поршней 1 и 2 ступени.</a:t>
                </a:r>
              </a:p>
              <a:p>
                <a:pPr marL="0" indent="0">
                  <a:buNone/>
                </a:pPr>
                <a:r>
                  <a:rPr lang="ru-RU" sz="2000" dirty="0"/>
                  <a:t>Для поршня 1 ступени примем, исходя из данных по компрессору:</a:t>
                </a:r>
              </a:p>
              <a:p>
                <a:r>
                  <a:rPr lang="en-US" sz="2000" dirty="0"/>
                  <a:t>Q</a:t>
                </a:r>
                <a:r>
                  <a:rPr lang="ru-RU" sz="2000" dirty="0"/>
                  <a:t>и = 5498 рублей; </a:t>
                </a:r>
                <a:r>
                  <a:rPr lang="en-US" sz="2000" dirty="0"/>
                  <a:t>Q</a:t>
                </a:r>
                <a:r>
                  <a:rPr lang="ru-RU" sz="2000" dirty="0"/>
                  <a:t>э = 2100 рублей; Тэ = 5000 часов.</a:t>
                </a:r>
              </a:p>
              <a:p>
                <a:pPr marL="0" indent="0">
                  <a:buNone/>
                </a:pPr>
                <a:r>
                  <a:rPr lang="ru-RU" sz="2000" dirty="0"/>
                  <a:t>Для поршня 2 ступени: </a:t>
                </a:r>
                <a:r>
                  <a:rPr lang="en-US" sz="2000" dirty="0"/>
                  <a:t>Q</a:t>
                </a:r>
                <a:r>
                  <a:rPr lang="ru-RU" sz="2000" dirty="0"/>
                  <a:t>и = 2300 рублей; </a:t>
                </a:r>
                <a:r>
                  <a:rPr lang="en-US" sz="2000" dirty="0"/>
                  <a:t>Q</a:t>
                </a:r>
                <a:r>
                  <a:rPr lang="ru-RU" sz="2000" dirty="0"/>
                  <a:t>э = 1250 рублей; Тэ = 3000 часов.</a:t>
                </a:r>
              </a:p>
              <a:p>
                <a:r>
                  <a:rPr lang="ru-RU" sz="2000" dirty="0"/>
                  <a:t>Отсюда экономический показатель надежности поршня 1 ступени (2):</a:t>
                </a:r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э</m:t>
                        </m:r>
                      </m:sub>
                    </m:sSub>
                    <m:r>
                      <a:rPr lang="ru-RU" sz="2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5498+2100 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5000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</a:rPr>
                      <m:t>=1,5196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руб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час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000" dirty="0"/>
                  <a:t>                                                      (2)</a:t>
                </a:r>
              </a:p>
              <a:p>
                <a:r>
                  <a:rPr lang="ru-RU" sz="2000" dirty="0"/>
                  <a:t>А экономический показатель надежности поршня 2 ступени (3):</a:t>
                </a:r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э</m:t>
                        </m:r>
                      </m:sub>
                    </m:sSub>
                    <m:r>
                      <a:rPr lang="ru-RU" sz="2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2300+1250 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3000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</a:rPr>
                      <m:t>=1,183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руб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час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000" dirty="0"/>
                  <a:t>                                                       (3)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277980"/>
                <a:ext cx="7729728" cy="4219074"/>
              </a:xfrm>
              <a:blipFill>
                <a:blip r:embed="rId2"/>
                <a:stretch>
                  <a:fillRect l="-710" t="-723" r="-7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75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IV</a:t>
            </a:r>
            <a:r>
              <a:rPr lang="ru-RU" dirty="0"/>
              <a:t>. РЕЗУЛЬТАТЫ ЭКСПЕРИМЕНТОВ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1136" y="2638044"/>
            <a:ext cx="3832780" cy="3101983"/>
          </a:xfrm>
        </p:spPr>
        <p:txBody>
          <a:bodyPr/>
          <a:lstStyle/>
          <a:p>
            <a:r>
              <a:rPr lang="ru-RU" sz="2400" dirty="0"/>
              <a:t>В данном случае, для увеличения экономической надежности поршней первой ступени поможет модернизация поршня (добавление ребер жесткости)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7720513" y="3260639"/>
            <a:ext cx="2915403" cy="24793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82202" y="2407041"/>
            <a:ext cx="3778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Модернизированный </a:t>
            </a:r>
            <a:r>
              <a:rPr lang="ru-RU" dirty="0" err="1"/>
              <a:t>тронковый</a:t>
            </a:r>
            <a:r>
              <a:rPr lang="ru-RU" dirty="0"/>
              <a:t> поршень первой ступени</a:t>
            </a:r>
          </a:p>
        </p:txBody>
      </p:sp>
    </p:spTree>
    <p:extLst>
      <p:ext uri="{BB962C8B-B14F-4D97-AF65-F5344CB8AC3E}">
        <p14:creationId xmlns:p14="http://schemas.microsoft.com/office/powerpoint/2010/main" val="142963808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25</TotalTime>
  <Words>576</Words>
  <Application>Microsoft Office PowerPoint</Application>
  <PresentationFormat>Широкоэкранный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Corbel</vt:lpstr>
      <vt:lpstr>Gill Sans MT</vt:lpstr>
      <vt:lpstr>Times New Roman</vt:lpstr>
      <vt:lpstr>Parcel</vt:lpstr>
      <vt:lpstr> Экономические аспекты прочностных характеристик и совершенствования конструкции поршня. Н.А. Клочков, М.В. Щукина, И.М. Филимонов ОмГТУ, Омск, Россия N.A Klochkov, M. V. Schukina, I. M. Filimonov OmSTU, Omsk, Russia </vt:lpstr>
      <vt:lpstr>Аннотация</vt:lpstr>
      <vt:lpstr> I. ВВЕДЕНИЕ </vt:lpstr>
      <vt:lpstr> I. ВВЕДЕНИЕ </vt:lpstr>
      <vt:lpstr> II. ПОСТАНОВКА ЗАДАЧИ </vt:lpstr>
      <vt:lpstr> III. ТЕОРИЯ  </vt:lpstr>
      <vt:lpstr>  Поршни компрессорной станции КСБУ-1-5А  </vt:lpstr>
      <vt:lpstr>Расчеты</vt:lpstr>
      <vt:lpstr> IV. РЕЗУЛЬТАТЫ ЭКСПЕРИМЕНТОВ </vt:lpstr>
      <vt:lpstr>IV. РЕЗУЛЬТАТЫ ЭКСПЕРИМЕНТОВ</vt:lpstr>
      <vt:lpstr>IV. РЕЗУЛЬТАТЫ ЭКСПЕРИМЕНТОВ</vt:lpstr>
      <vt:lpstr> V. ОБСУЖДЕНИЕ РЕЗУЛЬТАТОВ </vt:lpstr>
      <vt:lpstr> VI. ВЫВОДЫ И ЗАКЛЮЧЕНИЕ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Экономические аспекты прочностных характеристик и совершенствования конструкции поршня. Н.А. Клочков, М.В. Щукина, И.М. Филимонов ОмГТУ, Омск, Россия N.A Klochkov, M. V. Schukina, I. M. Filimonov OmSTU, Omsk, Russia </dc:title>
  <dc:creator>Маша</dc:creator>
  <cp:lastModifiedBy>nikita</cp:lastModifiedBy>
  <cp:revision>6</cp:revision>
  <dcterms:created xsi:type="dcterms:W3CDTF">2022-11-02T10:42:56Z</dcterms:created>
  <dcterms:modified xsi:type="dcterms:W3CDTF">2022-11-02T11:15:29Z</dcterms:modified>
</cp:coreProperties>
</file>