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08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BBA94-AA33-4D3C-8C8B-A4ADB8CBAA62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E4497-D669-48D8-BC0D-4EDFCE8F6A6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BBA94-AA33-4D3C-8C8B-A4ADB8CBAA62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E4497-D669-48D8-BC0D-4EDFCE8F6A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BBA94-AA33-4D3C-8C8B-A4ADB8CBAA62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E4497-D669-48D8-BC0D-4EDFCE8F6A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BBA94-AA33-4D3C-8C8B-A4ADB8CBAA62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E4497-D669-48D8-BC0D-4EDFCE8F6A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BBA94-AA33-4D3C-8C8B-A4ADB8CBAA62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E4497-D669-48D8-BC0D-4EDFCE8F6A6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BBA94-AA33-4D3C-8C8B-A4ADB8CBAA62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E4497-D669-48D8-BC0D-4EDFCE8F6A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BBA94-AA33-4D3C-8C8B-A4ADB8CBAA62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E4497-D669-48D8-BC0D-4EDFCE8F6A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BBA94-AA33-4D3C-8C8B-A4ADB8CBAA62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E4497-D669-48D8-BC0D-4EDFCE8F6A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BBA94-AA33-4D3C-8C8B-A4ADB8CBAA62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E4497-D669-48D8-BC0D-4EDFCE8F6A6C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BBA94-AA33-4D3C-8C8B-A4ADB8CBAA62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E4497-D669-48D8-BC0D-4EDFCE8F6A6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FBBA94-AA33-4D3C-8C8B-A4ADB8CBAA62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3E4497-D669-48D8-BC0D-4EDFCE8F6A6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AFBBA94-AA33-4D3C-8C8B-A4ADB8CBAA62}" type="datetimeFigureOut">
              <a:rPr lang="ru-RU" smtClean="0"/>
              <a:t>02.11.2022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F3E4497-D669-48D8-BC0D-4EDFCE8F6A6C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36912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Эффективность использования системы рекуперации тепла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4869160"/>
            <a:ext cx="6400800" cy="1752600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Студент В</a:t>
            </a:r>
            <a:r>
              <a:rPr lang="ru-RU" dirty="0">
                <a:solidFill>
                  <a:schemeClr val="tx1"/>
                </a:solidFill>
              </a:rPr>
              <a:t>. В. </a:t>
            </a:r>
            <a:r>
              <a:rPr lang="ru-RU" dirty="0" err="1">
                <a:solidFill>
                  <a:schemeClr val="tx1"/>
                </a:solidFill>
              </a:rPr>
              <a:t>Турков</a:t>
            </a:r>
            <a:endParaRPr lang="ru-RU" dirty="0">
              <a:solidFill>
                <a:schemeClr val="tx1"/>
              </a:solidFill>
            </a:endParaRPr>
          </a:p>
          <a:p>
            <a:pPr algn="r"/>
            <a:endParaRPr lang="ru-RU" i="1" dirty="0" smtClean="0">
              <a:solidFill>
                <a:schemeClr val="tx1"/>
              </a:solidFill>
            </a:endParaRPr>
          </a:p>
          <a:p>
            <a:pPr algn="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403648" y="260648"/>
            <a:ext cx="7056784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</a:rPr>
              <a:t>Федеральное государственное автономное образовательное учреждение «Омский государственный технический университет» </a:t>
            </a:r>
          </a:p>
          <a:p>
            <a:pPr algn="ctr"/>
            <a:r>
              <a:rPr lang="ru-RU" sz="2400" i="1" dirty="0" smtClean="0">
                <a:solidFill>
                  <a:schemeClr val="tx1"/>
                </a:solidFill>
              </a:rPr>
              <a:t>г. Омск, Россия</a:t>
            </a:r>
            <a:endParaRPr lang="ru-RU" sz="2400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Обсуждение результатов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За 10 лет экономия 429 млн. руб.</a:t>
            </a:r>
          </a:p>
          <a:p>
            <a:pPr algn="just"/>
            <a:r>
              <a:rPr lang="ru-RU" dirty="0" smtClean="0"/>
              <a:t>Окупаемость системы рекуперации 4.8 месяца</a:t>
            </a:r>
          </a:p>
          <a:p>
            <a:pPr algn="just"/>
            <a:r>
              <a:rPr lang="ru-RU" dirty="0" smtClean="0"/>
              <a:t>Экономия на подогрев газа 3.69 млн. руб.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Выводы и 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Система рекуперации значительно повышает </a:t>
            </a:r>
            <a:r>
              <a:rPr lang="ru-RU" dirty="0" err="1" smtClean="0"/>
              <a:t>энергоэффективность</a:t>
            </a:r>
            <a:endParaRPr lang="ru-RU" dirty="0" smtClean="0"/>
          </a:p>
          <a:p>
            <a:r>
              <a:rPr lang="ru-RU" dirty="0" smtClean="0"/>
              <a:t>Затраты предприятия на приобретение ресурсов снижаются</a:t>
            </a:r>
          </a:p>
          <a:p>
            <a:r>
              <a:rPr lang="ru-RU" dirty="0" smtClean="0"/>
              <a:t>Период окупаемости по сравнению со сроком службы установки минимальный.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Экономическая эффективность предприятия</a:t>
            </a:r>
          </a:p>
          <a:p>
            <a:pPr algn="just"/>
            <a:r>
              <a:rPr lang="ru-RU" dirty="0" err="1" smtClean="0"/>
              <a:t>Энергоэффективность</a:t>
            </a:r>
            <a:r>
              <a:rPr lang="ru-RU" dirty="0" smtClean="0"/>
              <a:t> предприятия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Проблемы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Потери энергии по окончанию технологического процесса</a:t>
            </a:r>
          </a:p>
          <a:p>
            <a:pPr algn="just"/>
            <a:r>
              <a:rPr lang="ru-RU" dirty="0" smtClean="0"/>
              <a:t>Затраты энергии для начала технологического процесса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Рекуперация – возвращение части энергии по окончанию технологического процесса для повторного использования в том же процессе</a:t>
            </a:r>
          </a:p>
          <a:p>
            <a:pPr algn="just"/>
            <a:r>
              <a:rPr lang="ru-RU" dirty="0" smtClean="0"/>
              <a:t>Рекуператор – теплообменник – устройство для совершения процесса рекуперации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Типы рекуператоров:</a:t>
            </a:r>
          </a:p>
          <a:p>
            <a:r>
              <a:rPr lang="ru-RU" dirty="0" smtClean="0"/>
              <a:t>Пластинчатые</a:t>
            </a:r>
          </a:p>
          <a:p>
            <a:r>
              <a:rPr lang="ru-RU" dirty="0" smtClean="0"/>
              <a:t>Роторные</a:t>
            </a:r>
          </a:p>
          <a:p>
            <a:r>
              <a:rPr lang="ru-RU" dirty="0" smtClean="0"/>
              <a:t>С промежуточным теплоносителем</a:t>
            </a:r>
          </a:p>
          <a:p>
            <a:r>
              <a:rPr lang="ru-RU" dirty="0" smtClean="0"/>
              <a:t>Камерные</a:t>
            </a:r>
          </a:p>
          <a:p>
            <a:r>
              <a:rPr lang="ru-RU" dirty="0" smtClean="0"/>
              <a:t>Тепловые трубы</a:t>
            </a:r>
          </a:p>
          <a:p>
            <a:endParaRPr lang="ru-RU" dirty="0"/>
          </a:p>
          <a:p>
            <a:pPr algn="ctr">
              <a:buNone/>
            </a:pPr>
            <a:r>
              <a:rPr lang="ru-RU" b="1" u="sng" dirty="0" smtClean="0"/>
              <a:t>Коэффициент рекуперации</a:t>
            </a:r>
            <a:endParaRPr lang="ru-RU" b="1" u="sng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Вариант сборки модуля рекуператора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 b="4225"/>
          <a:stretch>
            <a:fillRect/>
          </a:stretch>
        </p:blipFill>
        <p:spPr bwMode="auto">
          <a:xfrm>
            <a:off x="2195736" y="2420888"/>
            <a:ext cx="5112568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Теория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Предельные значения использования рекуператора</a:t>
            </a:r>
          </a:p>
          <a:p>
            <a:pPr algn="ctr"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331640" y="2780928"/>
          <a:ext cx="7416824" cy="3384376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708412"/>
                <a:gridCol w="3708412"/>
              </a:tblGrid>
              <a:tr h="8460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/>
                        <a:t>Температура греющей среды, °C</a:t>
                      </a:r>
                      <a:endParaRPr lang="ru-RU" sz="1600" b="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0" dirty="0"/>
                        <a:t>1050</a:t>
                      </a:r>
                      <a:endParaRPr lang="ru-RU" sz="1600" b="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8460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Объем греющий газов, </a:t>
                      </a:r>
                      <a:r>
                        <a:rPr lang="ru-RU" sz="1600" dirty="0" smtClean="0"/>
                        <a:t>тыс. нм</a:t>
                      </a:r>
                      <a:r>
                        <a:rPr lang="ru-RU" sz="1600" baseline="30000" dirty="0" smtClean="0"/>
                        <a:t>3</a:t>
                      </a:r>
                      <a:r>
                        <a:rPr lang="ru-RU" sz="1600" baseline="0" dirty="0" smtClean="0"/>
                        <a:t>/час</a:t>
                      </a:r>
                      <a:endParaRPr lang="ru-RU" sz="16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24</a:t>
                      </a:r>
                      <a:endParaRPr lang="ru-RU" sz="16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8460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Температура нагреваемой среды, °C</a:t>
                      </a:r>
                      <a:endParaRPr lang="ru-RU" sz="16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450</a:t>
                      </a:r>
                      <a:endParaRPr lang="ru-RU" sz="16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84609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Объем нагреваемых газов, </a:t>
                      </a:r>
                      <a:r>
                        <a:rPr lang="ru-RU" sz="1600" dirty="0" smtClean="0"/>
                        <a:t>тыс. нм</a:t>
                      </a:r>
                      <a:r>
                        <a:rPr lang="ru-RU" sz="1600" baseline="30000" dirty="0" smtClean="0"/>
                        <a:t>3</a:t>
                      </a:r>
                      <a:r>
                        <a:rPr lang="ru-RU" sz="1600" baseline="0" dirty="0" smtClean="0"/>
                        <a:t>/час</a:t>
                      </a:r>
                      <a:endParaRPr lang="ru-RU" sz="16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20</a:t>
                      </a:r>
                      <a:endParaRPr lang="ru-RU" sz="16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эксперимента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1268760"/>
          <a:ext cx="7704856" cy="53285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2428"/>
                <a:gridCol w="3852428"/>
              </a:tblGrid>
              <a:tr h="446706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</a:rPr>
                        <a:t>Показатель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</a:rPr>
                        <a:t>Значение</a:t>
                      </a:r>
                      <a:endParaRPr lang="ru-RU" sz="180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46706"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</a:rPr>
                        <a:t>Капитальные затраты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467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</a:rPr>
                        <a:t>Стоимость рекуператора, руб.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</a:rPr>
                        <a:t>13 474 576</a:t>
                      </a:r>
                      <a:endParaRPr lang="ru-RU" sz="180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8774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</a:rPr>
                        <a:t>Обвязка, СМР, проектные работы и пр., руб.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</a:rPr>
                        <a:t>3 836 186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467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</a:rPr>
                        <a:t>Итого капитальные затраты, руб.</a:t>
                      </a:r>
                      <a:endParaRPr lang="ru-RU" sz="18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</a:rPr>
                        <a:t>17 310 763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46706"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</a:rPr>
                        <a:t>Текущая эксплуатация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7747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</a:rPr>
                        <a:t>Тепловой поток, возвращенный обратно в печь, КВт</a:t>
                      </a:r>
                      <a:endParaRPr lang="ru-RU" sz="18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</a:rPr>
                        <a:t>10 000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467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</a:rPr>
                        <a:t>Экономия, </a:t>
                      </a:r>
                      <a:r>
                        <a:rPr lang="ru-RU" sz="1800">
                          <a:latin typeface="Times New Roman"/>
                          <a:ea typeface="Times New Roman"/>
                        </a:rPr>
                        <a:t> газа в час</a:t>
                      </a:r>
                      <a:endParaRPr lang="ru-RU" sz="18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</a:rPr>
                        <a:t>1 260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467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</a:rPr>
                        <a:t>Стоимость 1 </a:t>
                      </a:r>
                      <a:r>
                        <a:rPr lang="ru-RU" sz="1800">
                          <a:latin typeface="Times New Roman"/>
                          <a:ea typeface="Times New Roman"/>
                        </a:rPr>
                        <a:t> газа, руб.</a:t>
                      </a:r>
                      <a:endParaRPr lang="ru-RU" sz="18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</a:rPr>
                        <a:t>4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4467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</a:rPr>
                        <a:t>Экономия на подогреве </a:t>
                      </a:r>
                      <a:r>
                        <a:rPr lang="ru-RU" sz="1800" dirty="0" smtClean="0">
                          <a:latin typeface="Times New Roman"/>
                        </a:rPr>
                        <a:t>газа</a:t>
                      </a:r>
                      <a:r>
                        <a:rPr lang="ru-RU" sz="1800" dirty="0">
                          <a:latin typeface="Times New Roman"/>
                        </a:rPr>
                        <a:t>, руб./мес.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</a:rPr>
                        <a:t>3 688 123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Результаты эксперимента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/>
          <a:lstStyle/>
          <a:p>
            <a:pPr algn="r">
              <a:buNone/>
            </a:pPr>
            <a:r>
              <a:rPr lang="ru-RU" i="1" dirty="0" smtClean="0"/>
              <a:t>продолжение</a:t>
            </a:r>
          </a:p>
          <a:p>
            <a:pPr algn="r">
              <a:buNone/>
            </a:pPr>
            <a:endParaRPr lang="ru-RU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15616" y="1772816"/>
          <a:ext cx="7776864" cy="48456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627206">
                <a:tc gridSpan="2"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</a:rPr>
                        <a:t>Текущие затраты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72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</a:rPr>
                        <a:t>Электроэнергия, руб.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</a:rPr>
                        <a:t>54 000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6272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</a:rPr>
                        <a:t>Ремонт приобретенного оборудования, руб.</a:t>
                      </a:r>
                      <a:endParaRPr lang="ru-RU" sz="18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</a:rPr>
                        <a:t>43 277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6272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</a:rPr>
                        <a:t>Прочие, руб.</a:t>
                      </a:r>
                      <a:endParaRPr lang="ru-RU" sz="18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</a:rPr>
                        <a:t>14 426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6272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</a:rPr>
                        <a:t>Итого текущие затраты, руб.</a:t>
                      </a:r>
                      <a:endParaRPr lang="ru-RU" sz="18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</a:rPr>
                        <a:t>111 703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627206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</a:rPr>
                        <a:t>Срок окупаемости приобретения рекуператор, мес.</a:t>
                      </a:r>
                      <a:endParaRPr lang="ru-RU" sz="18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</a:rPr>
                        <a:t>4,8</a:t>
                      </a:r>
                      <a:endParaRPr lang="ru-RU" sz="180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77326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</a:rPr>
                        <a:t>Экономический эффект применения рекуператора за 10 лет, руб.</a:t>
                      </a:r>
                      <a:endParaRPr lang="ru-RU" sz="1800">
                        <a:latin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eriod" startAt="429"/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170 485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</TotalTime>
  <Words>296</Words>
  <Application>Microsoft Office PowerPoint</Application>
  <PresentationFormat>Экран (4:3)</PresentationFormat>
  <Paragraphs>76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Эффективность использования системы рекуперации тепла</vt:lpstr>
      <vt:lpstr>Актуальность</vt:lpstr>
      <vt:lpstr>Проблемы</vt:lpstr>
      <vt:lpstr>Теория</vt:lpstr>
      <vt:lpstr>Теория</vt:lpstr>
      <vt:lpstr>Теория</vt:lpstr>
      <vt:lpstr>Теория</vt:lpstr>
      <vt:lpstr>Результаты эксперимента</vt:lpstr>
      <vt:lpstr>Результаты эксперимента</vt:lpstr>
      <vt:lpstr>Обсуждение результатов</vt:lpstr>
      <vt:lpstr>Выводы и заключение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Эффективность использования системы рекуперации тепла</dc:title>
  <dc:creator>Денис</dc:creator>
  <cp:lastModifiedBy>Денис</cp:lastModifiedBy>
  <cp:revision>6</cp:revision>
  <dcterms:created xsi:type="dcterms:W3CDTF">2022-11-02T09:22:09Z</dcterms:created>
  <dcterms:modified xsi:type="dcterms:W3CDTF">2022-11-02T10:08:03Z</dcterms:modified>
</cp:coreProperties>
</file>