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4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70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7B663-31F9-42FA-B0B8-C419C79F3ADB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A4214-BBAC-4A69-9A49-492AECB7A1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96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A4214-BBAC-4A69-9A49-492AECB7A1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06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A4214-BBAC-4A69-9A49-492AECB7A1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208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A4214-BBAC-4A69-9A49-492AECB7A14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479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A4214-BBAC-4A69-9A49-492AECB7A14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341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A4214-BBAC-4A69-9A49-492AECB7A14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40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43F-E298-4A53-8B9A-6195706AF06D}" type="datetime1">
              <a:rPr lang="ru-RU" smtClean="0"/>
              <a:t>31.10.2022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D511E-2A8A-4788-A293-EFD554509523}" type="datetime1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2CBF-8B66-435A-A964-188C22D631C3}" type="datetime1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9D64-B72A-4194-998D-4CCFFB1F6066}" type="datetime1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1ACF-7F65-422B-AD17-51C7C732AF60}" type="datetime1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744D-4D4C-4D9E-A0B4-A3B35C9E5105}" type="datetime1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55BEB-8C67-451E-B568-AA8CCE136ED7}" type="datetime1">
              <a:rPr lang="ru-RU" smtClean="0"/>
              <a:t>31.10.2022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D11B-8B67-4D5A-85AF-A412D157948D}" type="datetime1">
              <a:rPr lang="ru-RU" smtClean="0"/>
              <a:t>31.10.2022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F7EB-A165-4934-847A-EBF501D19A9C}" type="datetime1">
              <a:rPr lang="ru-RU" smtClean="0"/>
              <a:t>31.10.2022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6AAD-71E7-4CD2-B08A-B8D754EB99C6}" type="datetime1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5D-9DD9-474E-87E2-082C6A5DFE5D}" type="datetime1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A19A0AE-1EB2-4936-9D68-27110357D168}" type="datetime1">
              <a:rPr lang="ru-RU" smtClean="0"/>
              <a:t>31.10.2022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56F4BB4-6424-4748-A871-383F225519F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87220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МИНОБРНАУКИ РОССИИ</a:t>
            </a:r>
            <a:br>
              <a:rPr lang="ru-RU" sz="2000" b="1" dirty="0" smtClean="0"/>
            </a:br>
            <a:r>
              <a:rPr lang="ru-RU" sz="2000" b="1" dirty="0" smtClean="0"/>
              <a:t>ФЕДЕРАЛЬНОЕ ГОСУДАРСТВЕННОЕ АВТОНОМНОЕ ОБРАЗОВАТЕЛЬНОЕ </a:t>
            </a:r>
            <a:br>
              <a:rPr lang="ru-RU" sz="2000" b="1" dirty="0" smtClean="0"/>
            </a:br>
            <a:r>
              <a:rPr lang="ru-RU" sz="2000" b="1" dirty="0" smtClean="0"/>
              <a:t>УЧРЕЖДЕНИЕ ВЫСШЕГО ОБРАЗОВАНИЯ </a:t>
            </a:r>
            <a:br>
              <a:rPr lang="ru-RU" sz="2000" b="1" dirty="0" smtClean="0"/>
            </a:br>
            <a:r>
              <a:rPr lang="ru-RU" sz="2000" b="1" dirty="0" smtClean="0"/>
              <a:t>«ОМСКИЙ ГОСУДАРСТВЕННЫЙ ТЕХНИЧЕСКИЙ УНИВЕРСИТЕТ»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2000" b="1" dirty="0" smtClean="0">
                <a:latin typeface="+mj-lt"/>
              </a:rPr>
              <a:t>Кафедра «Менеджмент и Сервис»</a:t>
            </a:r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2000" b="1" dirty="0" smtClean="0">
                <a:latin typeface="+mj-lt"/>
              </a:rPr>
              <a:t>ПРЕЗЕНТАЦИЯ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+mj-lt"/>
              </a:rPr>
              <a:t>на тему: Социальная эффективность менеджмента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r">
              <a:buNone/>
            </a:pPr>
            <a:r>
              <a:rPr lang="ru-RU" sz="1600" b="1" dirty="0" smtClean="0">
                <a:latin typeface="+mj-lt"/>
              </a:rPr>
              <a:t>Выполнил работу: студент 1 курса гр. МН-221</a:t>
            </a:r>
          </a:p>
          <a:p>
            <a:pPr marL="0" indent="0" algn="r">
              <a:buNone/>
            </a:pPr>
            <a:r>
              <a:rPr lang="ru-RU" sz="1600" b="1" dirty="0" err="1" smtClean="0">
                <a:latin typeface="+mj-lt"/>
              </a:rPr>
              <a:t>Макеров</a:t>
            </a:r>
            <a:r>
              <a:rPr lang="ru-RU" sz="1600" b="1" dirty="0" smtClean="0">
                <a:latin typeface="+mj-lt"/>
              </a:rPr>
              <a:t> Дмитрий</a:t>
            </a:r>
          </a:p>
          <a:p>
            <a:pPr marL="0" indent="0" algn="r">
              <a:buNone/>
            </a:pPr>
            <a:r>
              <a:rPr lang="ru-RU" sz="1600" b="1" dirty="0" smtClean="0">
                <a:latin typeface="+mj-lt"/>
              </a:rPr>
              <a:t>Руководитель работы: доц. каф. «Менеджмент и Сервис»</a:t>
            </a:r>
          </a:p>
          <a:p>
            <a:pPr marL="0" indent="0" algn="r">
              <a:buNone/>
            </a:pPr>
            <a:r>
              <a:rPr lang="ru-RU" sz="1600" b="1" dirty="0" smtClean="0">
                <a:latin typeface="+mj-lt"/>
              </a:rPr>
              <a:t>Шевченко Ольга Юрьевна</a:t>
            </a:r>
          </a:p>
          <a:p>
            <a:pPr marL="0" indent="0" algn="r">
              <a:buNone/>
            </a:pPr>
            <a:endParaRPr lang="ru-RU" sz="1600" dirty="0" smtClean="0"/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endParaRPr lang="ru-RU" sz="1600" b="1" dirty="0" smtClean="0"/>
          </a:p>
          <a:p>
            <a:pPr marL="0" indent="0" algn="ctr">
              <a:buNone/>
            </a:pPr>
            <a:endParaRPr lang="ru-RU" sz="20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+mj-lt"/>
              </a:rPr>
              <a:t>Омск 2022</a:t>
            </a:r>
            <a:endParaRPr lang="ru-RU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632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40295"/>
            <a:ext cx="8229600" cy="6408712"/>
          </a:xfrm>
        </p:spPr>
        <p:txBody>
          <a:bodyPr>
            <a:noAutofit/>
          </a:bodyPr>
          <a:lstStyle/>
          <a:p>
            <a:pPr indent="0" algn="ctr">
              <a:buNone/>
            </a:pPr>
            <a:r>
              <a:rPr lang="ru-RU" sz="2400" b="1" dirty="0">
                <a:solidFill>
                  <a:schemeClr val="tx2"/>
                </a:solidFill>
                <a:latin typeface="+mj-lt"/>
              </a:rPr>
              <a:t>ПОДХОДЫ К ОЦЕНКЕ ЭФФЕКТИВНОСТИ СОЦИАЛЬНОГО МЕНЕДЖМЕНТА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:</a:t>
            </a:r>
            <a:endParaRPr lang="en-US" sz="2000" b="1" dirty="0" smtClean="0">
              <a:solidFill>
                <a:schemeClr val="tx2"/>
              </a:solidFill>
              <a:latin typeface="+mj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+mj-lt"/>
              </a:rPr>
              <a:t>3. Оценку можно проводить на основе анализа </a:t>
            </a:r>
            <a:r>
              <a:rPr lang="ru-RU" sz="2200" b="1" dirty="0">
                <a:latin typeface="+mj-lt"/>
              </a:rPr>
              <a:t>условий труда и быта, квалификации сотрудников, организации и мотивации их деятельности. </a:t>
            </a:r>
            <a:endParaRPr lang="ru-RU" sz="2200" b="1" dirty="0" smtClean="0">
              <a:latin typeface="+mj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+mj-lt"/>
              </a:rPr>
              <a:t>В </a:t>
            </a:r>
            <a:r>
              <a:rPr lang="ru-RU" sz="2200" b="1" dirty="0">
                <a:latin typeface="+mj-lt"/>
              </a:rPr>
              <a:t>качестве издержек при этом могут быть расходы на покупку технических средств управления, проведение аттестаций, подготовку кадров и повышение квалификации работников. </a:t>
            </a:r>
            <a:endParaRPr lang="ru-RU" sz="2200" b="1" dirty="0" smtClean="0">
              <a:latin typeface="+mj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+mj-lt"/>
              </a:rPr>
              <a:t>В </a:t>
            </a:r>
            <a:r>
              <a:rPr lang="ru-RU" sz="2200" b="1" dirty="0">
                <a:latin typeface="+mj-lt"/>
              </a:rPr>
              <a:t>качестве показателей оценки социальной эффективности, определяющих  условия труда работников применяются: уровень конфликтности и частота споров в коллективе,  морально-психологический климат, степень удовлетворенности сотрудников трудом,  уровень травматизма сотрудников и уровень автоматизации труда. </a:t>
            </a:r>
            <a:endParaRPr lang="ru-RU" sz="2200" b="1" dirty="0" smtClean="0">
              <a:latin typeface="+mj-lt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200" b="1" dirty="0" smtClean="0">
                <a:latin typeface="+mj-lt"/>
              </a:rPr>
              <a:t>К </a:t>
            </a:r>
            <a:r>
              <a:rPr lang="ru-RU" sz="2200" b="1" dirty="0">
                <a:latin typeface="+mj-lt"/>
              </a:rPr>
              <a:t>показателям, определяющим социально-бытовые условия труда работников, относятся:  средняя заработная плата, </a:t>
            </a:r>
            <a:r>
              <a:rPr lang="ru-RU" sz="2200" b="1" dirty="0" smtClean="0">
                <a:latin typeface="+mj-lt"/>
              </a:rPr>
              <a:t>наличие путевок </a:t>
            </a:r>
            <a:r>
              <a:rPr lang="ru-RU" sz="2200" b="1" dirty="0">
                <a:latin typeface="+mj-lt"/>
              </a:rPr>
              <a:t>в санаторно-оздоровительные </a:t>
            </a:r>
            <a:r>
              <a:rPr lang="ru-RU" sz="2200" b="1" dirty="0" smtClean="0">
                <a:latin typeface="+mj-lt"/>
              </a:rPr>
              <a:t>учреждения.</a:t>
            </a:r>
            <a:endParaRPr lang="ru-RU" sz="2200" b="1" dirty="0">
              <a:latin typeface="+mj-lt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ru-RU" sz="23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98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ИТОГИ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064896" cy="67413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200" b="1" dirty="0" smtClean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100" b="1" dirty="0" smtClean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100" b="1" dirty="0" smtClean="0">
                <a:latin typeface="+mj-lt"/>
              </a:rPr>
              <a:t>Рост </a:t>
            </a:r>
            <a:r>
              <a:rPr lang="ru-RU" sz="2100" b="1" dirty="0">
                <a:latin typeface="+mj-lt"/>
              </a:rPr>
              <a:t>таких показателей, как обеспеченность работников  жильем, уровень квалификации и механизации труда, отсутствие деструктивных конфликтов и высокая мотивация к труду говорят о повышении социальной эффективности менеджмента.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100" b="1" dirty="0">
                <a:latin typeface="+mj-lt"/>
              </a:rPr>
              <a:t> </a:t>
            </a:r>
            <a:r>
              <a:rPr lang="ru-RU" sz="2100" b="1" dirty="0" smtClean="0">
                <a:latin typeface="+mj-lt"/>
              </a:rPr>
              <a:t>Рост </a:t>
            </a:r>
            <a:r>
              <a:rPr lang="ru-RU" sz="2100" b="1" dirty="0">
                <a:latin typeface="+mj-lt"/>
              </a:rPr>
              <a:t>таких показателей, как уровень конфликтности в коллективе, заболеваемость работников и текучесть персонала говорит о снижении эффективности.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100" b="1" dirty="0" smtClean="0">
                <a:latin typeface="+mj-lt"/>
              </a:rPr>
              <a:t>Таким </a:t>
            </a:r>
            <a:r>
              <a:rPr lang="ru-RU" sz="2100" b="1" dirty="0">
                <a:latin typeface="+mj-lt"/>
              </a:rPr>
              <a:t>образом, </a:t>
            </a:r>
            <a:r>
              <a:rPr lang="ru-RU" sz="2100" b="1" dirty="0" smtClean="0">
                <a:latin typeface="+mj-lt"/>
              </a:rPr>
              <a:t>социальная </a:t>
            </a:r>
            <a:r>
              <a:rPr lang="ru-RU" sz="2100" b="1" dirty="0">
                <a:latin typeface="+mj-lt"/>
              </a:rPr>
              <a:t>эффективность менеджмента имеет очень важное значение применительно к любой организации. </a:t>
            </a:r>
            <a:endParaRPr lang="ru-RU" sz="2100" b="1" dirty="0" smtClean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100" b="1" dirty="0" smtClean="0">
                <a:latin typeface="+mj-lt"/>
              </a:rPr>
              <a:t>Она </a:t>
            </a:r>
            <a:r>
              <a:rPr lang="ru-RU" sz="2100" b="1" dirty="0">
                <a:latin typeface="+mj-lt"/>
              </a:rPr>
              <a:t>формирует социально-психологический климат в самом коллективе и показывает всю полноту эффективности работы любого предприятия. Если в организации не будет уделяться соответствующего внимания к данной области управления, организация может потерять свои позиции на рынке и вовсе прекратить свое существование.</a:t>
            </a:r>
          </a:p>
          <a:p>
            <a:pPr marL="0" indent="0">
              <a:spcBef>
                <a:spcPts val="0"/>
              </a:spcBef>
              <a:buNone/>
            </a:pPr>
            <a:endParaRPr lang="ru-RU" sz="2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98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СПАСИБО ЗА ВНИМАНИЕ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>
                <a:latin typeface="+mj-lt"/>
              </a:rPr>
              <a:t>Контактная информация: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+mj-lt"/>
              </a:rPr>
              <a:t>Макеров</a:t>
            </a:r>
            <a:r>
              <a:rPr lang="ru-RU" sz="2000" b="1" dirty="0" smtClean="0">
                <a:latin typeface="+mj-lt"/>
              </a:rPr>
              <a:t> Дмитрий Вячеславович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dvm2210@mail.ru</a:t>
            </a:r>
            <a:endParaRPr lang="ru-RU" sz="2000" b="1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4994" y="3356992"/>
            <a:ext cx="3250704" cy="307922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0255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ОБЪЕКТ ИССЛЕДОВАНИЯ</a:t>
            </a:r>
            <a:r>
              <a:rPr lang="ru-RU" sz="2400" b="1" dirty="0" smtClean="0">
                <a:latin typeface="+mj-lt"/>
              </a:rPr>
              <a:t>: менеджмент.</a:t>
            </a:r>
          </a:p>
          <a:p>
            <a:pPr marL="0" indent="0">
              <a:buNone/>
            </a:pPr>
            <a:endParaRPr lang="ru-RU" sz="2400" b="1" dirty="0" smtClean="0">
              <a:latin typeface="+mj-lt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ПРЕДМЕТ ИССЛЕДОВАНИЯ</a:t>
            </a:r>
            <a:r>
              <a:rPr lang="ru-RU" sz="2400" b="1" dirty="0" smtClean="0">
                <a:latin typeface="+mj-lt"/>
              </a:rPr>
              <a:t>: социальная эффективность менеджмента.</a:t>
            </a:r>
          </a:p>
          <a:p>
            <a:pPr marL="0" indent="0">
              <a:buNone/>
            </a:pPr>
            <a:endParaRPr lang="ru-RU" sz="2400" b="1" dirty="0" smtClean="0">
              <a:latin typeface="+mj-lt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ЦЕЛЬ РАБОТЫ </a:t>
            </a:r>
            <a:r>
              <a:rPr lang="ru-RU" sz="2400" b="1" dirty="0" smtClean="0">
                <a:latin typeface="+mj-lt"/>
              </a:rPr>
              <a:t>– изучение взглядов </a:t>
            </a:r>
            <a:r>
              <a:rPr lang="ru-RU" sz="2400" b="1" dirty="0">
                <a:latin typeface="+mj-lt"/>
              </a:rPr>
              <a:t>специалистов на сущность и характеристики социальной эффективности менеджмента</a:t>
            </a:r>
            <a:r>
              <a:rPr lang="ru-RU" sz="2400" b="1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93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lnSpcReduction="10000"/>
          </a:bodyPr>
          <a:lstStyle/>
          <a:p>
            <a:pPr marL="0" indent="450000">
              <a:buNone/>
            </a:pPr>
            <a:endParaRPr lang="ru-RU" sz="2800" dirty="0" smtClean="0"/>
          </a:p>
          <a:p>
            <a:pPr marL="0" indent="450000">
              <a:buNone/>
            </a:pPr>
            <a:endParaRPr lang="ru-RU" sz="2800" dirty="0"/>
          </a:p>
          <a:p>
            <a:pPr marL="0" indent="450000">
              <a:buNone/>
            </a:pPr>
            <a:endParaRPr lang="ru-RU" sz="2800" dirty="0" smtClean="0"/>
          </a:p>
          <a:p>
            <a:pPr marL="0" indent="450000">
              <a:buNone/>
            </a:pPr>
            <a:endParaRPr lang="ru-RU" sz="2800" dirty="0"/>
          </a:p>
          <a:p>
            <a:pPr marL="0" indent="450000">
              <a:buNone/>
            </a:pPr>
            <a:endParaRPr lang="ru-RU" sz="2800" dirty="0" smtClean="0"/>
          </a:p>
          <a:p>
            <a:pPr marL="0" indent="450000">
              <a:buNone/>
            </a:pPr>
            <a:endParaRPr lang="ru-RU" sz="2800" dirty="0"/>
          </a:p>
          <a:p>
            <a:pPr marL="0" indent="450000">
              <a:buNone/>
            </a:pPr>
            <a:endParaRPr lang="ru-RU" sz="2800" dirty="0"/>
          </a:p>
          <a:p>
            <a:pPr marL="0" indent="450000">
              <a:buNone/>
            </a:pPr>
            <a:endParaRPr lang="ru-RU" sz="2800" dirty="0" smtClean="0"/>
          </a:p>
          <a:p>
            <a:pPr marL="0" indent="450000">
              <a:buNone/>
            </a:pPr>
            <a:endParaRPr lang="ru-RU" sz="2800" dirty="0" smtClean="0"/>
          </a:p>
          <a:p>
            <a:pPr marL="0" indent="0" algn="just">
              <a:buNone/>
            </a:pP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МЕНЕДЖМЕНТ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>
                <a:latin typeface="+mj-lt"/>
              </a:rPr>
              <a:t>представляет собой работу по организации, координации и </a:t>
            </a:r>
            <a:r>
              <a:rPr lang="ru-RU" sz="2400" b="1" dirty="0" smtClean="0">
                <a:latin typeface="+mj-lt"/>
              </a:rPr>
              <a:t>контролю бизнес-процессов</a:t>
            </a:r>
            <a:r>
              <a:rPr lang="ru-RU" sz="2400" b="1" dirty="0">
                <a:latin typeface="+mj-lt"/>
              </a:rPr>
              <a:t>, выполнению каких-либо работ или проектов.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3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5000"/>
                    </a14:imgEffect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02660"/>
            <a:ext cx="5400600" cy="38082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>
            <a:innerShdw blurRad="114300">
              <a:schemeClr val="tx1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12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73015"/>
            <a:ext cx="8229600" cy="6525344"/>
          </a:xfrm>
        </p:spPr>
        <p:txBody>
          <a:bodyPr>
            <a:normAutofit fontScale="92500" lnSpcReduction="20000"/>
          </a:bodyPr>
          <a:lstStyle/>
          <a:p>
            <a:pPr marL="0" indent="450000">
              <a:buNone/>
            </a:pPr>
            <a:endParaRPr lang="ru-RU" sz="2200" dirty="0" smtClean="0"/>
          </a:p>
          <a:p>
            <a:pPr marL="0" indent="450000">
              <a:buNone/>
            </a:pPr>
            <a:endParaRPr lang="ru-RU" sz="2200" dirty="0"/>
          </a:p>
          <a:p>
            <a:pPr marL="0" indent="450000">
              <a:buNone/>
            </a:pPr>
            <a:endParaRPr lang="ru-RU" sz="2200" dirty="0" smtClean="0"/>
          </a:p>
          <a:p>
            <a:pPr marL="0" indent="450000">
              <a:buNone/>
            </a:pPr>
            <a:endParaRPr lang="ru-RU" sz="2200" dirty="0"/>
          </a:p>
          <a:p>
            <a:pPr marL="0" indent="450000">
              <a:buNone/>
            </a:pPr>
            <a:endParaRPr lang="ru-RU" sz="2200" dirty="0" smtClean="0"/>
          </a:p>
          <a:p>
            <a:pPr marL="0" indent="450000">
              <a:buNone/>
            </a:pPr>
            <a:endParaRPr lang="ru-RU" sz="2200" dirty="0"/>
          </a:p>
          <a:p>
            <a:pPr marL="0" indent="450000">
              <a:buNone/>
            </a:pPr>
            <a:endParaRPr lang="ru-RU" sz="2000" dirty="0" smtClean="0"/>
          </a:p>
          <a:p>
            <a:pPr marL="0" indent="450000">
              <a:buNone/>
            </a:pPr>
            <a:endParaRPr lang="ru-RU" sz="2200" dirty="0" smtClean="0"/>
          </a:p>
          <a:p>
            <a:pPr marL="0" indent="450000">
              <a:buNone/>
            </a:pPr>
            <a:endParaRPr lang="ru-RU" sz="2200" dirty="0"/>
          </a:p>
          <a:p>
            <a:pPr marL="0" indent="450000">
              <a:buNone/>
            </a:pPr>
            <a:endParaRPr lang="ru-RU" sz="20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2500" b="1" dirty="0" smtClean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b="1" dirty="0" smtClean="0">
                <a:latin typeface="+mj-lt"/>
              </a:rPr>
              <a:t>Обычно </a:t>
            </a:r>
            <a:r>
              <a:rPr lang="ru-RU" sz="2500" b="1" dirty="0">
                <a:latin typeface="+mj-lt"/>
              </a:rPr>
              <a:t>эффективность менеджмента рассматривается с экономической точки зрения и характеризуется получением максимальной выгоды при небольших издержках. При этом все большую значимость в повышении доходности бизнеса приобретает социальная эффективность управления, т. е. эффективность использовании главного ресурса любой организации – персонала. Социальная эффективность менеджмента проявляется в умении руководства с наибольшей отдачей использовать профессионализм и иные способности работников.</a:t>
            </a:r>
          </a:p>
          <a:p>
            <a:pPr marL="0" indent="0">
              <a:spcBef>
                <a:spcPts val="0"/>
              </a:spcBef>
              <a:buNone/>
            </a:pP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4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697810"/>
            <a:ext cx="5478719" cy="273630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2564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6868"/>
            <a:ext cx="8229600" cy="138992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СПЕЦИАЛИСТЫ  ПО-РАЗНОМУ ОПРЕДЕЛЯЮТ ПОНЯТИЕ СОЦИАЛЬНОЙ ЭФФЕКТИВНОСТИ МЕНЕДЖМЕНТА: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971" y="1700808"/>
            <a:ext cx="8507288" cy="5616624"/>
          </a:xfrm>
        </p:spPr>
        <p:txBody>
          <a:bodyPr>
            <a:normAutofit fontScale="70000" lnSpcReduction="20000"/>
          </a:bodyPr>
          <a:lstStyle/>
          <a:p>
            <a:pPr marL="0" indent="450000" algn="just">
              <a:spcBef>
                <a:spcPts val="0"/>
              </a:spcBef>
              <a:buNone/>
            </a:pPr>
            <a:r>
              <a:rPr lang="ru-RU" sz="3100" b="1" dirty="0" smtClean="0">
                <a:solidFill>
                  <a:schemeClr val="tx2"/>
                </a:solidFill>
                <a:latin typeface="+mj-lt"/>
              </a:rPr>
              <a:t>Тарасова Л</a:t>
            </a:r>
            <a:r>
              <a:rPr lang="ru-RU" sz="3100" b="1" dirty="0" smtClean="0">
                <a:latin typeface="+mj-lt"/>
              </a:rPr>
              <a:t>.  считает, что социальная эффективность менеджмента – это степень применения потенциальных знаний и творческих умений каждого сотрудника и трудового коллектива, позволяющая оценить, насколько успешно разрешились социально-коллективные вопросы и задачи.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3100" b="1" dirty="0" smtClean="0">
                <a:solidFill>
                  <a:schemeClr val="tx2"/>
                </a:solidFill>
                <a:latin typeface="+mj-lt"/>
              </a:rPr>
              <a:t>Семенов А. К. </a:t>
            </a:r>
            <a:r>
              <a:rPr lang="ru-RU" sz="3100" b="1" dirty="0" smtClean="0">
                <a:latin typeface="+mj-lt"/>
              </a:rPr>
              <a:t>и </a:t>
            </a:r>
            <a:r>
              <a:rPr lang="ru-RU" sz="3100" b="1" dirty="0" smtClean="0">
                <a:solidFill>
                  <a:schemeClr val="tx2"/>
                </a:solidFill>
                <a:latin typeface="+mj-lt"/>
              </a:rPr>
              <a:t>Набоков В. И.  </a:t>
            </a:r>
            <a:r>
              <a:rPr lang="ru-RU" sz="3100" b="1" dirty="0" smtClean="0">
                <a:latin typeface="+mj-lt"/>
              </a:rPr>
              <a:t>определяют социальную эффективность менеджмента как степень использования возможностей и способностей каждого сотрудника, выражающую социальный результат управленческой деятельности.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3100" b="1" dirty="0" smtClean="0">
                <a:latin typeface="+mj-lt"/>
              </a:rPr>
              <a:t> По мнению </a:t>
            </a:r>
            <a:r>
              <a:rPr lang="ru-RU" sz="3100" b="1" dirty="0" smtClean="0">
                <a:solidFill>
                  <a:schemeClr val="tx2"/>
                </a:solidFill>
                <a:latin typeface="+mj-lt"/>
              </a:rPr>
              <a:t>Быстровой В</a:t>
            </a:r>
            <a:r>
              <a:rPr lang="ru-RU" sz="3100" b="1" dirty="0">
                <a:solidFill>
                  <a:schemeClr val="tx2"/>
                </a:solidFill>
                <a:latin typeface="+mj-lt"/>
              </a:rPr>
              <a:t>.</a:t>
            </a:r>
            <a:r>
              <a:rPr lang="ru-RU" sz="3100" b="1" dirty="0" smtClean="0">
                <a:latin typeface="+mj-lt"/>
              </a:rPr>
              <a:t>,  понятие социальной эффективности менеджмента означает плавное развитие каждого работника как личности, рост его профессиональных навыков, формирование благополучного психологического положения, побуждение к общественной активности и здоровому образу жизни.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000" b="1" dirty="0">
              <a:latin typeface="+mj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38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28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028" y="548680"/>
            <a:ext cx="8229600" cy="61926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450000">
              <a:buNone/>
            </a:pPr>
            <a:endParaRPr lang="ru-RU" sz="2600" dirty="0" smtClean="0"/>
          </a:p>
          <a:p>
            <a:pPr marL="0" indent="450000">
              <a:buNone/>
            </a:pPr>
            <a:endParaRPr lang="ru-RU" sz="2600" dirty="0" smtClean="0"/>
          </a:p>
          <a:p>
            <a:pPr marL="0" indent="450000">
              <a:buNone/>
            </a:pPr>
            <a:endParaRPr lang="ru-RU" sz="2600" dirty="0"/>
          </a:p>
          <a:p>
            <a:pPr marL="0" indent="450000">
              <a:buNone/>
            </a:pPr>
            <a:endParaRPr lang="ru-RU" sz="2600" dirty="0" smtClean="0"/>
          </a:p>
          <a:p>
            <a:pPr marL="0" indent="450000">
              <a:buNone/>
            </a:pPr>
            <a:endParaRPr lang="ru-RU" sz="2600" dirty="0" smtClean="0"/>
          </a:p>
          <a:p>
            <a:pPr marL="0" indent="450000">
              <a:buNone/>
            </a:pPr>
            <a:endParaRPr lang="ru-RU" dirty="0"/>
          </a:p>
          <a:p>
            <a:pPr marL="0" indent="450000">
              <a:buNone/>
            </a:pPr>
            <a:endParaRPr lang="ru-RU" sz="3600" dirty="0" smtClean="0"/>
          </a:p>
          <a:p>
            <a:pPr marL="0" indent="450000">
              <a:buNone/>
            </a:pPr>
            <a:endParaRPr lang="ru-RU" sz="3600" dirty="0" smtClean="0"/>
          </a:p>
          <a:p>
            <a:pPr marL="0" indent="450000">
              <a:buNone/>
            </a:pPr>
            <a:endParaRPr lang="ru-RU" sz="3600" dirty="0" smtClean="0"/>
          </a:p>
          <a:p>
            <a:pPr marL="0" indent="450000">
              <a:buNone/>
            </a:pPr>
            <a:endParaRPr lang="ru-RU" sz="3600" dirty="0"/>
          </a:p>
          <a:p>
            <a:pPr marL="0" indent="450000">
              <a:buNone/>
            </a:pPr>
            <a:endParaRPr lang="ru-RU" sz="5000" dirty="0" smtClean="0">
              <a:latin typeface="+mj-lt"/>
            </a:endParaRPr>
          </a:p>
          <a:p>
            <a:pPr marL="0" indent="450000">
              <a:buNone/>
            </a:pPr>
            <a:endParaRPr lang="ru-RU" sz="5000" dirty="0">
              <a:latin typeface="+mj-lt"/>
            </a:endParaRPr>
          </a:p>
          <a:p>
            <a:pPr marL="0" indent="450000">
              <a:buNone/>
            </a:pPr>
            <a:endParaRPr lang="ru-RU" sz="6200" dirty="0" smtClean="0">
              <a:latin typeface="+mj-lt"/>
            </a:endParaRPr>
          </a:p>
          <a:p>
            <a:pPr marL="0" indent="450000">
              <a:buNone/>
            </a:pPr>
            <a:endParaRPr lang="ru-RU" sz="6200" dirty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9600" b="1" dirty="0" smtClean="0">
                <a:latin typeface="+mj-lt"/>
              </a:rPr>
              <a:t>Результаты </a:t>
            </a:r>
            <a:r>
              <a:rPr lang="ru-RU" sz="9600" b="1" dirty="0">
                <a:latin typeface="+mj-lt"/>
              </a:rPr>
              <a:t>социальной эффективности менеджмента формируются благодаря статистической и финансовой отчетности, опросу сотрудников, методу наблюдений и оценок опытных экспертов. Также при оценке социальной эффективности менеджмента нужно обязательно рассмотреть все компоненты социальной программы, которая на данный момент активна в </a:t>
            </a:r>
            <a:r>
              <a:rPr lang="ru-RU" sz="9600" b="1" dirty="0" smtClean="0">
                <a:latin typeface="+mj-lt"/>
              </a:rPr>
              <a:t>организации.</a:t>
            </a:r>
            <a:endParaRPr lang="ru-RU" sz="9600" b="1" dirty="0">
              <a:latin typeface="+mj-lt"/>
            </a:endParaRPr>
          </a:p>
          <a:p>
            <a:pPr marL="0" indent="0" algn="just">
              <a:buNone/>
            </a:pPr>
            <a:endParaRPr lang="ru-RU" sz="5000" dirty="0" smtClean="0">
              <a:latin typeface="+mj-lt"/>
            </a:endParaRPr>
          </a:p>
          <a:p>
            <a:pPr marL="0" indent="0">
              <a:buNone/>
            </a:pPr>
            <a:r>
              <a:rPr lang="ru-RU" sz="4200" dirty="0">
                <a:latin typeface="+mj-lt"/>
              </a:rPr>
              <a:t> 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6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404664"/>
            <a:ext cx="5400600" cy="324036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4496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680520"/>
          </a:xfrm>
        </p:spPr>
        <p:txBody>
          <a:bodyPr>
            <a:normAutofit lnSpcReduction="10000"/>
          </a:bodyPr>
          <a:lstStyle/>
          <a:p>
            <a:pPr marL="0" indent="450000">
              <a:buNone/>
            </a:pPr>
            <a:endParaRPr lang="ru-RU" sz="2000" dirty="0" smtClean="0"/>
          </a:p>
          <a:p>
            <a:pPr marL="0" indent="450000">
              <a:buNone/>
            </a:pPr>
            <a:endParaRPr lang="ru-RU" sz="2000" dirty="0"/>
          </a:p>
          <a:p>
            <a:pPr marL="0" indent="450000">
              <a:buNone/>
            </a:pPr>
            <a:endParaRPr lang="ru-RU" sz="2000" dirty="0" smtClean="0"/>
          </a:p>
          <a:p>
            <a:pPr marL="0" indent="450000">
              <a:buNone/>
            </a:pPr>
            <a:endParaRPr lang="ru-RU" sz="2000" dirty="0"/>
          </a:p>
          <a:p>
            <a:pPr marL="0" indent="450000">
              <a:buNone/>
            </a:pPr>
            <a:endParaRPr lang="ru-RU" sz="2000" dirty="0" smtClean="0"/>
          </a:p>
          <a:p>
            <a:pPr marL="0" indent="450000">
              <a:buNone/>
            </a:pPr>
            <a:endParaRPr lang="ru-RU" sz="2000" dirty="0"/>
          </a:p>
          <a:p>
            <a:pPr marL="0" indent="450000">
              <a:buNone/>
            </a:pPr>
            <a:endParaRPr lang="ru-RU" sz="2000" dirty="0" smtClean="0"/>
          </a:p>
          <a:p>
            <a:pPr marL="0" indent="450000">
              <a:buNone/>
            </a:pPr>
            <a:endParaRPr lang="ru-RU" sz="2000" dirty="0"/>
          </a:p>
          <a:p>
            <a:pPr marL="0" indent="450000">
              <a:buNone/>
            </a:pPr>
            <a:endParaRPr lang="ru-RU" sz="2000" dirty="0" smtClean="0"/>
          </a:p>
          <a:p>
            <a:pPr marL="0" indent="450000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400" b="1" dirty="0" smtClean="0">
                <a:latin typeface="+mj-lt"/>
              </a:rPr>
              <a:t>На </a:t>
            </a:r>
            <a:r>
              <a:rPr lang="ru-RU" sz="2400" b="1" dirty="0">
                <a:latin typeface="+mj-lt"/>
              </a:rPr>
              <a:t>сегодняшний день выделяют множество факторов оценки социальной эффективности менеджмента</a:t>
            </a:r>
            <a:r>
              <a:rPr lang="ru-RU" sz="2400" dirty="0">
                <a:latin typeface="+mj-lt"/>
              </a:rPr>
              <a:t>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7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029" y="548797"/>
            <a:ext cx="5472608" cy="343915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7688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44679"/>
            <a:ext cx="8380649" cy="5702201"/>
          </a:xfrm>
        </p:spPr>
        <p:txBody>
          <a:bodyPr>
            <a:noAutofit/>
          </a:bodyPr>
          <a:lstStyle/>
          <a:p>
            <a:pPr marL="0" indent="450000" algn="ctr"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ПОДХОДЫ К ОЦЕНКЕ ЭФФЕКТИВНОСТИ СОЦИАЛЬНОГО МЕНЕДЖМЕНТА:</a:t>
            </a:r>
          </a:p>
          <a:p>
            <a:pPr marL="0" indent="450000" algn="ctr">
              <a:buNone/>
            </a:pP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+mj-lt"/>
              </a:rPr>
              <a:t>1. Главными </a:t>
            </a:r>
            <a:r>
              <a:rPr lang="ru-RU" sz="2400" b="1" dirty="0">
                <a:latin typeface="+mj-lt"/>
              </a:rPr>
              <a:t>показателями социальной эффективности менеджмента, которые определяют мотивацию и организацию труда, являются: дисциплина труда, участие сотрудников в выработке и принятии управленческих решений, уровень оснащенности и организации рабочего места. </a:t>
            </a:r>
            <a:endParaRPr lang="ru-RU" sz="2400" b="1" dirty="0" smtClean="0">
              <a:latin typeface="+mj-lt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+mj-lt"/>
              </a:rPr>
              <a:t>Немаловажную </a:t>
            </a:r>
            <a:r>
              <a:rPr lang="ru-RU" sz="2400" b="1" dirty="0">
                <a:latin typeface="+mj-lt"/>
              </a:rPr>
              <a:t>роль играет моральное и материальное </a:t>
            </a:r>
            <a:r>
              <a:rPr lang="ru-RU" sz="2400" b="1" dirty="0" smtClean="0">
                <a:latin typeface="+mj-lt"/>
              </a:rPr>
              <a:t>стимулирование </a:t>
            </a:r>
            <a:r>
              <a:rPr lang="ru-RU" sz="2400" b="1" dirty="0">
                <a:latin typeface="+mj-lt"/>
              </a:rPr>
              <a:t>работников </a:t>
            </a:r>
            <a:r>
              <a:rPr lang="ru-RU" sz="2400" b="1" dirty="0" smtClean="0">
                <a:latin typeface="+mj-lt"/>
              </a:rPr>
              <a:t>организации.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+mj-lt"/>
              </a:rPr>
              <a:t> </a:t>
            </a:r>
            <a:endParaRPr lang="ru-RU" sz="2400" b="1" dirty="0">
              <a:latin typeface="+mj-lt"/>
            </a:endParaRPr>
          </a:p>
          <a:p>
            <a:pPr marL="0" indent="450000">
              <a:buNone/>
            </a:pPr>
            <a:endParaRPr lang="ru-RU" sz="2400" b="1" dirty="0">
              <a:latin typeface="+mj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93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4BB4-6424-4748-A871-383F225519F3}" type="slidenum">
              <a:rPr lang="ru-RU" smtClean="0"/>
              <a:t>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8"/>
            <a:ext cx="82912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ctr"/>
            <a:r>
              <a:rPr lang="ru-RU" sz="2400" b="1" dirty="0">
                <a:solidFill>
                  <a:schemeClr val="tx2"/>
                </a:solidFill>
                <a:latin typeface="+mj-lt"/>
              </a:rPr>
              <a:t>ПОДХОДЫ К ОЦЕНКЕ ЭФФЕКТИВНОСТИ СОЦИАЛЬНОГО МЕНЕДЖМЕНТА:</a:t>
            </a:r>
          </a:p>
          <a:p>
            <a:pPr algn="ctr"/>
            <a:endParaRPr lang="ru-RU" sz="2400" b="1" dirty="0" smtClean="0">
              <a:latin typeface="+mj-lt"/>
            </a:endParaRPr>
          </a:p>
          <a:p>
            <a:pPr algn="just"/>
            <a:r>
              <a:rPr lang="ru-RU" sz="2400" b="1" dirty="0" smtClean="0">
                <a:latin typeface="+mj-lt"/>
              </a:rPr>
              <a:t>2</a:t>
            </a:r>
            <a:r>
              <a:rPr lang="ru-RU" sz="2400" b="1" dirty="0">
                <a:latin typeface="+mj-lt"/>
              </a:rPr>
              <a:t>. </a:t>
            </a:r>
            <a:r>
              <a:rPr lang="ru-RU" sz="2400" b="1" dirty="0" smtClean="0">
                <a:latin typeface="+mj-lt"/>
              </a:rPr>
              <a:t>На </a:t>
            </a:r>
            <a:r>
              <a:rPr lang="ru-RU" sz="2400" b="1" dirty="0">
                <a:latin typeface="+mj-lt"/>
              </a:rPr>
              <a:t>отношение сотрудников к выполняемой ими </a:t>
            </a:r>
            <a:r>
              <a:rPr lang="ru-RU" sz="2400" b="1" dirty="0" smtClean="0">
                <a:latin typeface="+mj-lt"/>
              </a:rPr>
              <a:t>работе</a:t>
            </a:r>
            <a:r>
              <a:rPr lang="ru-RU" sz="2400" b="1" dirty="0">
                <a:latin typeface="+mj-lt"/>
              </a:rPr>
              <a:t> непосредственно </a:t>
            </a:r>
            <a:r>
              <a:rPr lang="ru-RU" sz="2400" b="1" dirty="0" smtClean="0">
                <a:latin typeface="+mj-lt"/>
              </a:rPr>
              <a:t>влияют культурно-бытовые </a:t>
            </a:r>
            <a:r>
              <a:rPr lang="ru-RU" sz="2400" b="1" dirty="0">
                <a:latin typeface="+mj-lt"/>
              </a:rPr>
              <a:t>и социальные условия </a:t>
            </a:r>
            <a:r>
              <a:rPr lang="ru-RU" sz="2400" b="1" dirty="0" smtClean="0">
                <a:latin typeface="+mj-lt"/>
              </a:rPr>
              <a:t>труда. </a:t>
            </a:r>
          </a:p>
          <a:p>
            <a:pPr algn="just"/>
            <a:r>
              <a:rPr lang="ru-RU" sz="2400" b="1" dirty="0" smtClean="0">
                <a:latin typeface="+mj-lt"/>
              </a:rPr>
              <a:t>К </a:t>
            </a:r>
            <a:r>
              <a:rPr lang="ru-RU" sz="2400" b="1" dirty="0">
                <a:latin typeface="+mj-lt"/>
              </a:rPr>
              <a:t>определяющим факторам здесь можно отнести: безопасность труда, уровень болезней на рабочем месте, соответствие рабочего места требованиям охраны труда, режим работы, наличие столовых и перерывов для восстановления сил, наличие необходимого оборудования и качественная работа компьютерной техники.</a:t>
            </a:r>
            <a:r>
              <a:rPr lang="ru-RU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885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725</TotalTime>
  <Words>683</Words>
  <Application>Microsoft Office PowerPoint</Application>
  <PresentationFormat>Экран (4:3)</PresentationFormat>
  <Paragraphs>137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Перспектива</vt:lpstr>
      <vt:lpstr>МИНОБРНАУКИ РОССИИ ФЕДЕРАЛЬНОЕ ГОСУДАРСТВЕННОЕ АВТОНОМНОЕ ОБРАЗОВАТЕЛЬНОЕ  УЧРЕЖДЕНИЕ ВЫСШЕГО ОБРАЗОВАНИЯ  «ОМСКИЙ ГОСУДАРСТВЕННЫЙ ТЕХНИЧЕСКИЙ УНИВЕРСИТЕТ»</vt:lpstr>
      <vt:lpstr>Презентация PowerPoint</vt:lpstr>
      <vt:lpstr> </vt:lpstr>
      <vt:lpstr> </vt:lpstr>
      <vt:lpstr>СПЕЦИАЛИСТЫ  ПО-РАЗНОМУ ОПРЕДЕЛЯЮТ ПОНЯТИЕ СОЦИАЛЬНОЙ ЭФФЕКТИВНОСТИ МЕНЕДЖМЕНТА:</vt:lpstr>
      <vt:lpstr> </vt:lpstr>
      <vt:lpstr>Презентация PowerPoint</vt:lpstr>
      <vt:lpstr> </vt:lpstr>
      <vt:lpstr>Презентация PowerPoint</vt:lpstr>
      <vt:lpstr> </vt:lpstr>
      <vt:lpstr>ИТОГИ </vt:lpstr>
      <vt:lpstr>СПАСИБО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76</cp:revision>
  <dcterms:created xsi:type="dcterms:W3CDTF">2022-10-27T12:22:51Z</dcterms:created>
  <dcterms:modified xsi:type="dcterms:W3CDTF">2022-10-31T09:30:04Z</dcterms:modified>
</cp:coreProperties>
</file>