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4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2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499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143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548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488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888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32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99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7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36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07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94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43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1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0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B56B-B8F8-462B-9BEB-92E3D7D65D7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38BAF7-BC05-4724-AC4F-4916111E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94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osstat.gov.ru/statistics/science" TargetMode="External"/><Relationship Id="rId2" Type="http://schemas.openxmlformats.org/officeDocument/2006/relationships/hyperlink" Target="http://www.consultant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29359" y="3207327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ТЕХНОПАРК КАК ЭЛЕМЕНТ ИНФРАСТРУКТУРЫ ИННОВАЦИОННОЙ ДЕЯТЕЛЬНОСТИ ВУЗА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4377" y="6079706"/>
            <a:ext cx="8915399" cy="112628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магистрант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 РГПУ им. А. И. Герцена Осипова А. 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42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Сравнительная характеристика университетских технопарков за 2020 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442403"/>
              </p:ext>
            </p:extLst>
          </p:nvPr>
        </p:nvGraphicFramePr>
        <p:xfrm>
          <a:off x="184727" y="1736840"/>
          <a:ext cx="11914910" cy="5046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098"/>
                <a:gridCol w="934084"/>
                <a:gridCol w="757382"/>
                <a:gridCol w="1838036"/>
                <a:gridCol w="2318328"/>
                <a:gridCol w="1699490"/>
                <a:gridCol w="738910"/>
                <a:gridCol w="988290"/>
                <a:gridCol w="988292"/>
              </a:tblGrid>
              <a:tr h="75164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Наименование технопарка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Место нахождения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Год создания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Направления специализации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Инфраструктура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Объем инвестиций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Выручка резидентов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Кол-во объектов интеллектуальной собственности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Объем затрат резидентов на НИОКР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</a:tr>
              <a:tr h="125770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1. «Волгатех»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Республика Марий Эл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1996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Металлургия и металлообработка, транспортное машиностроение, автомобильная промышленность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Бизнес-инкубатор, инжиниринговый центр, центр коллективного пользования научным оборудованием, конгрессно-выставочный зал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37,5 млн руб.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(35 млн руб. – средства федерального бюджета, 2,5 млн руб. – внебюджетные источники)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18,6 млн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1,4 млн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</a:tr>
              <a:tr h="132488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2. Технопарк Иркутского национального исследовательского технического университета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Иркутская область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Информационно-коммуникационные технологии, транспортное машиностроение, биотехнологии, химическая промышленность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Бизнес-инкубатор Инжиниринговый центр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Центр коллективного пользования научным оборудованием, Центр </a:t>
                      </a:r>
                      <a:r>
                        <a:rPr lang="ru-RU" sz="1050" dirty="0" err="1">
                          <a:effectLst/>
                        </a:rPr>
                        <a:t>прототипирования</a:t>
                      </a:r>
                      <a:r>
                        <a:rPr lang="ru-RU" sz="1050" dirty="0">
                          <a:effectLst/>
                        </a:rPr>
                        <a:t>, Центр трансфера технологий Лаборатории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185 млн руб. (25 млн руб. – средства федерального бюджета, 160 млн руб. – внебюджетные источники)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861 млн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</a:tr>
              <a:tr h="1384198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3. «Технопарк Русский» – совместный проект Дальневосточного федерального университета и Фонда «Сколково»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Приморский край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Биотехнологии Медицинская и фармацевтическая промышленность, Новые материалы Информационно-коммуникационные технологии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Бизнес-инкубатор Коворкинг-центр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81 млн руб. (66 млн руб. – средства федерального бюджета, 15 млн руб. – внебюджетные источники)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1528,0 млн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38 млн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03" marR="28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404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Социально-экономические показатели регионов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721563"/>
              </p:ext>
            </p:extLst>
          </p:nvPr>
        </p:nvGraphicFramePr>
        <p:xfrm>
          <a:off x="1616363" y="1838035"/>
          <a:ext cx="10187709" cy="4166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0480"/>
                <a:gridCol w="886025"/>
                <a:gridCol w="925006"/>
                <a:gridCol w="1041948"/>
                <a:gridCol w="899722"/>
                <a:gridCol w="896560"/>
                <a:gridCol w="895507"/>
                <a:gridCol w="1238961"/>
                <a:gridCol w="1045110"/>
                <a:gridCol w="1188390"/>
              </a:tblGrid>
              <a:tr h="221672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Местоположение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Площадь территории, тыс. км</a:t>
                      </a:r>
                      <a:r>
                        <a:rPr lang="ru-RU" sz="1200" baseline="300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Численность населения на 1 января 2021 г., тыс. человек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Среднегодовая численность занятых, тыс. человек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Среднедушевые денежные доходы (в месяц),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Потребительские расходы в среднем на душу населения (в месяц), руб.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Среднемесячная номинальная начисленная заработная плата работников организаций,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Валовой региональный продукт в 2019 г., млрд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Инвестиции в основной капитал, млрд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Основные фонды в экономике (по полной учетной стоимости; на конец года), млрд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765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Республика Марий Эл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675,3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264,5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21 264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15 376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32 278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204,1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933,1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17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Иркутская область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774,8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2 375,0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1 051,5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27 571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19 410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49 885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1 545,7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395,3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4 294,4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17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край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164,7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1 877,8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924,7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37 304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27 916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50 105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1 066,7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184,7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3 657,6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595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Представленные данные указывают на взаимосвязь инновационной инфраструктуры и экономики региона.  Совместный проект Дальневосточного федерального университета и Фонда «</a:t>
            </a:r>
            <a:r>
              <a:rPr lang="ru-RU" dirty="0" err="1"/>
              <a:t>Сколково</a:t>
            </a:r>
            <a:r>
              <a:rPr lang="ru-RU" dirty="0"/>
              <a:t>» является самым молодым, но уже имеющим 8 объектов интеллектуальной собственности, поскольку «</a:t>
            </a:r>
            <a:r>
              <a:rPr lang="ru-RU" dirty="0" err="1"/>
              <a:t>Сколково</a:t>
            </a:r>
            <a:r>
              <a:rPr lang="ru-RU" dirty="0"/>
              <a:t>» находится в Москве, где сосредоточены все передовые технологии.</a:t>
            </a:r>
          </a:p>
          <a:p>
            <a:r>
              <a:rPr lang="ru-RU" dirty="0"/>
              <a:t>Технопарк Иркутского национального исследовательского технического университета поддерживается внебюджетными источниками финансирования, что позволяет ему развиваться и занимать лидирующую позицию среди рассмотренных регионов.</a:t>
            </a:r>
          </a:p>
          <a:p>
            <a:r>
              <a:rPr lang="ru-RU" dirty="0"/>
              <a:t>Республика Марий Эл имеет меньшее значение в показателях, ее социально-экономическое развитие не так связано с инновационной деятельность, как в других регионах.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853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Технопарки – площадки для генерации новых идей и обмена практическими знаниями между представителями бизнеса и студентами, занимают важное место в развитии экономики в целом и инновационной деятельности вуза в частности. В России с каждым годом создается все больше программ по поддержке инноваций в вузах, выделяются гранты и субсидии, что позволяет развиваться технопаркам не только в центральной части страны, где аккумулирована большая часть научно-технической базы, но и регионам.</a:t>
            </a:r>
          </a:p>
          <a:p>
            <a:r>
              <a:rPr lang="ru-RU" dirty="0"/>
              <a:t>Важно обеспечивать постоянное взаимодействие между студентами и организациями, проводить практические занятия, организовывать инновационные кластеры.</a:t>
            </a:r>
          </a:p>
        </p:txBody>
      </p:sp>
    </p:spTree>
    <p:extLst>
      <p:ext uri="{BB962C8B-B14F-4D97-AF65-F5344CB8AC3E}">
        <p14:creationId xmlns:p14="http://schemas.microsoft.com/office/powerpoint/2010/main" val="2650575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419" y="1468583"/>
            <a:ext cx="11379200" cy="515389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 Федеральный закон от 23.08.1996 № 127-ФЗ (ред. от 07.10.2022) "О науке и государственной научно-технической политике". Статья 2. Основные понятия, применяемые в настоящем Федеральном законе. URL: </a:t>
            </a:r>
            <a:r>
              <a:rPr lang="ru-RU" dirty="0">
                <a:hlinkClick r:id="rId2"/>
              </a:rPr>
              <a:t>http://www.consultant.ru/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Питилимов</a:t>
            </a:r>
            <a:r>
              <a:rPr lang="ru-RU" dirty="0"/>
              <a:t> Ф. В. Инновационная деятельность предприятия / Ф. В. </a:t>
            </a:r>
            <a:r>
              <a:rPr lang="ru-RU" dirty="0" err="1"/>
              <a:t>Питилимов</a:t>
            </a:r>
            <a:r>
              <a:rPr lang="ru-RU" dirty="0"/>
              <a:t>, А. С. </a:t>
            </a:r>
            <a:r>
              <a:rPr lang="ru-RU" dirty="0" err="1"/>
              <a:t>Шарышов</a:t>
            </a:r>
            <a:r>
              <a:rPr lang="ru-RU" dirty="0"/>
              <a:t>. – Текст: </a:t>
            </a:r>
            <a:r>
              <a:rPr lang="ru-RU" dirty="0" err="1"/>
              <a:t>непосредственныц</a:t>
            </a:r>
            <a:r>
              <a:rPr lang="ru-RU" dirty="0"/>
              <a:t> // Молодой ученый. – 2017 – № 3 (137). С. 392-395.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en-US" dirty="0"/>
              <a:t>https</a:t>
            </a:r>
            <a:r>
              <a:rPr lang="ru-RU" dirty="0"/>
              <a:t>://</a:t>
            </a:r>
            <a:r>
              <a:rPr lang="en-US" dirty="0" err="1"/>
              <a:t>moluch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/</a:t>
            </a:r>
            <a:r>
              <a:rPr lang="en-US" dirty="0"/>
              <a:t>archive</a:t>
            </a:r>
            <a:r>
              <a:rPr lang="ru-RU" dirty="0"/>
              <a:t>/137/38453/</a:t>
            </a:r>
          </a:p>
          <a:p>
            <a:r>
              <a:rPr lang="ru-RU" dirty="0"/>
              <a:t>3. </a:t>
            </a:r>
            <a:r>
              <a:rPr lang="ru-RU" dirty="0" err="1"/>
              <a:t>Баранчеев</a:t>
            </a:r>
            <a:r>
              <a:rPr lang="ru-RU" dirty="0"/>
              <a:t> В. П.  Управление инновациями: учебник для вузов / В. П. </a:t>
            </a:r>
            <a:r>
              <a:rPr lang="ru-RU" dirty="0" err="1"/>
              <a:t>Баранчеев</a:t>
            </a:r>
            <a:r>
              <a:rPr lang="ru-RU" dirty="0"/>
              <a:t>, Н. П. Масленникова, В. М. Мишин. — 3-е изд., </a:t>
            </a:r>
            <a:r>
              <a:rPr lang="ru-RU" dirty="0" err="1"/>
              <a:t>перераб</a:t>
            </a:r>
            <a:r>
              <a:rPr lang="ru-RU" dirty="0"/>
              <a:t>. и доп. — Москва: Издательство </a:t>
            </a:r>
            <a:r>
              <a:rPr lang="ru-RU" dirty="0" err="1"/>
              <a:t>Юрайт</a:t>
            </a:r>
            <a:r>
              <a:rPr lang="ru-RU" dirty="0"/>
              <a:t>, 2022. — 747 с. — (Высшее образование). — ISBN 978-5-534-11705-9. — Текст: электронный // Образовательная платформа </a:t>
            </a:r>
            <a:r>
              <a:rPr lang="ru-RU" dirty="0" err="1"/>
              <a:t>Юрайт</a:t>
            </a:r>
            <a:r>
              <a:rPr lang="ru-RU" dirty="0"/>
              <a:t> [сайт]. URL: https://urait.ru/viewer/upravlenie-innovaciyami-488625#page/2</a:t>
            </a:r>
          </a:p>
          <a:p>
            <a:r>
              <a:rPr lang="ru-RU" dirty="0"/>
              <a:t>4. Правительство запускает дальневосточный трек в рамках программы «Приоритет-2030». URL: http://government.ru/docs/</a:t>
            </a:r>
          </a:p>
          <a:p>
            <a:r>
              <a:rPr lang="ru-RU" dirty="0"/>
              <a:t>5. Финансирование науки из средств федерального бюджета (с 2000 г.). </a:t>
            </a:r>
            <a:r>
              <a:rPr lang="en-US" dirty="0"/>
              <a:t>URL: </a:t>
            </a:r>
            <a:r>
              <a:rPr lang="en-US" dirty="0">
                <a:hlinkClick r:id="rId3"/>
              </a:rPr>
              <a:t>https://rosstat.gov.ru/statistics/science</a:t>
            </a:r>
            <a:endParaRPr lang="ru-RU" dirty="0"/>
          </a:p>
          <a:p>
            <a:r>
              <a:rPr lang="en-US" dirty="0"/>
              <a:t>6. GII 2022 results. URL:https://www.wipo.int/edocs/pubdocs/en/wipo-pub-2000-2022-section3-en-gii-2022-results-global-innovation-index-2022-15th-edition.pdf</a:t>
            </a:r>
            <a:endParaRPr lang="ru-RU" dirty="0"/>
          </a:p>
          <a:p>
            <a:r>
              <a:rPr lang="ru-RU" dirty="0"/>
              <a:t>7. Технопарки России и Беларуси – 2021: ежегодный обзор / А.Н. Андреев, А.А. Белов, М.М. </a:t>
            </a:r>
            <a:r>
              <a:rPr lang="ru-RU" dirty="0" err="1"/>
              <a:t>Бухарова</a:t>
            </a:r>
            <a:r>
              <a:rPr lang="ru-RU" dirty="0"/>
              <a:t>, Е.И. Кравченко, М.А. </a:t>
            </a:r>
            <a:r>
              <a:rPr lang="ru-RU" dirty="0" err="1"/>
              <a:t>Лабудин</a:t>
            </a:r>
            <a:r>
              <a:rPr lang="ru-RU" dirty="0"/>
              <a:t>, А.Р. Новикова, М.С. </a:t>
            </a:r>
            <a:r>
              <a:rPr lang="ru-RU" dirty="0" err="1"/>
              <a:t>Серёгин</a:t>
            </a:r>
            <a:r>
              <a:rPr lang="ru-RU" dirty="0"/>
              <a:t>, А.В. Сосновский, В.А. Суров, А.В. </a:t>
            </a:r>
            <a:r>
              <a:rPr lang="ru-RU" dirty="0" err="1"/>
              <a:t>Шпиленко</a:t>
            </a:r>
            <a:r>
              <a:rPr lang="ru-RU" dirty="0"/>
              <a:t>; Редакционная коллегия: Д.Б. Кравченко, А.Н. Козловский, О.А. Тетерина, Д.Г. </a:t>
            </a:r>
            <a:r>
              <a:rPr lang="ru-RU" dirty="0" err="1"/>
              <a:t>Цуканов</a:t>
            </a:r>
            <a:r>
              <a:rPr lang="ru-RU" dirty="0"/>
              <a:t>, А.В. </a:t>
            </a:r>
            <a:r>
              <a:rPr lang="ru-RU" dirty="0" err="1"/>
              <a:t>Шпиленко</a:t>
            </a:r>
            <a:r>
              <a:rPr lang="ru-RU" dirty="0"/>
              <a:t>; Ассоциация кластеров, технопарков и ОЭЗ России; Государственный комитет по науке и технологиям Республики Беларусь. – Москва: АКИТ РФ, 2021. – 125  c.   URL: https://investugra.ru/upload/Tehnoparki_obzor_2021_compressed%20(2).pdf</a:t>
            </a:r>
          </a:p>
          <a:p>
            <a:r>
              <a:rPr lang="ru-RU" dirty="0"/>
              <a:t>8. Регионы России. Социально-экономические показатели. 2021: Р32 Стат. сб. / Росстат. </a:t>
            </a:r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М</a:t>
            </a:r>
            <a:r>
              <a:rPr lang="en-US" dirty="0"/>
              <a:t>., 2021. </a:t>
            </a:r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</a:t>
            </a:r>
            <a:r>
              <a:rPr lang="en-US" dirty="0"/>
              <a:t>1112 </a:t>
            </a:r>
            <a:r>
              <a:rPr lang="ru-RU" dirty="0"/>
              <a:t>с</a:t>
            </a:r>
            <a:r>
              <a:rPr lang="en-US" dirty="0"/>
              <a:t>.	 URL: https://</a:t>
            </a:r>
            <a:r>
              <a:rPr lang="en-US" dirty="0" smtClean="0"/>
              <a:t>rosstat.gov.ru/storage/mediabank/Region_Pokaz_2021.pdf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54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8412" y="2086071"/>
            <a:ext cx="6961188" cy="3777622"/>
          </a:xfrm>
        </p:spPr>
        <p:txBody>
          <a:bodyPr/>
          <a:lstStyle/>
          <a:p>
            <a:r>
              <a:rPr lang="ru-RU" dirty="0"/>
              <a:t>Инновационная структура в настоящее время оказывает огромное влияние на экономику России. И именно то, насколько развита инновационная деятельность, свидетельствует об успешной экономической политики региона. На данном этапе уровень инновационного развития нашей страны значительно отстает от уровня других стран, что приводит к дифференциации уровней жизни </a:t>
            </a:r>
            <a:r>
              <a:rPr lang="ru-RU" dirty="0" smtClean="0"/>
              <a:t>населения</a:t>
            </a:r>
            <a:endParaRPr lang="ru-RU" dirty="0"/>
          </a:p>
        </p:txBody>
      </p:sp>
      <p:pic>
        <p:nvPicPr>
          <p:cNvPr id="4" name="Picture 2" descr="Развитие инновационной культуры предприятия – Конструктор Успех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433" y="1844615"/>
            <a:ext cx="3279103" cy="442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46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83709" y="2225964"/>
            <a:ext cx="6031345" cy="2031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Р</a:t>
            </a:r>
            <a:r>
              <a:rPr lang="ru-RU" sz="2000" dirty="0" smtClean="0"/>
              <a:t>ассмотрение </a:t>
            </a:r>
            <a:r>
              <a:rPr lang="ru-RU" sz="2000" dirty="0"/>
              <a:t>текущего состояния развития инновационной деятельности вузов России, в которой технопарки занимают важное место, а также влияние инноваций на социально-экономическое развитие </a:t>
            </a:r>
            <a:r>
              <a:rPr lang="ru-RU" sz="2000" dirty="0" smtClean="0"/>
              <a:t>регионов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2869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Инновационная инфраструктура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8332" y="2216727"/>
            <a:ext cx="5344824" cy="3777622"/>
          </a:xfrm>
        </p:spPr>
        <p:txBody>
          <a:bodyPr/>
          <a:lstStyle/>
          <a:p>
            <a:r>
              <a:rPr lang="ru-RU" dirty="0"/>
              <a:t>Под инновационной инфраструктурой понимается совокупность организаций, способствующих реализации инновационных проектов, включая предоставление управленческих, материально-технических, финансовых, информационных, кадровых, консультационных и организационных услуг</a:t>
            </a:r>
          </a:p>
          <a:p>
            <a:endParaRPr lang="ru-RU" dirty="0"/>
          </a:p>
        </p:txBody>
      </p:sp>
      <p:pic>
        <p:nvPicPr>
          <p:cNvPr id="4" name="Picture 2" descr="Для развития инноваций люди важнее денег — Новости — Институт  статистических исследований и экономики знаний — Национальный  исследовательский университет «Высшая школа экономики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156" y="1789928"/>
            <a:ext cx="5159507" cy="344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00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Инновации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 – есть условие экономического прогресса.</a:t>
            </a:r>
          </a:p>
          <a:p>
            <a:r>
              <a:rPr lang="ru-RU" dirty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рейтингу ГИИ </a:t>
            </a:r>
            <a:r>
              <a:rPr lang="ru-RU" dirty="0" smtClean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r>
              <a:rPr lang="ru-RU" dirty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г., наиболее инновационной экономикой в </a:t>
            </a:r>
            <a:r>
              <a:rPr lang="ru-RU" dirty="0" smtClean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r>
              <a:rPr lang="ru-RU" dirty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г. является Швейцария. Россия в данном рейтинге занимает </a:t>
            </a:r>
            <a:r>
              <a:rPr lang="ru-RU" dirty="0" smtClean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47-е </a:t>
            </a:r>
            <a:r>
              <a:rPr lang="ru-RU" dirty="0">
                <a:solidFill>
                  <a:srgbClr val="3B3B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76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Технопарк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4901479" cy="3777622"/>
          </a:xfrm>
        </p:spPr>
        <p:txBody>
          <a:bodyPr/>
          <a:lstStyle/>
          <a:p>
            <a:r>
              <a:rPr lang="ru-RU" dirty="0"/>
              <a:t>Технопарк – это площадка, оснащенная необходимой промышленной и технологической инфраструктурой, на территории которой возможно ускоренное осуществление научных исследований и внедрение результатов таких исследований в </a:t>
            </a:r>
            <a:r>
              <a:rPr lang="ru-RU" dirty="0" smtClean="0"/>
              <a:t>производство</a:t>
            </a:r>
            <a:endParaRPr lang="ru-RU" dirty="0"/>
          </a:p>
        </p:txBody>
      </p:sp>
      <p:pic>
        <p:nvPicPr>
          <p:cNvPr id="4" name="Picture 4" descr="Что такое технопарк? Технопарк — научно-технический комплекс предприятий,  созданный для формирования благоприятной среды развития инновационных  компаний (резидентов). | Верное Реш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983" y="2044072"/>
            <a:ext cx="5055371" cy="310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45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технопарков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Стратегической целью технопарков является реализация национальной инновационной политики страны, а главной задачей — объединение на единой платформе ключевых субъектов экономической деятельности: местной администрации, научно-исследовательских институтов, вузов, банков, промышленных предприятий — для ускорения и оптимизации инновационной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85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Технопарки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России же первый технопарк был создан лишь в 1990 г. в г. Томске- «Томский научно-технологический парк», который представлял собой кооперацию вузов, НИИ, предприятий, иностранных фирм и других организаций, учреждений и ведомств.</a:t>
            </a:r>
          </a:p>
          <a:p>
            <a:r>
              <a:rPr lang="ru-RU" dirty="0"/>
              <a:t>По итогам </a:t>
            </a:r>
            <a:r>
              <a:rPr lang="ru-RU" cap="all" dirty="0"/>
              <a:t>VII </a:t>
            </a:r>
            <a:r>
              <a:rPr lang="ru-RU" cap="all" dirty="0" err="1"/>
              <a:t>НАЦИоНАЛЬНого</a:t>
            </a:r>
            <a:r>
              <a:rPr lang="ru-RU" cap="all" dirty="0"/>
              <a:t> </a:t>
            </a:r>
            <a:r>
              <a:rPr lang="ru-RU" cap="all" dirty="0" err="1"/>
              <a:t>РЕЙТИНГа</a:t>
            </a:r>
            <a:r>
              <a:rPr lang="ru-RU" cap="all" dirty="0"/>
              <a:t> ТЕХНОПАРКОВ РОССИИ</a:t>
            </a:r>
            <a:r>
              <a:rPr lang="ru-RU" dirty="0"/>
              <a:t> на 2021 год действует 183 технопарка, из них </a:t>
            </a:r>
            <a:r>
              <a:rPr lang="ru-RU" dirty="0" smtClean="0"/>
              <a:t>91 создан </a:t>
            </a:r>
            <a:r>
              <a:rPr lang="ru-RU" dirty="0"/>
              <a:t>на базе университетов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64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Зарубежный опыт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4338061" cy="3777622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1950-х гг. в США наибольшую известность получил парк «</a:t>
            </a:r>
            <a:r>
              <a:rPr lang="ru-RU" dirty="0" err="1"/>
              <a:t>Silicon</a:t>
            </a:r>
            <a:r>
              <a:rPr lang="ru-RU" dirty="0"/>
              <a:t> </a:t>
            </a:r>
            <a:r>
              <a:rPr lang="ru-RU" dirty="0" err="1"/>
              <a:t>Valley</a:t>
            </a:r>
            <a:r>
              <a:rPr lang="ru-RU" dirty="0"/>
              <a:t>» (кремниевая долина) в Калифорнии на базе </a:t>
            </a:r>
            <a:r>
              <a:rPr lang="ru-RU" dirty="0" err="1"/>
              <a:t>Стэнфордского</a:t>
            </a:r>
            <a:r>
              <a:rPr lang="ru-RU" dirty="0"/>
              <a:t> университета. В наше время на территории технопарка размещены 162 строения, где работают 23 тыс. сотрудников 140 компаний</a:t>
            </a:r>
          </a:p>
          <a:p>
            <a:endParaRPr lang="ru-RU" dirty="0"/>
          </a:p>
        </p:txBody>
      </p:sp>
      <p:pic>
        <p:nvPicPr>
          <p:cNvPr id="4" name="Picture 2" descr="Силиконовая долина (Кремниевая долин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182" y="1891672"/>
            <a:ext cx="5033818" cy="360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9183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919</Words>
  <Application>Microsoft Office PowerPoint</Application>
  <PresentationFormat>Широкоэкранный</PresentationFormat>
  <Paragraphs>116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ТЕХНОПАРК КАК ЭЛЕМЕНТ ИНФРАСТРУКТУРЫ ИННОВАЦИОННОЙ ДЕЯТЕЛЬНОСТИ ВУЗА </vt:lpstr>
      <vt:lpstr>Введение</vt:lpstr>
      <vt:lpstr>Постановка задачи </vt:lpstr>
      <vt:lpstr>Инновационная инфраструктура</vt:lpstr>
      <vt:lpstr>Инновации</vt:lpstr>
      <vt:lpstr>Технопарк</vt:lpstr>
      <vt:lpstr>Цели и задачи технопарков</vt:lpstr>
      <vt:lpstr>Технопарки в России</vt:lpstr>
      <vt:lpstr>Зарубежный опыт </vt:lpstr>
      <vt:lpstr>Сравнительная характеристика университетских технопарков за 2020 год</vt:lpstr>
      <vt:lpstr>Социально-экономические показатели регионов </vt:lpstr>
      <vt:lpstr>Выводы</vt:lpstr>
      <vt:lpstr>Заключение</vt:lpstr>
      <vt:lpstr>Список литературы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ТЕХНОПАРК КАК ЭЛЕМЕНТ ИНФРАСТРУКТУРЫ ИННОВАЦИОННОЙ ДЕЯТЕЛЬНОСТИ ВУЗА </dc:title>
  <dc:creator>Учетная запись Майкрософт</dc:creator>
  <cp:lastModifiedBy>Учетная запись Майкрософт</cp:lastModifiedBy>
  <cp:revision>2</cp:revision>
  <dcterms:created xsi:type="dcterms:W3CDTF">2022-11-01T20:19:04Z</dcterms:created>
  <dcterms:modified xsi:type="dcterms:W3CDTF">2022-11-01T20:36:22Z</dcterms:modified>
</cp:coreProperties>
</file>