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63" r:id="rId2"/>
    <p:sldId id="258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63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3C6D5"/>
    <a:srgbClr val="AA785A"/>
    <a:srgbClr val="8C6446"/>
    <a:srgbClr val="7D6450"/>
    <a:srgbClr val="8264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9609" autoAdjust="0"/>
    <p:restoredTop sz="94660"/>
  </p:normalViewPr>
  <p:slideViewPr>
    <p:cSldViewPr snapToGrid="0" showGuides="1">
      <p:cViewPr varScale="1">
        <p:scale>
          <a:sx n="86" d="100"/>
          <a:sy n="86" d="100"/>
        </p:scale>
        <p:origin x="1138" y="58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399B6A-DF6E-4335-AFCE-E34198CB87FC}" type="datetimeFigureOut">
              <a:rPr lang="ru-RU" smtClean="0"/>
              <a:t>02.11.2022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5635F1-B782-45FA-A431-D29AAAA62ED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4055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480A349-49AE-4B51-8935-319B12ED94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ADD2F073-AAA3-4496-BE6E-384D5C54B7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421FC747-1445-45A5-9CBA-2C7792A026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095EB-A3D5-4871-BA04-53B4418F899E}" type="datetime1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5E146812-DDAE-4174-94E4-801DEAD7B9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1E15BC1-AA5F-4F90-966B-A795FE9A6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5DCE-9A09-476C-95D3-0FFB7A44C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21671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82D24E6-A199-41FE-8039-02969D6C2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0CF10F1A-8474-49F6-BD12-23445F5E5B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1C10AF7-75EF-45AA-AF71-BE38DA96E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E6AF22-188C-49B2-A16B-ECDE840FBACE}" type="datetime1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C6E5CC0-0EFA-4B42-8C40-ECD976C97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E44D116-5F5F-48FC-9415-014BA7CA62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5DCE-9A09-476C-95D3-0FFB7A44C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84049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2319747E-CA9A-4412-BD18-CE4FDE4C3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6C14A25-13CB-4792-A813-D2223A4C09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1696D76-01E6-4CEF-BD3A-190ADBF99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A07324-F447-4664-8312-727EF10D6224}" type="datetime1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1832E90-FD2F-42B8-9BCE-31974627FE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14DFEB-E4D9-4CF9-8756-0A9B77DDE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5DCE-9A09-476C-95D3-0FFB7A44C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335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09C207-33F0-418F-B1F9-3A81116DDE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9F02AE3-25A0-4D73-AA76-5272F9BFFE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4154E4A-B244-4A98-A3E3-F827E7B2B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7F2120-D944-4BBB-B387-203B34F4ADDD}" type="datetime1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E7FE79CC-AC08-4487-A61A-03CFAEEA9A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B5AD6D47-F11F-4BD1-9796-5A27A01E67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5DCE-9A09-476C-95D3-0FFB7A44C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704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3F63AD1-9F50-4ED7-9B69-74B5FC253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6FF0563-57D7-4EF7-9DA5-F814921F34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C27AF587-2848-45E6-B046-2F04C25EF4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F0CD68-22B3-4A19-A96C-F63B27EA6953}" type="datetime1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53694B7-7509-4046-96F1-02456B61EA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EC0EF16-CE29-4452-8271-059666DE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5DCE-9A09-476C-95D3-0FFB7A44C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7130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FE6F6AE-5621-47E0-A0AD-EF5E05F74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494F27C-013D-438A-88F3-D4A0AD26CBC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7AC76254-3F72-44D0-8A93-73D80CE498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F433D23C-FB70-4F40-97A4-706332A8E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E79BC3-201D-46F6-AA17-F15070D48033}" type="datetime1">
              <a:rPr lang="ru-RU" smtClean="0"/>
              <a:t>02.11.2022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7A5E620-9F7B-4D80-B5EB-8D5B6A4B0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78E5073-D019-4392-8023-EF30D8C7E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5DCE-9A09-476C-95D3-0FFB7A44C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6709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3B0149B-35FC-4DFE-9425-F2EDED283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DFC4E2EC-5167-4799-9FA4-7120E1CEBB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587327E5-E0B2-4E2A-BF45-D3783A3B06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10027C61-9F92-4F53-8F06-E9FCF91BF5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780E591-3598-4E50-A6E0-0B962519EC2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31EF8FDE-9FF3-4522-A600-115F04991A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E8BD0F-5557-48BF-84BC-9193C800F86E}" type="datetime1">
              <a:rPr lang="ru-RU" smtClean="0"/>
              <a:t>02.11.2022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916C1EC1-F4DC-4D05-ACD5-C60F762E11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1107D150-94EF-4187-B0C2-6A38715C5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5DCE-9A09-476C-95D3-0FFB7A44C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545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F545D05-E472-4D06-8AC9-332EBDA555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1A531529-C683-470F-97BB-60AA78240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64D6A7-A36B-49C8-A718-ECD277CBC890}" type="datetime1">
              <a:rPr lang="ru-RU" smtClean="0"/>
              <a:t>02.11.2022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D1BC60C5-E783-42A3-A303-AAEC4776E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FF7C42F1-C402-4EEB-A218-797859C67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5DCE-9A09-476C-95D3-0FFB7A44C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8698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675A3F1-6AB6-42F8-A5D5-48F9D5BBBF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BA2048-2A30-4713-BFF3-65CF85101633}" type="datetime1">
              <a:rPr lang="ru-RU" smtClean="0"/>
              <a:t>02.11.2022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320E43E-B902-46EC-A3CF-95A6488B2E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2D7D7A4-E3D8-46C1-937C-18850C2467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5DCE-9A09-476C-95D3-0FFB7A44C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0445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6ADDFF-95DA-4CE7-B028-4052A886F2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605F22B-A861-448A-A180-96AC86093E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EDCFEB23-DBBB-49D0-BD5F-265DE1B424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5AB59FDB-3CE0-4695-A5BC-82E4DEBE49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FA6F23-353E-4EDC-947C-36C2D45C632F}" type="datetime1">
              <a:rPr lang="ru-RU" smtClean="0"/>
              <a:t>02.11.2022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599BC59-D552-4720-843C-E09ADE7051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73B2A394-4346-45B1-AD70-D09CDE2A4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5DCE-9A09-476C-95D3-0FFB7A44C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1278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1363332-F1DE-444C-A629-62132C160C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83E15F13-B18C-45CB-A25A-2101B5404EC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C8A79A72-7892-43E5-B0AF-DE0FFE2236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363D0DA-C421-4118-AE61-8099BA9122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0DF63D-01A6-4BF9-A3EB-1CA7C8AB15B7}" type="datetime1">
              <a:rPr lang="ru-RU" smtClean="0"/>
              <a:t>02.11.2022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75BCD83C-92A1-4E17-AE9B-A828CEAFF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3C290A7-E7FD-40FE-8B5A-4B1D9DDCAD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5DCE-9A09-476C-95D3-0FFB7A44C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2589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3C6D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F82E8F6-C91D-4E28-BA14-A4852FBB8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4919896-CB2D-45FA-97D3-DB5841E546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BF02CF41-70D3-4B9A-868A-BB8CECCBF5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40C6FC-90F2-403F-9C7E-03C149B7BD53}" type="datetime1">
              <a:rPr lang="ru-RU" smtClean="0"/>
              <a:t>02.11.2022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1D51904A-1B37-4CF9-B714-92BC9553158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667E3C0-952B-43DA-AB01-F100198687B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715DCE-9A09-476C-95D3-0FFB7A44C42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9270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>
            <a:extLst>
              <a:ext uri="{FF2B5EF4-FFF2-40B4-BE49-F238E27FC236}">
                <a16:creationId xmlns:a16="http://schemas.microsoft.com/office/drawing/2014/main" id="{B3F3CA12-3893-4878-9C60-DAA058C4BB28}"/>
              </a:ext>
            </a:extLst>
          </p:cNvPr>
          <p:cNvSpPr txBox="1">
            <a:spLocks/>
          </p:cNvSpPr>
          <p:nvPr/>
        </p:nvSpPr>
        <p:spPr>
          <a:xfrm>
            <a:off x="1476815" y="2352677"/>
            <a:ext cx="9238369" cy="1675301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180340" algn="ctr">
              <a:lnSpc>
                <a:spcPct val="110000"/>
              </a:lnSpc>
            </a:pPr>
            <a:r>
              <a:rPr lang="ru-RU" sz="3200" i="1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КОРПОРАТИВНЫЕ СТАНДАРТЫ КАК ОСНОВА КОНКУРЕНТОСПОСОБНОСТИ В СФЕРЕ СЕРВИСА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A58BE95-9A20-46F6-ACA3-92BDE69FA1CF}"/>
              </a:ext>
            </a:extLst>
          </p:cNvPr>
          <p:cNvSpPr txBox="1"/>
          <p:nvPr/>
        </p:nvSpPr>
        <p:spPr>
          <a:xfrm>
            <a:off x="1549420" y="203953"/>
            <a:ext cx="909315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dirty="0">
                <a:latin typeface="Century Gothic" panose="020B0502020202020204" pitchFamily="34" charset="0"/>
              </a:rPr>
              <a:t>Бюджетное автономное общеобразовательное учреждение высшего образования </a:t>
            </a:r>
          </a:p>
          <a:p>
            <a:pPr algn="ctr"/>
            <a:r>
              <a:rPr lang="ru-RU" sz="1600" dirty="0">
                <a:latin typeface="Century Gothic" panose="020B0502020202020204" pitchFamily="34" charset="0"/>
              </a:rPr>
              <a:t>«Омский государственный технический университет»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CF5D362C-ED34-4701-BF82-A52752C07A37}"/>
              </a:ext>
            </a:extLst>
          </p:cNvPr>
          <p:cNvSpPr txBox="1"/>
          <p:nvPr/>
        </p:nvSpPr>
        <p:spPr>
          <a:xfrm>
            <a:off x="4087641" y="1061803"/>
            <a:ext cx="401671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Century Gothic" panose="020B0502020202020204" pitchFamily="34" charset="0"/>
              </a:rPr>
              <a:t>Кафедра менеджмента и сервиса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F683D2D-4287-4538-AF24-2B130F68B2DC}"/>
              </a:ext>
            </a:extLst>
          </p:cNvPr>
          <p:cNvSpPr txBox="1"/>
          <p:nvPr/>
        </p:nvSpPr>
        <p:spPr>
          <a:xfrm>
            <a:off x="9652425" y="4122277"/>
            <a:ext cx="24466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Century Gothic" panose="020B0502020202020204" pitchFamily="34" charset="0"/>
              </a:rPr>
              <a:t>Выполнила:</a:t>
            </a:r>
          </a:p>
          <a:p>
            <a:r>
              <a:rPr lang="ru-RU" sz="1600" dirty="0" err="1">
                <a:latin typeface="Century Gothic" panose="020B0502020202020204" pitchFamily="34" charset="0"/>
              </a:rPr>
              <a:t>Маламыжева</a:t>
            </a:r>
            <a:r>
              <a:rPr lang="ru-RU" sz="1600" dirty="0">
                <a:latin typeface="Century Gothic" panose="020B0502020202020204" pitchFamily="34" charset="0"/>
              </a:rPr>
              <a:t> Татьяна</a:t>
            </a:r>
          </a:p>
          <a:p>
            <a:r>
              <a:rPr lang="ru-RU" sz="1600" dirty="0">
                <a:latin typeface="Century Gothic" panose="020B0502020202020204" pitchFamily="34" charset="0"/>
              </a:rPr>
              <a:t>Группа СВ-211</a:t>
            </a:r>
          </a:p>
          <a:p>
            <a:r>
              <a:rPr lang="ru-RU" sz="1600" dirty="0">
                <a:latin typeface="Century Gothic" panose="020B0502020202020204" pitchFamily="34" charset="0"/>
              </a:rPr>
              <a:t>Руководитель: </a:t>
            </a:r>
          </a:p>
          <a:p>
            <a:r>
              <a:rPr lang="ru-RU" sz="1600" dirty="0">
                <a:latin typeface="Century Gothic" panose="020B0502020202020204" pitchFamily="34" charset="0"/>
              </a:rPr>
              <a:t>Глущенко М. Е. 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B5796ABC-1E45-4A70-B0C7-DEF3E62A747E}"/>
              </a:ext>
            </a:extLst>
          </p:cNvPr>
          <p:cNvSpPr txBox="1"/>
          <p:nvPr/>
        </p:nvSpPr>
        <p:spPr>
          <a:xfrm>
            <a:off x="5504515" y="6315493"/>
            <a:ext cx="134276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Century Gothic" panose="020B0502020202020204" pitchFamily="34" charset="0"/>
              </a:rPr>
              <a:t>Омск 2022</a:t>
            </a:r>
          </a:p>
        </p:txBody>
      </p:sp>
    </p:spTree>
    <p:extLst>
      <p:ext uri="{BB962C8B-B14F-4D97-AF65-F5344CB8AC3E}">
        <p14:creationId xmlns:p14="http://schemas.microsoft.com/office/powerpoint/2010/main" val="166138634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7A17899C-F4C0-473C-882F-F67EF3A33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5DCE-9A09-476C-95D3-0FFB7A44C422}" type="slidenum">
              <a:rPr lang="ru-RU" smtClean="0"/>
              <a:t>10</a:t>
            </a:fld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589AB-EF1D-4AA0-A387-AADEAFECA090}"/>
              </a:ext>
            </a:extLst>
          </p:cNvPr>
          <p:cNvSpPr txBox="1"/>
          <p:nvPr/>
        </p:nvSpPr>
        <p:spPr>
          <a:xfrm>
            <a:off x="244357" y="713878"/>
            <a:ext cx="58516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Стандарты организации:</a:t>
            </a:r>
            <a:endParaRPr lang="en-US" sz="280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8160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7A17899C-F4C0-473C-882F-F67EF3A33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5DCE-9A09-476C-95D3-0FFB7A44C422}" type="slidenum">
              <a:rPr lang="ru-RU" smtClean="0"/>
              <a:t>11</a:t>
            </a:fld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589AB-EF1D-4AA0-A387-AADEAFECA090}"/>
              </a:ext>
            </a:extLst>
          </p:cNvPr>
          <p:cNvSpPr txBox="1"/>
          <p:nvPr/>
        </p:nvSpPr>
        <p:spPr>
          <a:xfrm>
            <a:off x="244357" y="713878"/>
            <a:ext cx="58516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Стандарты организации:</a:t>
            </a:r>
            <a:endParaRPr lang="en-US" sz="280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51075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7A17899C-F4C0-473C-882F-F67EF3A33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5DCE-9A09-476C-95D3-0FFB7A44C422}" type="slidenum">
              <a:rPr lang="ru-RU" smtClean="0"/>
              <a:t>12</a:t>
            </a:fld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589AB-EF1D-4AA0-A387-AADEAFECA090}"/>
              </a:ext>
            </a:extLst>
          </p:cNvPr>
          <p:cNvSpPr txBox="1"/>
          <p:nvPr/>
        </p:nvSpPr>
        <p:spPr>
          <a:xfrm>
            <a:off x="244357" y="713878"/>
            <a:ext cx="58516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Стандарты организации:</a:t>
            </a:r>
            <a:endParaRPr lang="en-US" sz="280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107047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7A17899C-F4C0-473C-882F-F67EF3A33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5DCE-9A09-476C-95D3-0FFB7A44C422}" type="slidenum">
              <a:rPr lang="ru-RU" smtClean="0"/>
              <a:t>13</a:t>
            </a:fld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589AB-EF1D-4AA0-A387-AADEAFECA090}"/>
              </a:ext>
            </a:extLst>
          </p:cNvPr>
          <p:cNvSpPr txBox="1"/>
          <p:nvPr/>
        </p:nvSpPr>
        <p:spPr>
          <a:xfrm>
            <a:off x="244357" y="713878"/>
            <a:ext cx="58516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Стандарты организации:</a:t>
            </a:r>
            <a:endParaRPr lang="en-US" sz="280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154687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7A17899C-F4C0-473C-882F-F67EF3A33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5DCE-9A09-476C-95D3-0FFB7A44C422}" type="slidenum">
              <a:rPr lang="ru-RU" smtClean="0"/>
              <a:t>14</a:t>
            </a:fld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589AB-EF1D-4AA0-A387-AADEAFECA090}"/>
              </a:ext>
            </a:extLst>
          </p:cNvPr>
          <p:cNvSpPr txBox="1"/>
          <p:nvPr/>
        </p:nvSpPr>
        <p:spPr>
          <a:xfrm>
            <a:off x="244357" y="713878"/>
            <a:ext cx="58516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Стандарты организации:</a:t>
            </a:r>
            <a:endParaRPr lang="en-US" sz="280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59855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9E27B55-5D45-4198-B3ED-72D13C49CFD2}"/>
              </a:ext>
            </a:extLst>
          </p:cNvPr>
          <p:cNvSpPr txBox="1"/>
          <p:nvPr/>
        </p:nvSpPr>
        <p:spPr>
          <a:xfrm>
            <a:off x="244357" y="713878"/>
            <a:ext cx="58516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Постановка задачи:</a:t>
            </a:r>
            <a:endParaRPr lang="en-US" sz="280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D9FFB930-1865-42AC-B57D-51AFAF34E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5DCE-9A09-476C-95D3-0FFB7A44C422}" type="slidenum">
              <a:rPr lang="ru-RU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2</a:t>
            </a:fld>
            <a:endParaRPr lang="ru-RU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8F6E1C39-FD1B-4A74-996D-544C2F363DC4}"/>
              </a:ext>
            </a:extLst>
          </p:cNvPr>
          <p:cNvSpPr txBox="1"/>
          <p:nvPr/>
        </p:nvSpPr>
        <p:spPr>
          <a:xfrm>
            <a:off x="1103253" y="2022922"/>
            <a:ext cx="97869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Century Gothic" panose="020B0502020202020204" pitchFamily="34" charset="0"/>
              </a:rPr>
              <a:t>Цель – определение влияния корпоративных стандартов на уровень конкурентоспособности организации.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D5FE71A-DEBC-4429-BE40-B0070D347314}"/>
              </a:ext>
            </a:extLst>
          </p:cNvPr>
          <p:cNvSpPr txBox="1"/>
          <p:nvPr/>
        </p:nvSpPr>
        <p:spPr>
          <a:xfrm>
            <a:off x="1103253" y="3242014"/>
            <a:ext cx="9985493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Century Gothic" panose="020B0502020202020204" pitchFamily="34" charset="0"/>
              </a:rPr>
              <a:t>Задачи: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Century Gothic" panose="020B0502020202020204" pitchFamily="34" charset="0"/>
              </a:rPr>
              <a:t>Определение термина «корпоративный стандарт»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Century Gothic" panose="020B0502020202020204" pitchFamily="34" charset="0"/>
              </a:rPr>
              <a:t>Определение целей, задач и функций корпоративных стандартов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Century Gothic" panose="020B0502020202020204" pitchFamily="34" charset="0"/>
              </a:rPr>
              <a:t>Классификация видов корпоративных стандартов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Century Gothic" panose="020B0502020202020204" pitchFamily="34" charset="0"/>
              </a:rPr>
              <a:t>Анализ влияния корпоративных стандартов на конкурентоспособность предприятия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Century Gothic" panose="020B0502020202020204" pitchFamily="34" charset="0"/>
              </a:rPr>
              <a:t>Определить факторы, влияющие на конкурентоспособность предприятия</a:t>
            </a:r>
          </a:p>
          <a:p>
            <a:pPr marL="342900" indent="-342900">
              <a:buFont typeface="+mj-lt"/>
              <a:buAutoNum type="arabicPeriod"/>
            </a:pPr>
            <a:r>
              <a:rPr lang="ru-RU" dirty="0">
                <a:latin typeface="Century Gothic" panose="020B0502020202020204" pitchFamily="34" charset="0"/>
              </a:rPr>
              <a:t>Определить влияние корпоративных стандартов на конкурентоспособность организации</a:t>
            </a:r>
          </a:p>
        </p:txBody>
      </p:sp>
    </p:spTree>
    <p:extLst>
      <p:ext uri="{BB962C8B-B14F-4D97-AF65-F5344CB8AC3E}">
        <p14:creationId xmlns:p14="http://schemas.microsoft.com/office/powerpoint/2010/main" val="42758666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9E27B55-5D45-4198-B3ED-72D13C49CFD2}"/>
              </a:ext>
            </a:extLst>
          </p:cNvPr>
          <p:cNvSpPr txBox="1"/>
          <p:nvPr/>
        </p:nvSpPr>
        <p:spPr>
          <a:xfrm>
            <a:off x="244357" y="713878"/>
            <a:ext cx="58516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dirty="0">
                <a:solidFill>
                  <a:srgbClr val="000000"/>
                </a:solidFill>
                <a:latin typeface="Century Gothic" panose="020B0502020202020204" pitchFamily="34" charset="0"/>
              </a:rPr>
              <a:t>Определение понятия</a:t>
            </a:r>
            <a:r>
              <a:rPr lang="ru-RU" sz="280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:</a:t>
            </a:r>
            <a:endParaRPr lang="en-US" sz="280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D9FFB930-1865-42AC-B57D-51AFAF34E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5DCE-9A09-476C-95D3-0FFB7A44C422}" type="slidenum">
              <a:rPr lang="ru-RU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3</a:t>
            </a:fld>
            <a:endParaRPr lang="ru-RU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720035E-DEB2-4A53-A787-E037244F477C}"/>
              </a:ext>
            </a:extLst>
          </p:cNvPr>
          <p:cNvSpPr txBox="1"/>
          <p:nvPr/>
        </p:nvSpPr>
        <p:spPr>
          <a:xfrm>
            <a:off x="1003177" y="1987207"/>
            <a:ext cx="6100612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u="sng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Стандарт организации </a:t>
            </a:r>
            <a:r>
              <a:rPr lang="ru-RU" sz="1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– документ по стандартизации, утвержденный юридическим лицом, в том числе государственной корпорацией, саморегулируемой организацией, а также индивидуальным предпринимателем для совершенствования производства и обеспечения качества продукции, выполнения работ, оказания услуг</a:t>
            </a:r>
            <a:endParaRPr lang="ru-RU" dirty="0">
              <a:latin typeface="Century Gothic" panose="020B0502020202020204" pitchFamily="34" charset="0"/>
            </a:endParaRPr>
          </a:p>
        </p:txBody>
      </p:sp>
      <p:pic>
        <p:nvPicPr>
          <p:cNvPr id="1028" name="Picture 4" descr="Стандарты организаций (СТО) - документ содержащий информацию отличительную  от ГОСТ">
            <a:extLst>
              <a:ext uri="{FF2B5EF4-FFF2-40B4-BE49-F238E27FC236}">
                <a16:creationId xmlns:a16="http://schemas.microsoft.com/office/drawing/2014/main" id="{1A9B0A12-5347-48D9-B9A4-B7762DCBE20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00975" y="899460"/>
            <a:ext cx="3924300" cy="50590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456067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9E27B55-5D45-4198-B3ED-72D13C49CFD2}"/>
              </a:ext>
            </a:extLst>
          </p:cNvPr>
          <p:cNvSpPr txBox="1"/>
          <p:nvPr/>
        </p:nvSpPr>
        <p:spPr>
          <a:xfrm>
            <a:off x="244357" y="713878"/>
            <a:ext cx="772806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Цели и задачи стандартов организации:</a:t>
            </a:r>
            <a:endParaRPr lang="en-US" sz="280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D9FFB930-1865-42AC-B57D-51AFAF34E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5DCE-9A09-476C-95D3-0FFB7A44C422}" type="slidenum">
              <a:rPr lang="ru-RU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4</a:t>
            </a:fld>
            <a:endParaRPr lang="ru-RU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2BBD8F8-DC28-4010-B775-FAE92EC081D4}"/>
              </a:ext>
            </a:extLst>
          </p:cNvPr>
          <p:cNvSpPr txBox="1"/>
          <p:nvPr/>
        </p:nvSpPr>
        <p:spPr>
          <a:xfrm>
            <a:off x="987307" y="2110007"/>
            <a:ext cx="108998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u="sng" dirty="0">
                <a:latin typeface="Century Gothic" panose="020B0502020202020204" pitchFamily="34" charset="0"/>
              </a:rPr>
              <a:t>Цель</a:t>
            </a:r>
            <a:r>
              <a:rPr lang="ru-RU" dirty="0">
                <a:latin typeface="Century Gothic" panose="020B0502020202020204" pitchFamily="34" charset="0"/>
              </a:rPr>
              <a:t> – повышение качества оказания услуг, проведения различных технологических процессов.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A4FF756-CDE3-4D85-BD8D-7D492BC30FFF}"/>
              </a:ext>
            </a:extLst>
          </p:cNvPr>
          <p:cNvSpPr txBox="1"/>
          <p:nvPr/>
        </p:nvSpPr>
        <p:spPr>
          <a:xfrm>
            <a:off x="1087320" y="3167684"/>
            <a:ext cx="7886700" cy="24772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Century Gothic" panose="020B0502020202020204" pitchFamily="34" charset="0"/>
              </a:rPr>
              <a:t>Задачи:</a:t>
            </a:r>
          </a:p>
          <a:p>
            <a:pPr marL="342900" lvl="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ru-RU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Регламентация технологии обслуживания.</a:t>
            </a:r>
            <a:endParaRPr lang="ru-RU" sz="1800" dirty="0"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ru-RU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Соблюдение единых правил обслуживания, оказания услуг.</a:t>
            </a:r>
            <a:endParaRPr lang="ru-RU" sz="1800" dirty="0"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ru-RU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Регламентация эксплуатации оборудования, используемого на предприятии сервиса для оказания услуг. </a:t>
            </a:r>
            <a:endParaRPr lang="ru-RU" sz="1800" dirty="0"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ru-RU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Снижение числа ошибок сотрудников.</a:t>
            </a:r>
            <a:endParaRPr lang="ru-RU" sz="1800" dirty="0"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ru-RU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Наличие четких критериев оценки сотрудников.</a:t>
            </a:r>
            <a:endParaRPr lang="ru-RU" sz="1800" dirty="0"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marL="342900" lvl="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ru-RU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Сужение круга задач, нуждающихся в ручном управлении. </a:t>
            </a:r>
            <a:endParaRPr lang="ru-RU" sz="1800" dirty="0">
              <a:effectLst/>
              <a:latin typeface="Century Gothic" panose="020B0502020202020204" pitchFamily="34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1093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9E27B55-5D45-4198-B3ED-72D13C49CFD2}"/>
              </a:ext>
            </a:extLst>
          </p:cNvPr>
          <p:cNvSpPr txBox="1"/>
          <p:nvPr/>
        </p:nvSpPr>
        <p:spPr>
          <a:xfrm>
            <a:off x="244357" y="713878"/>
            <a:ext cx="67565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Факторы конкурентоспособности:</a:t>
            </a:r>
            <a:endParaRPr lang="en-US" sz="280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D9FFB930-1865-42AC-B57D-51AFAF34E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5DCE-9A09-476C-95D3-0FFB7A44C422}" type="slidenum">
              <a:rPr lang="ru-RU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5</a:t>
            </a:fld>
            <a:endParaRPr lang="ru-RU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BDB84FF-F9B4-46FA-A9F8-BB4FCDDCF082}"/>
              </a:ext>
            </a:extLst>
          </p:cNvPr>
          <p:cNvSpPr txBox="1"/>
          <p:nvPr/>
        </p:nvSpPr>
        <p:spPr>
          <a:xfrm>
            <a:off x="1046560" y="2176509"/>
            <a:ext cx="7368778" cy="2504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ru-RU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Масштаб деятельности компании (представительства на рынке).</a:t>
            </a:r>
          </a:p>
          <a:p>
            <a:pPr marL="342900" lvl="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ru-RU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Уровень удовлетворенности клиентов качеством оказываемых услуг.</a:t>
            </a:r>
          </a:p>
          <a:p>
            <a:pPr marL="342900" lvl="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ru-RU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Уровень квалификации сотрудников организации.</a:t>
            </a:r>
          </a:p>
          <a:p>
            <a:pPr marL="342900" lvl="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ru-RU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Длительность присутствия компании на рынке. </a:t>
            </a:r>
          </a:p>
          <a:p>
            <a:pPr marL="342900" lvl="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ru-RU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Известность и репутация бизнес-партнеров данной организации. </a:t>
            </a:r>
          </a:p>
        </p:txBody>
      </p:sp>
      <p:pic>
        <p:nvPicPr>
          <p:cNvPr id="2050" name="Picture 2" descr="Конкурентоспособность и маркетинг | Z&amp;G">
            <a:extLst>
              <a:ext uri="{FF2B5EF4-FFF2-40B4-BE49-F238E27FC236}">
                <a16:creationId xmlns:a16="http://schemas.microsoft.com/office/drawing/2014/main" id="{242F4B7A-4FAC-4F1F-B579-76025517AA1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20199" y="2176510"/>
            <a:ext cx="2493847" cy="2504980"/>
          </a:xfrm>
          <a:prstGeom prst="ellipse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21499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9E27B55-5D45-4198-B3ED-72D13C49CFD2}"/>
              </a:ext>
            </a:extLst>
          </p:cNvPr>
          <p:cNvSpPr txBox="1"/>
          <p:nvPr/>
        </p:nvSpPr>
        <p:spPr>
          <a:xfrm>
            <a:off x="244357" y="713878"/>
            <a:ext cx="58516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Стандарты в организации:</a:t>
            </a:r>
            <a:endParaRPr lang="en-US" sz="280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D9FFB930-1865-42AC-B57D-51AFAF34E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5DCE-9A09-476C-95D3-0FFB7A44C422}" type="slidenum">
              <a:rPr lang="ru-RU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6</a:t>
            </a:fld>
            <a:endParaRPr lang="ru-RU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cxnSp>
        <p:nvCxnSpPr>
          <p:cNvPr id="7" name="Прямая со стрелкой 6">
            <a:extLst>
              <a:ext uri="{FF2B5EF4-FFF2-40B4-BE49-F238E27FC236}">
                <a16:creationId xmlns:a16="http://schemas.microsoft.com/office/drawing/2014/main" id="{C6174EE0-90B7-41B0-A5CC-BB0CD9F6E3B9}"/>
              </a:ext>
            </a:extLst>
          </p:cNvPr>
          <p:cNvCxnSpPr>
            <a:cxnSpLocks/>
          </p:cNvCxnSpPr>
          <p:nvPr/>
        </p:nvCxnSpPr>
        <p:spPr>
          <a:xfrm>
            <a:off x="5400674" y="1237098"/>
            <a:ext cx="3600450" cy="201587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FFD0EC6-3D75-45B1-B0F6-25BCCC9B3271}"/>
              </a:ext>
            </a:extLst>
          </p:cNvPr>
          <p:cNvSpPr txBox="1"/>
          <p:nvPr/>
        </p:nvSpPr>
        <p:spPr>
          <a:xfrm>
            <a:off x="8272462" y="3252973"/>
            <a:ext cx="35004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Century Gothic" panose="020B0502020202020204" pitchFamily="34" charset="0"/>
              </a:rPr>
              <a:t>Корпоративные стандарты</a:t>
            </a:r>
          </a:p>
        </p:txBody>
      </p:sp>
      <p:cxnSp>
        <p:nvCxnSpPr>
          <p:cNvPr id="10" name="Прямая со стрелкой 9">
            <a:extLst>
              <a:ext uri="{FF2B5EF4-FFF2-40B4-BE49-F238E27FC236}">
                <a16:creationId xmlns:a16="http://schemas.microsoft.com/office/drawing/2014/main" id="{FCA4B20B-C820-4C1B-A277-2532980C4629}"/>
              </a:ext>
            </a:extLst>
          </p:cNvPr>
          <p:cNvCxnSpPr>
            <a:cxnSpLocks/>
          </p:cNvCxnSpPr>
          <p:nvPr/>
        </p:nvCxnSpPr>
        <p:spPr>
          <a:xfrm flipH="1">
            <a:off x="1028701" y="1237098"/>
            <a:ext cx="4371973" cy="195872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FAD1EF09-DF99-400F-B421-800F2B688EFE}"/>
              </a:ext>
            </a:extLst>
          </p:cNvPr>
          <p:cNvSpPr txBox="1"/>
          <p:nvPr/>
        </p:nvSpPr>
        <p:spPr>
          <a:xfrm>
            <a:off x="244356" y="3252973"/>
            <a:ext cx="4627681" cy="12584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Century Gothic" panose="020B0502020202020204" pitchFamily="34" charset="0"/>
              </a:rPr>
              <a:t>Федеральные,  государственные:</a:t>
            </a:r>
          </a:p>
          <a:p>
            <a:pPr marL="342900" lvl="0" indent="-342900" algn="just">
              <a:lnSpc>
                <a:spcPct val="110000"/>
              </a:lnSpc>
              <a:buSzPts val="1000"/>
              <a:buFont typeface="Times New Roman" panose="02020603050405020304" pitchFamily="18" charset="0"/>
              <a:buAutoNum type="arabicPeriod"/>
            </a:pPr>
            <a:r>
              <a:rPr lang="ru-RU" sz="1800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СНиП II-Л.17-65 </a:t>
            </a:r>
          </a:p>
          <a:p>
            <a:pPr marL="342900" lvl="0" indent="-342900" algn="just">
              <a:lnSpc>
                <a:spcPct val="110000"/>
              </a:lnSpc>
              <a:buSzPts val="1000"/>
              <a:buFont typeface="Times New Roman" panose="02020603050405020304" pitchFamily="18" charset="0"/>
              <a:buAutoNum type="arabicPeriod"/>
            </a:pPr>
            <a:r>
              <a:rPr lang="ru-RU" sz="1800" dirty="0"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ГОСТ Р 51185-2014 </a:t>
            </a:r>
          </a:p>
          <a:p>
            <a:pPr marL="342900" lvl="0" indent="-342900" algn="just">
              <a:lnSpc>
                <a:spcPct val="110000"/>
              </a:lnSpc>
              <a:buSzPts val="1000"/>
              <a:buFont typeface="Times New Roman" panose="02020603050405020304" pitchFamily="18" charset="0"/>
              <a:buAutoNum type="arabicPeriod"/>
            </a:pPr>
            <a:r>
              <a:rPr lang="ru-RU" sz="180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ГОСТ 30494-2011</a:t>
            </a:r>
            <a:endParaRPr lang="ru-RU" dirty="0"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12224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9E27B55-5D45-4198-B3ED-72D13C49CFD2}"/>
              </a:ext>
            </a:extLst>
          </p:cNvPr>
          <p:cNvSpPr txBox="1"/>
          <p:nvPr/>
        </p:nvSpPr>
        <p:spPr>
          <a:xfrm>
            <a:off x="244357" y="713878"/>
            <a:ext cx="58516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Стандарты организации:</a:t>
            </a:r>
            <a:endParaRPr lang="en-US" sz="280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3" name="Номер слайда 2">
            <a:extLst>
              <a:ext uri="{FF2B5EF4-FFF2-40B4-BE49-F238E27FC236}">
                <a16:creationId xmlns:a16="http://schemas.microsoft.com/office/drawing/2014/main" id="{D9FFB930-1865-42AC-B57D-51AFAF34E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5DCE-9A09-476C-95D3-0FFB7A44C422}" type="slidenum">
              <a:rPr lang="ru-RU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7</a:t>
            </a:fld>
            <a:endParaRPr lang="ru-RU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3CCE41E-F8B4-4357-A987-221658BEB938}"/>
              </a:ext>
            </a:extLst>
          </p:cNvPr>
          <p:cNvSpPr txBox="1"/>
          <p:nvPr/>
        </p:nvSpPr>
        <p:spPr>
          <a:xfrm>
            <a:off x="454469" y="2375443"/>
            <a:ext cx="5888156" cy="18955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lvl="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Внешний вид фронт-офиса </a:t>
            </a:r>
          </a:p>
          <a:p>
            <a:pPr marL="342900" lvl="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Организация рабочего пространства </a:t>
            </a:r>
          </a:p>
          <a:p>
            <a:pPr marL="342900" lvl="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Общение с клиентами </a:t>
            </a:r>
          </a:p>
          <a:p>
            <a:pPr marL="342900" lvl="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Общение между сотрудниками </a:t>
            </a:r>
          </a:p>
          <a:p>
            <a:pPr marL="342900" lvl="0" indent="-342900" algn="just">
              <a:lnSpc>
                <a:spcPct val="110000"/>
              </a:lnSpc>
              <a:buFont typeface="+mj-lt"/>
              <a:buAutoNum type="arabicPeriod"/>
            </a:pPr>
            <a:r>
              <a:rPr lang="ru-RU" dirty="0">
                <a:solidFill>
                  <a:srgbClr val="000000"/>
                </a:solidFill>
                <a:effectLst/>
                <a:latin typeface="Century Gothic" panose="020B0502020202020204" pitchFamily="34" charset="0"/>
                <a:ea typeface="Times New Roman" panose="02020603050405020304" pitchFamily="18" charset="0"/>
              </a:rPr>
              <a:t>Обучение и повышение уровня квалификации сотрудников</a:t>
            </a:r>
          </a:p>
        </p:txBody>
      </p:sp>
      <p:pic>
        <p:nvPicPr>
          <p:cNvPr id="3074" name="Picture 2" descr="Видео-маркетинг в современном отеле | Сообщество профессионалов  гостиничного бизнеса frontdesk.ru">
            <a:extLst>
              <a:ext uri="{FF2B5EF4-FFF2-40B4-BE49-F238E27FC236}">
                <a16:creationId xmlns:a16="http://schemas.microsoft.com/office/drawing/2014/main" id="{78190689-653F-4514-A733-5719CAFAD90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75177" y="1959689"/>
            <a:ext cx="4090638" cy="2727092"/>
          </a:xfrm>
          <a:prstGeom prst="roundRect">
            <a:avLst>
              <a:gd name="adj" fmla="val 23943"/>
            </a:avLst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4962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7A17899C-F4C0-473C-882F-F67EF3A33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599" y="6356350"/>
            <a:ext cx="2743200" cy="365125"/>
          </a:xfrm>
        </p:spPr>
        <p:txBody>
          <a:bodyPr/>
          <a:lstStyle/>
          <a:p>
            <a:fld id="{C9715DCE-9A09-476C-95D3-0FFB7A44C422}" type="slidenum">
              <a:rPr lang="ru-RU" sz="1600" smtClean="0">
                <a:solidFill>
                  <a:schemeClr val="tx1"/>
                </a:solidFill>
                <a:latin typeface="Century Gothic" panose="020B0502020202020204" pitchFamily="34" charset="0"/>
              </a:rPr>
              <a:t>8</a:t>
            </a:fld>
            <a:endParaRPr lang="ru-RU" sz="1600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589AB-EF1D-4AA0-A387-AADEAFECA090}"/>
              </a:ext>
            </a:extLst>
          </p:cNvPr>
          <p:cNvSpPr txBox="1"/>
          <p:nvPr/>
        </p:nvSpPr>
        <p:spPr>
          <a:xfrm>
            <a:off x="244357" y="713878"/>
            <a:ext cx="58516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Результаты исследования:</a:t>
            </a:r>
            <a:endParaRPr lang="en-US" sz="280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E7609E1-5F24-4319-945E-463D2272B0E2}"/>
              </a:ext>
            </a:extLst>
          </p:cNvPr>
          <p:cNvSpPr txBox="1"/>
          <p:nvPr/>
        </p:nvSpPr>
        <p:spPr>
          <a:xfrm>
            <a:off x="315378" y="2163517"/>
            <a:ext cx="75502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latin typeface="Century Gothic" panose="020B0502020202020204" pitchFamily="34" charset="0"/>
              </a:rPr>
              <a:t>Корпоративные стандарты оказывают высокий уровень влияния на конкурентоспособность предприятия, так как они напрямую влияют на качество оказанной услуги и мнение клиента об услуге и организации, предоставившей услугу. </a:t>
            </a:r>
          </a:p>
        </p:txBody>
      </p:sp>
      <p:pic>
        <p:nvPicPr>
          <p:cNvPr id="10242" name="Picture 2" descr="Понятие и сущность конкурентоспособности предприятия — ВУЗРУ">
            <a:extLst>
              <a:ext uri="{FF2B5EF4-FFF2-40B4-BE49-F238E27FC236}">
                <a16:creationId xmlns:a16="http://schemas.microsoft.com/office/drawing/2014/main" id="{2ED2D4FB-DCBE-47B8-B71C-6410D71D03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4667" b="91667" l="10000" r="90000">
                        <a14:foregroundMark x1="24875" y1="12333" x2="25125" y2="13000"/>
                        <a14:foregroundMark x1="38125" y1="9500" x2="44875" y2="9833"/>
                        <a14:foregroundMark x1="41125" y1="6833" x2="42625" y2="5000"/>
                        <a14:foregroundMark x1="61750" y1="4833" x2="61250" y2="4667"/>
                        <a14:foregroundMark x1="62875" y1="91000" x2="71875" y2="91667"/>
                        <a14:foregroundMark x1="71875" y1="91667" x2="74125" y2="90833"/>
                        <a14:foregroundMark x1="48000" y1="91333" x2="40250" y2="91667"/>
                        <a14:foregroundMark x1="41250" y1="4667" x2="41250" y2="4667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58469" y="2325888"/>
            <a:ext cx="4533531" cy="34001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49964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:a16="http://schemas.microsoft.com/office/drawing/2014/main" id="{7A17899C-F4C0-473C-882F-F67EF3A33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9715DCE-9A09-476C-95D3-0FFB7A44C422}" type="slidenum">
              <a:rPr lang="ru-RU" smtClean="0"/>
              <a:t>9</a:t>
            </a:fld>
            <a:endParaRPr lang="ru-RU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AB589AB-EF1D-4AA0-A387-AADEAFECA090}"/>
              </a:ext>
            </a:extLst>
          </p:cNvPr>
          <p:cNvSpPr txBox="1"/>
          <p:nvPr/>
        </p:nvSpPr>
        <p:spPr>
          <a:xfrm>
            <a:off x="244357" y="713878"/>
            <a:ext cx="585164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ru-RU" sz="2800" i="0" dirty="0">
                <a:solidFill>
                  <a:srgbClr val="000000"/>
                </a:solidFill>
                <a:effectLst/>
                <a:latin typeface="Century Gothic" panose="020B0502020202020204" pitchFamily="34" charset="0"/>
              </a:rPr>
              <a:t>Стандарты организации:</a:t>
            </a:r>
            <a:endParaRPr lang="en-US" sz="2800" i="0" dirty="0">
              <a:solidFill>
                <a:srgbClr val="000000"/>
              </a:solidFill>
              <a:effectLst/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7663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</TotalTime>
  <Words>338</Words>
  <Application>Microsoft Office PowerPoint</Application>
  <PresentationFormat>Широкоэкранный</PresentationFormat>
  <Paragraphs>69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Century Gothic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</dc:creator>
  <cp:lastModifiedBy>Татьяна</cp:lastModifiedBy>
  <cp:revision>17</cp:revision>
  <dcterms:created xsi:type="dcterms:W3CDTF">2022-10-13T18:14:47Z</dcterms:created>
  <dcterms:modified xsi:type="dcterms:W3CDTF">2022-11-02T05:49:13Z</dcterms:modified>
</cp:coreProperties>
</file>