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27"/>
  </p:notesMasterIdLst>
  <p:sldIdLst>
    <p:sldId id="262" r:id="rId2"/>
    <p:sldId id="261" r:id="rId3"/>
    <p:sldId id="265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7" r:id="rId13"/>
    <p:sldId id="276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92" r:id="rId25"/>
    <p:sldId id="293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118A03-FC43-480A-939C-644C3585C444}" type="doc">
      <dgm:prSet loTypeId="urn:microsoft.com/office/officeart/2005/8/layout/default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FDB28878-8743-4AF8-9D50-E3C17038F174}">
      <dgm:prSet phldrT="[Текст]" custT="1"/>
      <dgm:spPr/>
      <dgm:t>
        <a:bodyPr/>
        <a:lstStyle/>
        <a:p>
          <a:pPr algn="ctr"/>
          <a:r>
            <a:rPr lang="ru-RU" sz="1400">
              <a:latin typeface="Times New Roman" panose="02020603050405020304" pitchFamily="18" charset="0"/>
              <a:cs typeface="Times New Roman" panose="02020603050405020304" pitchFamily="18" charset="0"/>
            </a:rPr>
            <a:t>Товар</a:t>
          </a:r>
        </a:p>
      </dgm:t>
    </dgm:pt>
    <dgm:pt modelId="{8B406695-921C-46A2-B7D6-65D093F78D4F}" type="parTrans" cxnId="{971E838C-FC31-4C1D-802B-F5594651644E}">
      <dgm:prSet/>
      <dgm:spPr/>
      <dgm:t>
        <a:bodyPr/>
        <a:lstStyle/>
        <a:p>
          <a:pPr algn="ctr"/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F0DF0A-439E-4675-81E1-3809698A792A}" type="sibTrans" cxnId="{971E838C-FC31-4C1D-802B-F5594651644E}">
      <dgm:prSet/>
      <dgm:spPr/>
      <dgm:t>
        <a:bodyPr/>
        <a:lstStyle/>
        <a:p>
          <a:pPr algn="ctr"/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1DF182-C02E-4B1A-B958-751D55A3EF61}">
      <dgm:prSet phldrT="[Текст]" custT="1"/>
      <dgm:spPr/>
      <dgm:t>
        <a:bodyPr/>
        <a:lstStyle/>
        <a:p>
          <a:pPr algn="ctr"/>
          <a:r>
            <a:rPr lang="ru-RU" sz="1400">
              <a:latin typeface="Times New Roman" panose="02020603050405020304" pitchFamily="18" charset="0"/>
              <a:cs typeface="Times New Roman" panose="02020603050405020304" pitchFamily="18" charset="0"/>
            </a:rPr>
            <a:t>Ценообразование</a:t>
          </a:r>
        </a:p>
      </dgm:t>
    </dgm:pt>
    <dgm:pt modelId="{DB2F0CA6-4F1B-4754-8C64-1C84D8BD976E}" type="parTrans" cxnId="{14E939F7-CC30-4571-9412-7C177F95AA59}">
      <dgm:prSet/>
      <dgm:spPr/>
      <dgm:t>
        <a:bodyPr/>
        <a:lstStyle/>
        <a:p>
          <a:pPr algn="ctr"/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33B9396-A773-4B2D-99B0-9BF8FF1B01FA}" type="sibTrans" cxnId="{14E939F7-CC30-4571-9412-7C177F95AA59}">
      <dgm:prSet/>
      <dgm:spPr/>
      <dgm:t>
        <a:bodyPr/>
        <a:lstStyle/>
        <a:p>
          <a:pPr algn="ctr"/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BC026D-AFEA-4506-BFAE-60B76796B507}">
      <dgm:prSet phldrT="[Текст]" custT="1"/>
      <dgm:spPr/>
      <dgm:t>
        <a:bodyPr/>
        <a:lstStyle/>
        <a:p>
          <a:pPr algn="ctr"/>
          <a:r>
            <a:rPr lang="ru-RU" sz="1400">
              <a:latin typeface="Times New Roman" panose="02020603050405020304" pitchFamily="18" charset="0"/>
              <a:cs typeface="Times New Roman" panose="02020603050405020304" pitchFamily="18" charset="0"/>
            </a:rPr>
            <a:t>Торговая марка</a:t>
          </a:r>
        </a:p>
      </dgm:t>
    </dgm:pt>
    <dgm:pt modelId="{45D20B9E-3B2A-4321-83C3-9D73E5447861}" type="parTrans" cxnId="{4390169A-4A8A-4353-BE57-35568688F059}">
      <dgm:prSet/>
      <dgm:spPr/>
      <dgm:t>
        <a:bodyPr/>
        <a:lstStyle/>
        <a:p>
          <a:pPr algn="ctr"/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04CC36-5DC2-4762-867A-CA14739EFA4C}" type="sibTrans" cxnId="{4390169A-4A8A-4353-BE57-35568688F059}">
      <dgm:prSet/>
      <dgm:spPr/>
      <dgm:t>
        <a:bodyPr/>
        <a:lstStyle/>
        <a:p>
          <a:pPr algn="ctr"/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561A0BF-4B19-4A70-9C9E-E310D94C5F5B}">
      <dgm:prSet phldrT="[Текст]" custT="1"/>
      <dgm:spPr/>
      <dgm:t>
        <a:bodyPr/>
        <a:lstStyle/>
        <a:p>
          <a:pPr algn="ctr"/>
          <a:r>
            <a:rPr lang="ru-RU" sz="1400">
              <a:latin typeface="Times New Roman" panose="02020603050405020304" pitchFamily="18" charset="0"/>
              <a:cs typeface="Times New Roman" panose="02020603050405020304" pitchFamily="18" charset="0"/>
            </a:rPr>
            <a:t>Каналы распределения</a:t>
          </a:r>
        </a:p>
      </dgm:t>
    </dgm:pt>
    <dgm:pt modelId="{920959DE-2054-4F35-93FF-1F454130CB12}" type="parTrans" cxnId="{239CF3DF-2595-4DF8-9D69-293506DBB2B0}">
      <dgm:prSet/>
      <dgm:spPr/>
      <dgm:t>
        <a:bodyPr/>
        <a:lstStyle/>
        <a:p>
          <a:pPr algn="ctr"/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C907B6-BD85-455E-B582-8EAEBC94A75A}" type="sibTrans" cxnId="{239CF3DF-2595-4DF8-9D69-293506DBB2B0}">
      <dgm:prSet/>
      <dgm:spPr/>
      <dgm:t>
        <a:bodyPr/>
        <a:lstStyle/>
        <a:p>
          <a:pPr algn="ctr"/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87DBF4-C11A-40F8-B232-0D2EA830B894}">
      <dgm:prSet phldrT="[Текст]" custT="1"/>
      <dgm:spPr/>
      <dgm:t>
        <a:bodyPr/>
        <a:lstStyle/>
        <a:p>
          <a:pPr algn="ctr"/>
          <a:r>
            <a:rPr lang="ru-RU" sz="1400">
              <a:latin typeface="Times New Roman" panose="02020603050405020304" pitchFamily="18" charset="0"/>
              <a:cs typeface="Times New Roman" panose="02020603050405020304" pitchFamily="18" charset="0"/>
            </a:rPr>
            <a:t>Деятельность торговых представителей</a:t>
          </a:r>
        </a:p>
      </dgm:t>
    </dgm:pt>
    <dgm:pt modelId="{9D6E6816-38A4-43FB-A4EA-36B408A253B3}" type="parTrans" cxnId="{DB121F9B-42AE-40C1-8B10-A9C628E243F9}">
      <dgm:prSet/>
      <dgm:spPr/>
      <dgm:t>
        <a:bodyPr/>
        <a:lstStyle/>
        <a:p>
          <a:pPr algn="ctr"/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435ABB0-8923-443D-A5D8-1BF04DB94D54}" type="sibTrans" cxnId="{DB121F9B-42AE-40C1-8B10-A9C628E243F9}">
      <dgm:prSet/>
      <dgm:spPr/>
      <dgm:t>
        <a:bodyPr/>
        <a:lstStyle/>
        <a:p>
          <a:pPr algn="ctr"/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7E33EE-1E2F-4601-BF08-AA58C2034854}">
      <dgm:prSet phldrT="[Текст]" custT="1"/>
      <dgm:spPr/>
      <dgm:t>
        <a:bodyPr/>
        <a:lstStyle/>
        <a:p>
          <a:pPr algn="ctr"/>
          <a:r>
            <a:rPr lang="ru-RU" sz="1400">
              <a:latin typeface="Times New Roman" panose="02020603050405020304" pitchFamily="18" charset="0"/>
              <a:cs typeface="Times New Roman" panose="02020603050405020304" pitchFamily="18" charset="0"/>
            </a:rPr>
            <a:t>Реклама </a:t>
          </a:r>
        </a:p>
      </dgm:t>
    </dgm:pt>
    <dgm:pt modelId="{60245F1A-9364-4C08-8445-6AD0AB03D10B}" type="parTrans" cxnId="{66F90050-346D-4CF3-BDF5-301A842F0247}">
      <dgm:prSet/>
      <dgm:spPr/>
      <dgm:t>
        <a:bodyPr/>
        <a:lstStyle/>
        <a:p>
          <a:pPr algn="ctr"/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382D45-25F9-4A0D-9C23-5EB7544457A4}" type="sibTrans" cxnId="{66F90050-346D-4CF3-BDF5-301A842F0247}">
      <dgm:prSet/>
      <dgm:spPr/>
      <dgm:t>
        <a:bodyPr/>
        <a:lstStyle/>
        <a:p>
          <a:pPr algn="ctr"/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91B2D4-033A-4C05-B736-EA42B849C89D}">
      <dgm:prSet phldrT="[Текст]" custT="1"/>
      <dgm:spPr/>
      <dgm:t>
        <a:bodyPr/>
        <a:lstStyle/>
        <a:p>
          <a:pPr algn="ctr"/>
          <a:r>
            <a:rPr lang="ru-RU" sz="1400">
              <a:latin typeface="Times New Roman" panose="02020603050405020304" pitchFamily="18" charset="0"/>
              <a:cs typeface="Times New Roman" panose="02020603050405020304" pitchFamily="18" charset="0"/>
            </a:rPr>
            <a:t>Продвижение</a:t>
          </a:r>
        </a:p>
      </dgm:t>
    </dgm:pt>
    <dgm:pt modelId="{7EAA4CF0-2C14-4B59-AEB4-952D6F388BC6}" type="parTrans" cxnId="{9F7B270C-8062-46D6-85D3-3920A38F87E4}">
      <dgm:prSet/>
      <dgm:spPr/>
      <dgm:t>
        <a:bodyPr/>
        <a:lstStyle/>
        <a:p>
          <a:pPr algn="ctr"/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541A60-783C-4716-BA48-D41EA07244AD}" type="sibTrans" cxnId="{9F7B270C-8062-46D6-85D3-3920A38F87E4}">
      <dgm:prSet/>
      <dgm:spPr/>
      <dgm:t>
        <a:bodyPr/>
        <a:lstStyle/>
        <a:p>
          <a:pPr algn="ctr"/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2CCB70-596F-451B-B36E-66DFD82B1434}">
      <dgm:prSet phldrT="[Текст]" custT="1"/>
      <dgm:spPr/>
      <dgm:t>
        <a:bodyPr/>
        <a:lstStyle/>
        <a:p>
          <a:pPr algn="ctr"/>
          <a:r>
            <a:rPr lang="ru-RU" sz="1400">
              <a:latin typeface="Times New Roman" panose="02020603050405020304" pitchFamily="18" charset="0"/>
              <a:cs typeface="Times New Roman" panose="02020603050405020304" pitchFamily="18" charset="0"/>
            </a:rPr>
            <a:t>Упаковка</a:t>
          </a:r>
        </a:p>
      </dgm:t>
    </dgm:pt>
    <dgm:pt modelId="{D23AE1E8-6569-4B0A-ADC7-AB1F1DFFC905}" type="parTrans" cxnId="{033C058A-EB77-4932-B4CC-356EA28A2730}">
      <dgm:prSet/>
      <dgm:spPr/>
      <dgm:t>
        <a:bodyPr/>
        <a:lstStyle/>
        <a:p>
          <a:pPr algn="ctr"/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4F659A-40A9-4EEE-8BE7-8292E60A38BE}" type="sibTrans" cxnId="{033C058A-EB77-4932-B4CC-356EA28A2730}">
      <dgm:prSet/>
      <dgm:spPr/>
      <dgm:t>
        <a:bodyPr/>
        <a:lstStyle/>
        <a:p>
          <a:pPr algn="ctr"/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A8B25F-A1A3-42BA-9B12-CD38E4F6AC08}">
      <dgm:prSet phldrT="[Текст]" custT="1"/>
      <dgm:spPr/>
      <dgm:t>
        <a:bodyPr/>
        <a:lstStyle/>
        <a:p>
          <a:pPr algn="ctr"/>
          <a:r>
            <a:rPr lang="ru-RU" sz="1400">
              <a:latin typeface="Times New Roman" panose="02020603050405020304" pitchFamily="18" charset="0"/>
              <a:cs typeface="Times New Roman" panose="02020603050405020304" pitchFamily="18" charset="0"/>
            </a:rPr>
            <a:t>Демонстрация товара</a:t>
          </a:r>
        </a:p>
      </dgm:t>
    </dgm:pt>
    <dgm:pt modelId="{709B71E1-2469-41D8-BAE2-E96EACF35807}" type="parTrans" cxnId="{09667714-E948-4D45-9648-99CC1965BF79}">
      <dgm:prSet/>
      <dgm:spPr/>
      <dgm:t>
        <a:bodyPr/>
        <a:lstStyle/>
        <a:p>
          <a:pPr algn="ctr"/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09D736-D6BA-46D3-B227-A01B8FCB16AB}" type="sibTrans" cxnId="{09667714-E948-4D45-9648-99CC1965BF79}">
      <dgm:prSet/>
      <dgm:spPr/>
      <dgm:t>
        <a:bodyPr/>
        <a:lstStyle/>
        <a:p>
          <a:pPr algn="ctr"/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27BDA0-29E2-4CCC-A8A6-0A1795E76DE6}">
      <dgm:prSet phldrT="[Текст]" custT="1"/>
      <dgm:spPr/>
      <dgm:t>
        <a:bodyPr/>
        <a:lstStyle/>
        <a:p>
          <a:pPr algn="ctr"/>
          <a:r>
            <a:rPr lang="ru-RU" sz="1400">
              <a:latin typeface="Times New Roman" panose="02020603050405020304" pitchFamily="18" charset="0"/>
              <a:cs typeface="Times New Roman" panose="02020603050405020304" pitchFamily="18" charset="0"/>
            </a:rPr>
            <a:t>Обслуживание</a:t>
          </a:r>
        </a:p>
      </dgm:t>
    </dgm:pt>
    <dgm:pt modelId="{CB239110-17BE-4A9F-BBBF-2EB2DBFA24D5}" type="parTrans" cxnId="{E88E3004-D004-4E4B-9330-61DF2BBC63EB}">
      <dgm:prSet/>
      <dgm:spPr/>
      <dgm:t>
        <a:bodyPr/>
        <a:lstStyle/>
        <a:p>
          <a:pPr algn="ctr"/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EB66C2-77DA-4772-976D-CE612A86C58F}" type="sibTrans" cxnId="{E88E3004-D004-4E4B-9330-61DF2BBC63EB}">
      <dgm:prSet/>
      <dgm:spPr/>
      <dgm:t>
        <a:bodyPr/>
        <a:lstStyle/>
        <a:p>
          <a:pPr algn="ctr"/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1BBCD7-0115-4096-95C3-45941B20A08F}">
      <dgm:prSet phldrT="[Текст]" custT="1"/>
      <dgm:spPr/>
      <dgm:t>
        <a:bodyPr/>
        <a:lstStyle/>
        <a:p>
          <a:pPr algn="ctr"/>
          <a:r>
            <a:rPr lang="ru-RU" sz="1400">
              <a:latin typeface="Times New Roman" panose="02020603050405020304" pitchFamily="18" charset="0"/>
              <a:cs typeface="Times New Roman" panose="02020603050405020304" pitchFamily="18" charset="0"/>
            </a:rPr>
            <a:t>Материальная обработка</a:t>
          </a:r>
        </a:p>
      </dgm:t>
    </dgm:pt>
    <dgm:pt modelId="{2BDFEDEE-8BDE-4458-8F75-5A94AF209D55}" type="parTrans" cxnId="{AE4DA750-D578-43EA-9F8D-5F3C4F8BFF75}">
      <dgm:prSet/>
      <dgm:spPr/>
      <dgm:t>
        <a:bodyPr/>
        <a:lstStyle/>
        <a:p>
          <a:pPr algn="ctr"/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49A3AC0-57BC-47BE-B989-7B1505AF76FE}" type="sibTrans" cxnId="{AE4DA750-D578-43EA-9F8D-5F3C4F8BFF75}">
      <dgm:prSet/>
      <dgm:spPr/>
      <dgm:t>
        <a:bodyPr/>
        <a:lstStyle/>
        <a:p>
          <a:pPr algn="ctr"/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DC30B74-54A5-43F5-9FC3-6972678DE81F}">
      <dgm:prSet phldrT="[Текст]" custT="1"/>
      <dgm:spPr/>
      <dgm:t>
        <a:bodyPr/>
        <a:lstStyle/>
        <a:p>
          <a:pPr algn="ctr"/>
          <a:r>
            <a:rPr lang="ru-RU" sz="1400">
              <a:latin typeface="Times New Roman" panose="02020603050405020304" pitchFamily="18" charset="0"/>
              <a:cs typeface="Times New Roman" panose="02020603050405020304" pitchFamily="18" charset="0"/>
            </a:rPr>
            <a:t>Поиск и анализ данных</a:t>
          </a:r>
        </a:p>
      </dgm:t>
    </dgm:pt>
    <dgm:pt modelId="{3F644D69-8553-4F3D-BC30-21ED2E2F51CE}" type="parTrans" cxnId="{F28A70E3-740E-4EA8-ABB6-29D42DC297D2}">
      <dgm:prSet/>
      <dgm:spPr/>
      <dgm:t>
        <a:bodyPr/>
        <a:lstStyle/>
        <a:p>
          <a:pPr algn="ctr"/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EF803B-5142-4B97-AB49-BBB82A385EBC}" type="sibTrans" cxnId="{F28A70E3-740E-4EA8-ABB6-29D42DC297D2}">
      <dgm:prSet/>
      <dgm:spPr/>
      <dgm:t>
        <a:bodyPr/>
        <a:lstStyle/>
        <a:p>
          <a:pPr algn="ctr"/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675DD7-9EC0-4FEC-A4C2-D366F510F662}" type="pres">
      <dgm:prSet presAssocID="{8F118A03-FC43-480A-939C-644C3585C444}" presName="diagram" presStyleCnt="0">
        <dgm:presLayoutVars>
          <dgm:dir/>
          <dgm:resizeHandles val="exact"/>
        </dgm:presLayoutVars>
      </dgm:prSet>
      <dgm:spPr/>
    </dgm:pt>
    <dgm:pt modelId="{C3174EF6-0599-4BE8-A36F-049DC6D3673D}" type="pres">
      <dgm:prSet presAssocID="{FDB28878-8743-4AF8-9D50-E3C17038F174}" presName="node" presStyleLbl="node1" presStyleIdx="0" presStyleCnt="12">
        <dgm:presLayoutVars>
          <dgm:bulletEnabled val="1"/>
        </dgm:presLayoutVars>
      </dgm:prSet>
      <dgm:spPr/>
    </dgm:pt>
    <dgm:pt modelId="{C6DB66A9-4E17-44E0-B277-7CAA2A317741}" type="pres">
      <dgm:prSet presAssocID="{52F0DF0A-439E-4675-81E1-3809698A792A}" presName="sibTrans" presStyleCnt="0"/>
      <dgm:spPr/>
    </dgm:pt>
    <dgm:pt modelId="{8415C48C-A3A5-426A-A4EA-7A569C1DE9FF}" type="pres">
      <dgm:prSet presAssocID="{4E1DF182-C02E-4B1A-B958-751D55A3EF61}" presName="node" presStyleLbl="node1" presStyleIdx="1" presStyleCnt="12">
        <dgm:presLayoutVars>
          <dgm:bulletEnabled val="1"/>
        </dgm:presLayoutVars>
      </dgm:prSet>
      <dgm:spPr/>
    </dgm:pt>
    <dgm:pt modelId="{7D19C73E-2BF5-43A4-BC01-E8AE36C1E3EA}" type="pres">
      <dgm:prSet presAssocID="{233B9396-A773-4B2D-99B0-9BF8FF1B01FA}" presName="sibTrans" presStyleCnt="0"/>
      <dgm:spPr/>
    </dgm:pt>
    <dgm:pt modelId="{5025BB60-EFD8-413D-A6CA-BC79A31F8D02}" type="pres">
      <dgm:prSet presAssocID="{1DBC026D-AFEA-4506-BFAE-60B76796B507}" presName="node" presStyleLbl="node1" presStyleIdx="2" presStyleCnt="12">
        <dgm:presLayoutVars>
          <dgm:bulletEnabled val="1"/>
        </dgm:presLayoutVars>
      </dgm:prSet>
      <dgm:spPr/>
    </dgm:pt>
    <dgm:pt modelId="{F056CF4F-AFA1-4FDF-A405-1172CDE78B75}" type="pres">
      <dgm:prSet presAssocID="{A404CC36-5DC2-4762-867A-CA14739EFA4C}" presName="sibTrans" presStyleCnt="0"/>
      <dgm:spPr/>
    </dgm:pt>
    <dgm:pt modelId="{C0843584-C8C9-4AE0-97A0-012B19607EEC}" type="pres">
      <dgm:prSet presAssocID="{8561A0BF-4B19-4A70-9C9E-E310D94C5F5B}" presName="node" presStyleLbl="node1" presStyleIdx="3" presStyleCnt="12">
        <dgm:presLayoutVars>
          <dgm:bulletEnabled val="1"/>
        </dgm:presLayoutVars>
      </dgm:prSet>
      <dgm:spPr/>
    </dgm:pt>
    <dgm:pt modelId="{7BC85B2F-8EA6-48B4-932E-32AC5CC8019C}" type="pres">
      <dgm:prSet presAssocID="{DDC907B6-BD85-455E-B582-8EAEBC94A75A}" presName="sibTrans" presStyleCnt="0"/>
      <dgm:spPr/>
    </dgm:pt>
    <dgm:pt modelId="{E86EC19E-3A72-463D-AB9F-A163D6747F7C}" type="pres">
      <dgm:prSet presAssocID="{CF87DBF4-C11A-40F8-B232-0D2EA830B894}" presName="node" presStyleLbl="node1" presStyleIdx="4" presStyleCnt="12">
        <dgm:presLayoutVars>
          <dgm:bulletEnabled val="1"/>
        </dgm:presLayoutVars>
      </dgm:prSet>
      <dgm:spPr/>
    </dgm:pt>
    <dgm:pt modelId="{6749F37A-541C-4572-9346-0A209DAB0675}" type="pres">
      <dgm:prSet presAssocID="{7435ABB0-8923-443D-A5D8-1BF04DB94D54}" presName="sibTrans" presStyleCnt="0"/>
      <dgm:spPr/>
    </dgm:pt>
    <dgm:pt modelId="{817C8294-2F00-49BB-835C-33D35098D0DD}" type="pres">
      <dgm:prSet presAssocID="{9D7E33EE-1E2F-4601-BF08-AA58C2034854}" presName="node" presStyleLbl="node1" presStyleIdx="5" presStyleCnt="12">
        <dgm:presLayoutVars>
          <dgm:bulletEnabled val="1"/>
        </dgm:presLayoutVars>
      </dgm:prSet>
      <dgm:spPr/>
    </dgm:pt>
    <dgm:pt modelId="{00CBDE01-EF0F-4129-A4CF-C77B8A32B506}" type="pres">
      <dgm:prSet presAssocID="{B8382D45-25F9-4A0D-9C23-5EB7544457A4}" presName="sibTrans" presStyleCnt="0"/>
      <dgm:spPr/>
    </dgm:pt>
    <dgm:pt modelId="{6594566F-5080-4E38-8C3B-1AC01B685188}" type="pres">
      <dgm:prSet presAssocID="{3D91B2D4-033A-4C05-B736-EA42B849C89D}" presName="node" presStyleLbl="node1" presStyleIdx="6" presStyleCnt="12">
        <dgm:presLayoutVars>
          <dgm:bulletEnabled val="1"/>
        </dgm:presLayoutVars>
      </dgm:prSet>
      <dgm:spPr/>
    </dgm:pt>
    <dgm:pt modelId="{2EB5D48A-2028-432A-834E-02BD5B4044E8}" type="pres">
      <dgm:prSet presAssocID="{59541A60-783C-4716-BA48-D41EA07244AD}" presName="sibTrans" presStyleCnt="0"/>
      <dgm:spPr/>
    </dgm:pt>
    <dgm:pt modelId="{3973C92F-D5D0-4BCA-9908-F52E22A3E354}" type="pres">
      <dgm:prSet presAssocID="{D02CCB70-596F-451B-B36E-66DFD82B1434}" presName="node" presStyleLbl="node1" presStyleIdx="7" presStyleCnt="12">
        <dgm:presLayoutVars>
          <dgm:bulletEnabled val="1"/>
        </dgm:presLayoutVars>
      </dgm:prSet>
      <dgm:spPr/>
    </dgm:pt>
    <dgm:pt modelId="{464902EF-6891-40FB-91C4-04C80BEE3CEA}" type="pres">
      <dgm:prSet presAssocID="{2A4F659A-40A9-4EEE-8BE7-8292E60A38BE}" presName="sibTrans" presStyleCnt="0"/>
      <dgm:spPr/>
    </dgm:pt>
    <dgm:pt modelId="{E3269B40-B40F-413F-A82F-E5DF680CC2DB}" type="pres">
      <dgm:prSet presAssocID="{5FA8B25F-A1A3-42BA-9B12-CD38E4F6AC08}" presName="node" presStyleLbl="node1" presStyleIdx="8" presStyleCnt="12">
        <dgm:presLayoutVars>
          <dgm:bulletEnabled val="1"/>
        </dgm:presLayoutVars>
      </dgm:prSet>
      <dgm:spPr/>
    </dgm:pt>
    <dgm:pt modelId="{19DCFB52-0667-4DEB-A786-F011CF84B872}" type="pres">
      <dgm:prSet presAssocID="{5809D736-D6BA-46D3-B227-A01B8FCB16AB}" presName="sibTrans" presStyleCnt="0"/>
      <dgm:spPr/>
    </dgm:pt>
    <dgm:pt modelId="{7D8826E1-7581-4EA3-9570-7C6EDC27611A}" type="pres">
      <dgm:prSet presAssocID="{5627BDA0-29E2-4CCC-A8A6-0A1795E76DE6}" presName="node" presStyleLbl="node1" presStyleIdx="9" presStyleCnt="12">
        <dgm:presLayoutVars>
          <dgm:bulletEnabled val="1"/>
        </dgm:presLayoutVars>
      </dgm:prSet>
      <dgm:spPr/>
    </dgm:pt>
    <dgm:pt modelId="{F82E9729-6738-48FC-A125-EAFE4593E96B}" type="pres">
      <dgm:prSet presAssocID="{31EB66C2-77DA-4772-976D-CE612A86C58F}" presName="sibTrans" presStyleCnt="0"/>
      <dgm:spPr/>
    </dgm:pt>
    <dgm:pt modelId="{AE94F49A-6BBE-4781-81E5-DC66F9CB0ADA}" type="pres">
      <dgm:prSet presAssocID="{9B1BBCD7-0115-4096-95C3-45941B20A08F}" presName="node" presStyleLbl="node1" presStyleIdx="10" presStyleCnt="12">
        <dgm:presLayoutVars>
          <dgm:bulletEnabled val="1"/>
        </dgm:presLayoutVars>
      </dgm:prSet>
      <dgm:spPr/>
    </dgm:pt>
    <dgm:pt modelId="{F3FCA6E7-29F9-498D-980F-8CE3DE3D04DA}" type="pres">
      <dgm:prSet presAssocID="{049A3AC0-57BC-47BE-B989-7B1505AF76FE}" presName="sibTrans" presStyleCnt="0"/>
      <dgm:spPr/>
    </dgm:pt>
    <dgm:pt modelId="{B4C971AA-D1BF-4D76-85E4-11BBFBF3C329}" type="pres">
      <dgm:prSet presAssocID="{7DC30B74-54A5-43F5-9FC3-6972678DE81F}" presName="node" presStyleLbl="node1" presStyleIdx="11" presStyleCnt="12">
        <dgm:presLayoutVars>
          <dgm:bulletEnabled val="1"/>
        </dgm:presLayoutVars>
      </dgm:prSet>
      <dgm:spPr/>
    </dgm:pt>
  </dgm:ptLst>
  <dgm:cxnLst>
    <dgm:cxn modelId="{E88E3004-D004-4E4B-9330-61DF2BBC63EB}" srcId="{8F118A03-FC43-480A-939C-644C3585C444}" destId="{5627BDA0-29E2-4CCC-A8A6-0A1795E76DE6}" srcOrd="9" destOrd="0" parTransId="{CB239110-17BE-4A9F-BBBF-2EB2DBFA24D5}" sibTransId="{31EB66C2-77DA-4772-976D-CE612A86C58F}"/>
    <dgm:cxn modelId="{9F7B270C-8062-46D6-85D3-3920A38F87E4}" srcId="{8F118A03-FC43-480A-939C-644C3585C444}" destId="{3D91B2D4-033A-4C05-B736-EA42B849C89D}" srcOrd="6" destOrd="0" parTransId="{7EAA4CF0-2C14-4B59-AEB4-952D6F388BC6}" sibTransId="{59541A60-783C-4716-BA48-D41EA07244AD}"/>
    <dgm:cxn modelId="{CA267A0D-3447-405E-BB60-6E7B8F3922A5}" type="presOf" srcId="{3D91B2D4-033A-4C05-B736-EA42B849C89D}" destId="{6594566F-5080-4E38-8C3B-1AC01B685188}" srcOrd="0" destOrd="0" presId="urn:microsoft.com/office/officeart/2005/8/layout/default"/>
    <dgm:cxn modelId="{4BB58D0E-6BBC-4EF0-AE02-EE238088770F}" type="presOf" srcId="{FDB28878-8743-4AF8-9D50-E3C17038F174}" destId="{C3174EF6-0599-4BE8-A36F-049DC6D3673D}" srcOrd="0" destOrd="0" presId="urn:microsoft.com/office/officeart/2005/8/layout/default"/>
    <dgm:cxn modelId="{09667714-E948-4D45-9648-99CC1965BF79}" srcId="{8F118A03-FC43-480A-939C-644C3585C444}" destId="{5FA8B25F-A1A3-42BA-9B12-CD38E4F6AC08}" srcOrd="8" destOrd="0" parTransId="{709B71E1-2469-41D8-BAE2-E96EACF35807}" sibTransId="{5809D736-D6BA-46D3-B227-A01B8FCB16AB}"/>
    <dgm:cxn modelId="{C67DE839-F53B-468C-BED7-218C97DB4D2A}" type="presOf" srcId="{7DC30B74-54A5-43F5-9FC3-6972678DE81F}" destId="{B4C971AA-D1BF-4D76-85E4-11BBFBF3C329}" srcOrd="0" destOrd="0" presId="urn:microsoft.com/office/officeart/2005/8/layout/default"/>
    <dgm:cxn modelId="{25839B41-6254-4CBD-9763-BB2C24FBC856}" type="presOf" srcId="{5627BDA0-29E2-4CCC-A8A6-0A1795E76DE6}" destId="{7D8826E1-7581-4EA3-9570-7C6EDC27611A}" srcOrd="0" destOrd="0" presId="urn:microsoft.com/office/officeart/2005/8/layout/default"/>
    <dgm:cxn modelId="{5446C742-0726-4DFA-9BBC-4B13374699B5}" type="presOf" srcId="{8F118A03-FC43-480A-939C-644C3585C444}" destId="{E7675DD7-9EC0-4FEC-A4C2-D366F510F662}" srcOrd="0" destOrd="0" presId="urn:microsoft.com/office/officeart/2005/8/layout/default"/>
    <dgm:cxn modelId="{66F90050-346D-4CF3-BDF5-301A842F0247}" srcId="{8F118A03-FC43-480A-939C-644C3585C444}" destId="{9D7E33EE-1E2F-4601-BF08-AA58C2034854}" srcOrd="5" destOrd="0" parTransId="{60245F1A-9364-4C08-8445-6AD0AB03D10B}" sibTransId="{B8382D45-25F9-4A0D-9C23-5EB7544457A4}"/>
    <dgm:cxn modelId="{AE4DA750-D578-43EA-9F8D-5F3C4F8BFF75}" srcId="{8F118A03-FC43-480A-939C-644C3585C444}" destId="{9B1BBCD7-0115-4096-95C3-45941B20A08F}" srcOrd="10" destOrd="0" parTransId="{2BDFEDEE-8BDE-4458-8F75-5A94AF209D55}" sibTransId="{049A3AC0-57BC-47BE-B989-7B1505AF76FE}"/>
    <dgm:cxn modelId="{AE349951-B5BD-445D-B849-5208483017B9}" type="presOf" srcId="{D02CCB70-596F-451B-B36E-66DFD82B1434}" destId="{3973C92F-D5D0-4BCA-9908-F52E22A3E354}" srcOrd="0" destOrd="0" presId="urn:microsoft.com/office/officeart/2005/8/layout/default"/>
    <dgm:cxn modelId="{5E383180-4180-4F5D-8963-DC78D3E38692}" type="presOf" srcId="{8561A0BF-4B19-4A70-9C9E-E310D94C5F5B}" destId="{C0843584-C8C9-4AE0-97A0-012B19607EEC}" srcOrd="0" destOrd="0" presId="urn:microsoft.com/office/officeart/2005/8/layout/default"/>
    <dgm:cxn modelId="{033C058A-EB77-4932-B4CC-356EA28A2730}" srcId="{8F118A03-FC43-480A-939C-644C3585C444}" destId="{D02CCB70-596F-451B-B36E-66DFD82B1434}" srcOrd="7" destOrd="0" parTransId="{D23AE1E8-6569-4B0A-ADC7-AB1F1DFFC905}" sibTransId="{2A4F659A-40A9-4EEE-8BE7-8292E60A38BE}"/>
    <dgm:cxn modelId="{971E838C-FC31-4C1D-802B-F5594651644E}" srcId="{8F118A03-FC43-480A-939C-644C3585C444}" destId="{FDB28878-8743-4AF8-9D50-E3C17038F174}" srcOrd="0" destOrd="0" parTransId="{8B406695-921C-46A2-B7D6-65D093F78D4F}" sibTransId="{52F0DF0A-439E-4675-81E1-3809698A792A}"/>
    <dgm:cxn modelId="{730CFD91-AB74-49C1-8D32-30AC6115ADAB}" type="presOf" srcId="{1DBC026D-AFEA-4506-BFAE-60B76796B507}" destId="{5025BB60-EFD8-413D-A6CA-BC79A31F8D02}" srcOrd="0" destOrd="0" presId="urn:microsoft.com/office/officeart/2005/8/layout/default"/>
    <dgm:cxn modelId="{4390169A-4A8A-4353-BE57-35568688F059}" srcId="{8F118A03-FC43-480A-939C-644C3585C444}" destId="{1DBC026D-AFEA-4506-BFAE-60B76796B507}" srcOrd="2" destOrd="0" parTransId="{45D20B9E-3B2A-4321-83C3-9D73E5447861}" sibTransId="{A404CC36-5DC2-4762-867A-CA14739EFA4C}"/>
    <dgm:cxn modelId="{DB121F9B-42AE-40C1-8B10-A9C628E243F9}" srcId="{8F118A03-FC43-480A-939C-644C3585C444}" destId="{CF87DBF4-C11A-40F8-B232-0D2EA830B894}" srcOrd="4" destOrd="0" parTransId="{9D6E6816-38A4-43FB-A4EA-36B408A253B3}" sibTransId="{7435ABB0-8923-443D-A5D8-1BF04DB94D54}"/>
    <dgm:cxn modelId="{D490CE9F-2787-4738-9165-9E3FC65FF443}" type="presOf" srcId="{4E1DF182-C02E-4B1A-B958-751D55A3EF61}" destId="{8415C48C-A3A5-426A-A4EA-7A569C1DE9FF}" srcOrd="0" destOrd="0" presId="urn:microsoft.com/office/officeart/2005/8/layout/default"/>
    <dgm:cxn modelId="{1343BDA9-D6A2-49A6-B40D-325E1EEF22F2}" type="presOf" srcId="{9D7E33EE-1E2F-4601-BF08-AA58C2034854}" destId="{817C8294-2F00-49BB-835C-33D35098D0DD}" srcOrd="0" destOrd="0" presId="urn:microsoft.com/office/officeart/2005/8/layout/default"/>
    <dgm:cxn modelId="{944757BF-B393-41B6-BCAB-A5B740F0C58B}" type="presOf" srcId="{5FA8B25F-A1A3-42BA-9B12-CD38E4F6AC08}" destId="{E3269B40-B40F-413F-A82F-E5DF680CC2DB}" srcOrd="0" destOrd="0" presId="urn:microsoft.com/office/officeart/2005/8/layout/default"/>
    <dgm:cxn modelId="{239CF3DF-2595-4DF8-9D69-293506DBB2B0}" srcId="{8F118A03-FC43-480A-939C-644C3585C444}" destId="{8561A0BF-4B19-4A70-9C9E-E310D94C5F5B}" srcOrd="3" destOrd="0" parTransId="{920959DE-2054-4F35-93FF-1F454130CB12}" sibTransId="{DDC907B6-BD85-455E-B582-8EAEBC94A75A}"/>
    <dgm:cxn modelId="{DDCB31E1-B8DE-44AC-A7ED-A416E215BE56}" type="presOf" srcId="{9B1BBCD7-0115-4096-95C3-45941B20A08F}" destId="{AE94F49A-6BBE-4781-81E5-DC66F9CB0ADA}" srcOrd="0" destOrd="0" presId="urn:microsoft.com/office/officeart/2005/8/layout/default"/>
    <dgm:cxn modelId="{F28A70E3-740E-4EA8-ABB6-29D42DC297D2}" srcId="{8F118A03-FC43-480A-939C-644C3585C444}" destId="{7DC30B74-54A5-43F5-9FC3-6972678DE81F}" srcOrd="11" destOrd="0" parTransId="{3F644D69-8553-4F3D-BC30-21ED2E2F51CE}" sibTransId="{0DEF803B-5142-4B97-AB49-BBB82A385EBC}"/>
    <dgm:cxn modelId="{82973FEC-A5C9-4593-B187-2127EC9C2A5A}" type="presOf" srcId="{CF87DBF4-C11A-40F8-B232-0D2EA830B894}" destId="{E86EC19E-3A72-463D-AB9F-A163D6747F7C}" srcOrd="0" destOrd="0" presId="urn:microsoft.com/office/officeart/2005/8/layout/default"/>
    <dgm:cxn modelId="{14E939F7-CC30-4571-9412-7C177F95AA59}" srcId="{8F118A03-FC43-480A-939C-644C3585C444}" destId="{4E1DF182-C02E-4B1A-B958-751D55A3EF61}" srcOrd="1" destOrd="0" parTransId="{DB2F0CA6-4F1B-4754-8C64-1C84D8BD976E}" sibTransId="{233B9396-A773-4B2D-99B0-9BF8FF1B01FA}"/>
    <dgm:cxn modelId="{E64363BC-0F51-4B9C-BECC-CCD0C8035786}" type="presParOf" srcId="{E7675DD7-9EC0-4FEC-A4C2-D366F510F662}" destId="{C3174EF6-0599-4BE8-A36F-049DC6D3673D}" srcOrd="0" destOrd="0" presId="urn:microsoft.com/office/officeart/2005/8/layout/default"/>
    <dgm:cxn modelId="{3882129D-3A49-4671-82E4-BEEBDDCA2A24}" type="presParOf" srcId="{E7675DD7-9EC0-4FEC-A4C2-D366F510F662}" destId="{C6DB66A9-4E17-44E0-B277-7CAA2A317741}" srcOrd="1" destOrd="0" presId="urn:microsoft.com/office/officeart/2005/8/layout/default"/>
    <dgm:cxn modelId="{92534773-76A9-4150-9010-064650680A6A}" type="presParOf" srcId="{E7675DD7-9EC0-4FEC-A4C2-D366F510F662}" destId="{8415C48C-A3A5-426A-A4EA-7A569C1DE9FF}" srcOrd="2" destOrd="0" presId="urn:microsoft.com/office/officeart/2005/8/layout/default"/>
    <dgm:cxn modelId="{350AA178-7097-45C3-95D3-8F5D17D6ABDE}" type="presParOf" srcId="{E7675DD7-9EC0-4FEC-A4C2-D366F510F662}" destId="{7D19C73E-2BF5-43A4-BC01-E8AE36C1E3EA}" srcOrd="3" destOrd="0" presId="urn:microsoft.com/office/officeart/2005/8/layout/default"/>
    <dgm:cxn modelId="{1FEF955A-3278-43BC-8466-1156981A689B}" type="presParOf" srcId="{E7675DD7-9EC0-4FEC-A4C2-D366F510F662}" destId="{5025BB60-EFD8-413D-A6CA-BC79A31F8D02}" srcOrd="4" destOrd="0" presId="urn:microsoft.com/office/officeart/2005/8/layout/default"/>
    <dgm:cxn modelId="{EB7DBF51-AF4E-497B-9FE2-24529956FB84}" type="presParOf" srcId="{E7675DD7-9EC0-4FEC-A4C2-D366F510F662}" destId="{F056CF4F-AFA1-4FDF-A405-1172CDE78B75}" srcOrd="5" destOrd="0" presId="urn:microsoft.com/office/officeart/2005/8/layout/default"/>
    <dgm:cxn modelId="{77D84BB8-4DFB-4744-8FC2-8FBC1DAFB072}" type="presParOf" srcId="{E7675DD7-9EC0-4FEC-A4C2-D366F510F662}" destId="{C0843584-C8C9-4AE0-97A0-012B19607EEC}" srcOrd="6" destOrd="0" presId="urn:microsoft.com/office/officeart/2005/8/layout/default"/>
    <dgm:cxn modelId="{8789C21C-B9BD-4E91-BA96-6FFC64DBFAB2}" type="presParOf" srcId="{E7675DD7-9EC0-4FEC-A4C2-D366F510F662}" destId="{7BC85B2F-8EA6-48B4-932E-32AC5CC8019C}" srcOrd="7" destOrd="0" presId="urn:microsoft.com/office/officeart/2005/8/layout/default"/>
    <dgm:cxn modelId="{8A58ADD9-D05C-4975-91F8-51DE3344ABE4}" type="presParOf" srcId="{E7675DD7-9EC0-4FEC-A4C2-D366F510F662}" destId="{E86EC19E-3A72-463D-AB9F-A163D6747F7C}" srcOrd="8" destOrd="0" presId="urn:microsoft.com/office/officeart/2005/8/layout/default"/>
    <dgm:cxn modelId="{E94C3BB1-80D8-4BC3-9F37-B0AF895B34AB}" type="presParOf" srcId="{E7675DD7-9EC0-4FEC-A4C2-D366F510F662}" destId="{6749F37A-541C-4572-9346-0A209DAB0675}" srcOrd="9" destOrd="0" presId="urn:microsoft.com/office/officeart/2005/8/layout/default"/>
    <dgm:cxn modelId="{E93EDB0B-296C-40BD-BDB4-13B85C7560A2}" type="presParOf" srcId="{E7675DD7-9EC0-4FEC-A4C2-D366F510F662}" destId="{817C8294-2F00-49BB-835C-33D35098D0DD}" srcOrd="10" destOrd="0" presId="urn:microsoft.com/office/officeart/2005/8/layout/default"/>
    <dgm:cxn modelId="{7E9D4FD3-1FEE-402A-9C40-A713233C5EC7}" type="presParOf" srcId="{E7675DD7-9EC0-4FEC-A4C2-D366F510F662}" destId="{00CBDE01-EF0F-4129-A4CF-C77B8A32B506}" srcOrd="11" destOrd="0" presId="urn:microsoft.com/office/officeart/2005/8/layout/default"/>
    <dgm:cxn modelId="{0A1E4961-1FBB-415C-BFDA-77A5106AD331}" type="presParOf" srcId="{E7675DD7-9EC0-4FEC-A4C2-D366F510F662}" destId="{6594566F-5080-4E38-8C3B-1AC01B685188}" srcOrd="12" destOrd="0" presId="urn:microsoft.com/office/officeart/2005/8/layout/default"/>
    <dgm:cxn modelId="{9C6D3669-9F92-4F65-8146-281C88297D77}" type="presParOf" srcId="{E7675DD7-9EC0-4FEC-A4C2-D366F510F662}" destId="{2EB5D48A-2028-432A-834E-02BD5B4044E8}" srcOrd="13" destOrd="0" presId="urn:microsoft.com/office/officeart/2005/8/layout/default"/>
    <dgm:cxn modelId="{1601CBAC-FF02-45EA-BC56-EC0F08F7A92E}" type="presParOf" srcId="{E7675DD7-9EC0-4FEC-A4C2-D366F510F662}" destId="{3973C92F-D5D0-4BCA-9908-F52E22A3E354}" srcOrd="14" destOrd="0" presId="urn:microsoft.com/office/officeart/2005/8/layout/default"/>
    <dgm:cxn modelId="{98050C01-F441-4235-91AD-47B12F837F13}" type="presParOf" srcId="{E7675DD7-9EC0-4FEC-A4C2-D366F510F662}" destId="{464902EF-6891-40FB-91C4-04C80BEE3CEA}" srcOrd="15" destOrd="0" presId="urn:microsoft.com/office/officeart/2005/8/layout/default"/>
    <dgm:cxn modelId="{B2DE9041-B734-4A31-8FF1-BD0475A568F9}" type="presParOf" srcId="{E7675DD7-9EC0-4FEC-A4C2-D366F510F662}" destId="{E3269B40-B40F-413F-A82F-E5DF680CC2DB}" srcOrd="16" destOrd="0" presId="urn:microsoft.com/office/officeart/2005/8/layout/default"/>
    <dgm:cxn modelId="{D7FC7632-DE48-440F-A6BE-594F1C14140C}" type="presParOf" srcId="{E7675DD7-9EC0-4FEC-A4C2-D366F510F662}" destId="{19DCFB52-0667-4DEB-A786-F011CF84B872}" srcOrd="17" destOrd="0" presId="urn:microsoft.com/office/officeart/2005/8/layout/default"/>
    <dgm:cxn modelId="{19C29DE9-CE3E-4A6C-9B8A-8F9EB6585234}" type="presParOf" srcId="{E7675DD7-9EC0-4FEC-A4C2-D366F510F662}" destId="{7D8826E1-7581-4EA3-9570-7C6EDC27611A}" srcOrd="18" destOrd="0" presId="urn:microsoft.com/office/officeart/2005/8/layout/default"/>
    <dgm:cxn modelId="{B4B2A480-08B8-42EA-A557-2F6838ADB481}" type="presParOf" srcId="{E7675DD7-9EC0-4FEC-A4C2-D366F510F662}" destId="{F82E9729-6738-48FC-A125-EAFE4593E96B}" srcOrd="19" destOrd="0" presId="urn:microsoft.com/office/officeart/2005/8/layout/default"/>
    <dgm:cxn modelId="{6B44FC20-573F-423E-9CEF-DF9F0992EC4F}" type="presParOf" srcId="{E7675DD7-9EC0-4FEC-A4C2-D366F510F662}" destId="{AE94F49A-6BBE-4781-81E5-DC66F9CB0ADA}" srcOrd="20" destOrd="0" presId="urn:microsoft.com/office/officeart/2005/8/layout/default"/>
    <dgm:cxn modelId="{897C07F0-24E1-4EC2-BA4A-5081A8AAD258}" type="presParOf" srcId="{E7675DD7-9EC0-4FEC-A4C2-D366F510F662}" destId="{F3FCA6E7-29F9-498D-980F-8CE3DE3D04DA}" srcOrd="21" destOrd="0" presId="urn:microsoft.com/office/officeart/2005/8/layout/default"/>
    <dgm:cxn modelId="{20C1F572-74EF-45E1-8966-630CF0AA557A}" type="presParOf" srcId="{E7675DD7-9EC0-4FEC-A4C2-D366F510F662}" destId="{B4C971AA-D1BF-4D76-85E4-11BBFBF3C329}" srcOrd="2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7F77C5-B42E-4713-9138-DC65C9C35DAB}" type="doc">
      <dgm:prSet loTypeId="urn:microsoft.com/office/officeart/2005/8/layout/matrix1" loCatId="matrix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A5963AC6-F2BD-4C1A-AAC3-CB8A6C76997A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16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  <a:r>
            <a:rPr lang="en-US" sz="16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</a:t>
          </a:r>
          <a:endParaRPr lang="ru-RU" sz="16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89CF75-FA59-4CC0-9F9D-0445D1D0FD9D}" type="parTrans" cxnId="{FD403C38-35CE-4F78-9607-EA15119EFCE0}">
      <dgm:prSet/>
      <dgm:spPr/>
      <dgm:t>
        <a:bodyPr/>
        <a:lstStyle/>
        <a:p>
          <a:endParaRPr lang="ru-RU" sz="1600"/>
        </a:p>
      </dgm:t>
    </dgm:pt>
    <dgm:pt modelId="{B23D7FC8-BD4F-460C-B229-F85C85590ADE}" type="sibTrans" cxnId="{FD403C38-35CE-4F78-9607-EA15119EFCE0}">
      <dgm:prSet/>
      <dgm:spPr/>
      <dgm:t>
        <a:bodyPr/>
        <a:lstStyle/>
        <a:p>
          <a:endParaRPr lang="ru-RU" sz="1600"/>
        </a:p>
      </dgm:t>
    </dgm:pt>
    <dgm:pt modelId="{14FB821C-A8C9-4799-A7CF-75D255DCEA4A}">
      <dgm:prSet phldrT="[Текст]" custT="1"/>
      <dgm:spPr/>
      <dgm:t>
        <a:bodyPr/>
        <a:lstStyle/>
        <a:p>
          <a:r>
            <a:rPr lang="en-US" sz="1600" b="0" i="0">
              <a:latin typeface="Times New Roman" panose="02020603050405020304" pitchFamily="18" charset="0"/>
              <a:cs typeface="Times New Roman" panose="02020603050405020304" pitchFamily="18" charset="0"/>
            </a:rPr>
            <a:t>Product</a:t>
          </a:r>
          <a:r>
            <a:rPr lang="ru-RU" sz="1600" b="0" i="0">
              <a:latin typeface="Times New Roman" panose="02020603050405020304" pitchFamily="18" charset="0"/>
              <a:cs typeface="Times New Roman" panose="02020603050405020304" pitchFamily="18" charset="0"/>
            </a:rPr>
            <a:t> (продукт, товар, услуга)</a:t>
          </a:r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84A3E6-F9B5-4DB2-B044-B8C871299C38}" type="parTrans" cxnId="{22006FED-A406-40B9-94BE-755BF2FDB4E3}">
      <dgm:prSet/>
      <dgm:spPr/>
      <dgm:t>
        <a:bodyPr/>
        <a:lstStyle/>
        <a:p>
          <a:endParaRPr lang="ru-RU" sz="1600"/>
        </a:p>
      </dgm:t>
    </dgm:pt>
    <dgm:pt modelId="{6C3718E1-0F2C-427B-8571-720A6CCF99F4}" type="sibTrans" cxnId="{22006FED-A406-40B9-94BE-755BF2FDB4E3}">
      <dgm:prSet/>
      <dgm:spPr/>
      <dgm:t>
        <a:bodyPr/>
        <a:lstStyle/>
        <a:p>
          <a:endParaRPr lang="ru-RU" sz="1600"/>
        </a:p>
      </dgm:t>
    </dgm:pt>
    <dgm:pt modelId="{E324ECBD-50F0-4BD9-97E2-D02CA9C2EEEE}">
      <dgm:prSet phldrT="[Текст]" custT="1"/>
      <dgm:spPr/>
      <dgm:t>
        <a:bodyPr/>
        <a:lstStyle/>
        <a:p>
          <a:r>
            <a:rPr lang="en-US" sz="1600">
              <a:latin typeface="Times New Roman" panose="02020603050405020304" pitchFamily="18" charset="0"/>
              <a:cs typeface="Times New Roman" panose="02020603050405020304" pitchFamily="18" charset="0"/>
            </a:rPr>
            <a:t>Price</a:t>
          </a:r>
          <a:r>
            <a:rPr lang="ru-RU" sz="1600">
              <a:latin typeface="Times New Roman" panose="02020603050405020304" pitchFamily="18" charset="0"/>
              <a:cs typeface="Times New Roman" panose="02020603050405020304" pitchFamily="18" charset="0"/>
            </a:rPr>
            <a:t> (цена)</a:t>
          </a:r>
        </a:p>
      </dgm:t>
    </dgm:pt>
    <dgm:pt modelId="{C94AFA04-4460-4718-BC42-338C5A7A34BD}" type="parTrans" cxnId="{C859AC06-1C36-4E1E-B247-E07418FC4B80}">
      <dgm:prSet/>
      <dgm:spPr/>
      <dgm:t>
        <a:bodyPr/>
        <a:lstStyle/>
        <a:p>
          <a:endParaRPr lang="ru-RU" sz="1600"/>
        </a:p>
      </dgm:t>
    </dgm:pt>
    <dgm:pt modelId="{111BD7AA-F482-4A90-A843-807E5BDF99A0}" type="sibTrans" cxnId="{C859AC06-1C36-4E1E-B247-E07418FC4B80}">
      <dgm:prSet/>
      <dgm:spPr/>
      <dgm:t>
        <a:bodyPr/>
        <a:lstStyle/>
        <a:p>
          <a:endParaRPr lang="ru-RU" sz="1600"/>
        </a:p>
      </dgm:t>
    </dgm:pt>
    <dgm:pt modelId="{AA2738EC-5B0A-42A5-B3EF-B12001724B32}">
      <dgm:prSet phldrT="[Текст]" custT="1"/>
      <dgm:spPr/>
      <dgm:t>
        <a:bodyPr/>
        <a:lstStyle/>
        <a:p>
          <a:r>
            <a:rPr lang="en-US" sz="1600">
              <a:latin typeface="Times New Roman" panose="02020603050405020304" pitchFamily="18" charset="0"/>
              <a:cs typeface="Times New Roman" panose="02020603050405020304" pitchFamily="18" charset="0"/>
            </a:rPr>
            <a:t>Promotion</a:t>
          </a:r>
          <a:r>
            <a:rPr lang="ru-RU" sz="1600">
              <a:latin typeface="Times New Roman" panose="02020603050405020304" pitchFamily="18" charset="0"/>
              <a:cs typeface="Times New Roman" panose="02020603050405020304" pitchFamily="18" charset="0"/>
            </a:rPr>
            <a:t> (продвижение)</a:t>
          </a:r>
        </a:p>
      </dgm:t>
    </dgm:pt>
    <dgm:pt modelId="{237CAA58-773A-43C7-98A3-9BBFF96A31F9}" type="parTrans" cxnId="{65CA266C-D08D-40E9-BFC1-8B807749D95A}">
      <dgm:prSet/>
      <dgm:spPr/>
      <dgm:t>
        <a:bodyPr/>
        <a:lstStyle/>
        <a:p>
          <a:endParaRPr lang="ru-RU" sz="1600"/>
        </a:p>
      </dgm:t>
    </dgm:pt>
    <dgm:pt modelId="{927CC71F-4D0E-47BF-BFAC-04EEDEC73443}" type="sibTrans" cxnId="{65CA266C-D08D-40E9-BFC1-8B807749D95A}">
      <dgm:prSet/>
      <dgm:spPr/>
      <dgm:t>
        <a:bodyPr/>
        <a:lstStyle/>
        <a:p>
          <a:endParaRPr lang="ru-RU" sz="1600"/>
        </a:p>
      </dgm:t>
    </dgm:pt>
    <dgm:pt modelId="{F8774ABA-F8DC-4E28-AE0A-DF30809141F8}">
      <dgm:prSet phldrT="[Текст]" custT="1"/>
      <dgm:spPr/>
      <dgm:t>
        <a:bodyPr/>
        <a:lstStyle/>
        <a:p>
          <a:r>
            <a:rPr lang="en-US" sz="1600">
              <a:latin typeface="Times New Roman" panose="02020603050405020304" pitchFamily="18" charset="0"/>
              <a:cs typeface="Times New Roman" panose="02020603050405020304" pitchFamily="18" charset="0"/>
            </a:rPr>
            <a:t>Place</a:t>
          </a:r>
          <a:r>
            <a:rPr lang="ru-RU" sz="1600">
              <a:latin typeface="Times New Roman" panose="02020603050405020304" pitchFamily="18" charset="0"/>
              <a:cs typeface="Times New Roman" panose="02020603050405020304" pitchFamily="18" charset="0"/>
            </a:rPr>
            <a:t> (сбыт, распределение)</a:t>
          </a:r>
        </a:p>
      </dgm:t>
    </dgm:pt>
    <dgm:pt modelId="{FE475ABB-57E9-46DC-8D91-8978B659576F}" type="parTrans" cxnId="{EEBF99BF-6139-4D68-B4A9-47E1C682548B}">
      <dgm:prSet/>
      <dgm:spPr/>
      <dgm:t>
        <a:bodyPr/>
        <a:lstStyle/>
        <a:p>
          <a:endParaRPr lang="ru-RU" sz="1600"/>
        </a:p>
      </dgm:t>
    </dgm:pt>
    <dgm:pt modelId="{BA372CE2-C63C-4166-BD1D-039C912C11AF}" type="sibTrans" cxnId="{EEBF99BF-6139-4D68-B4A9-47E1C682548B}">
      <dgm:prSet/>
      <dgm:spPr/>
      <dgm:t>
        <a:bodyPr/>
        <a:lstStyle/>
        <a:p>
          <a:endParaRPr lang="ru-RU" sz="1600"/>
        </a:p>
      </dgm:t>
    </dgm:pt>
    <dgm:pt modelId="{531F0B4B-9624-4005-A078-18EF3B12A01F}" type="pres">
      <dgm:prSet presAssocID="{AA7F77C5-B42E-4713-9138-DC65C9C35DAB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41B3B5D-2492-43CA-A19F-DAFE18BE9C0B}" type="pres">
      <dgm:prSet presAssocID="{AA7F77C5-B42E-4713-9138-DC65C9C35DAB}" presName="matrix" presStyleCnt="0"/>
      <dgm:spPr/>
    </dgm:pt>
    <dgm:pt modelId="{354D4AE7-9BA1-46F9-95C9-C449D4288CC1}" type="pres">
      <dgm:prSet presAssocID="{AA7F77C5-B42E-4713-9138-DC65C9C35DAB}" presName="tile1" presStyleLbl="node1" presStyleIdx="0" presStyleCnt="4"/>
      <dgm:spPr/>
    </dgm:pt>
    <dgm:pt modelId="{03DE22A5-5E2B-4688-811B-D0D8736BEAA7}" type="pres">
      <dgm:prSet presAssocID="{AA7F77C5-B42E-4713-9138-DC65C9C35DAB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46869824-0564-45EF-9B75-625AA0CB1E0A}" type="pres">
      <dgm:prSet presAssocID="{AA7F77C5-B42E-4713-9138-DC65C9C35DAB}" presName="tile2" presStyleLbl="node1" presStyleIdx="1" presStyleCnt="4"/>
      <dgm:spPr/>
    </dgm:pt>
    <dgm:pt modelId="{F0E5E7CD-14E0-4874-A13E-C698CF1CB662}" type="pres">
      <dgm:prSet presAssocID="{AA7F77C5-B42E-4713-9138-DC65C9C35DAB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17566723-9AC2-4B9E-83BB-0581CF85174A}" type="pres">
      <dgm:prSet presAssocID="{AA7F77C5-B42E-4713-9138-DC65C9C35DAB}" presName="tile3" presStyleLbl="node1" presStyleIdx="2" presStyleCnt="4"/>
      <dgm:spPr/>
    </dgm:pt>
    <dgm:pt modelId="{0E76C401-A300-4328-87AB-47B0ED498526}" type="pres">
      <dgm:prSet presAssocID="{AA7F77C5-B42E-4713-9138-DC65C9C35DAB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640F3779-2142-4169-B204-01C266F42CCF}" type="pres">
      <dgm:prSet presAssocID="{AA7F77C5-B42E-4713-9138-DC65C9C35DAB}" presName="tile4" presStyleLbl="node1" presStyleIdx="3" presStyleCnt="4"/>
      <dgm:spPr/>
    </dgm:pt>
    <dgm:pt modelId="{9E67E743-6F45-4CD8-9C7F-93EA5956BC3A}" type="pres">
      <dgm:prSet presAssocID="{AA7F77C5-B42E-4713-9138-DC65C9C35DAB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F1D096CF-5C74-4FCF-B15D-64F955106851}" type="pres">
      <dgm:prSet presAssocID="{AA7F77C5-B42E-4713-9138-DC65C9C35DAB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C859AC06-1C36-4E1E-B247-E07418FC4B80}" srcId="{A5963AC6-F2BD-4C1A-AAC3-CB8A6C76997A}" destId="{E324ECBD-50F0-4BD9-97E2-D02CA9C2EEEE}" srcOrd="1" destOrd="0" parTransId="{C94AFA04-4460-4718-BC42-338C5A7A34BD}" sibTransId="{111BD7AA-F482-4A90-A843-807E5BDF99A0}"/>
    <dgm:cxn modelId="{8FFCF90A-B756-4287-8543-511B603B500D}" type="presOf" srcId="{A5963AC6-F2BD-4C1A-AAC3-CB8A6C76997A}" destId="{F1D096CF-5C74-4FCF-B15D-64F955106851}" srcOrd="0" destOrd="0" presId="urn:microsoft.com/office/officeart/2005/8/layout/matrix1"/>
    <dgm:cxn modelId="{FD403C38-35CE-4F78-9607-EA15119EFCE0}" srcId="{AA7F77C5-B42E-4713-9138-DC65C9C35DAB}" destId="{A5963AC6-F2BD-4C1A-AAC3-CB8A6C76997A}" srcOrd="0" destOrd="0" parTransId="{E089CF75-FA59-4CC0-9F9D-0445D1D0FD9D}" sibTransId="{B23D7FC8-BD4F-460C-B229-F85C85590ADE}"/>
    <dgm:cxn modelId="{1902383A-A5A7-4F5B-A7C3-AAFFCA5594BB}" type="presOf" srcId="{AA2738EC-5B0A-42A5-B3EF-B12001724B32}" destId="{17566723-9AC2-4B9E-83BB-0581CF85174A}" srcOrd="0" destOrd="0" presId="urn:microsoft.com/office/officeart/2005/8/layout/matrix1"/>
    <dgm:cxn modelId="{4BE4A65E-94EF-4BED-B5CC-F3FC63F040AD}" type="presOf" srcId="{F8774ABA-F8DC-4E28-AE0A-DF30809141F8}" destId="{640F3779-2142-4169-B204-01C266F42CCF}" srcOrd="0" destOrd="0" presId="urn:microsoft.com/office/officeart/2005/8/layout/matrix1"/>
    <dgm:cxn modelId="{13C9D241-78EC-4895-BC96-10D8D8EA0AB4}" type="presOf" srcId="{14FB821C-A8C9-4799-A7CF-75D255DCEA4A}" destId="{354D4AE7-9BA1-46F9-95C9-C449D4288CC1}" srcOrd="0" destOrd="0" presId="urn:microsoft.com/office/officeart/2005/8/layout/matrix1"/>
    <dgm:cxn modelId="{EB07E845-3B64-4213-9FAC-A99B155F92BE}" type="presOf" srcId="{AA7F77C5-B42E-4713-9138-DC65C9C35DAB}" destId="{531F0B4B-9624-4005-A078-18EF3B12A01F}" srcOrd="0" destOrd="0" presId="urn:microsoft.com/office/officeart/2005/8/layout/matrix1"/>
    <dgm:cxn modelId="{327B4A68-CFA5-4955-BE1A-C156559491FE}" type="presOf" srcId="{E324ECBD-50F0-4BD9-97E2-D02CA9C2EEEE}" destId="{F0E5E7CD-14E0-4874-A13E-C698CF1CB662}" srcOrd="1" destOrd="0" presId="urn:microsoft.com/office/officeart/2005/8/layout/matrix1"/>
    <dgm:cxn modelId="{E804EE48-5438-4222-8631-7F5221F1BE73}" type="presOf" srcId="{AA2738EC-5B0A-42A5-B3EF-B12001724B32}" destId="{0E76C401-A300-4328-87AB-47B0ED498526}" srcOrd="1" destOrd="0" presId="urn:microsoft.com/office/officeart/2005/8/layout/matrix1"/>
    <dgm:cxn modelId="{65CA266C-D08D-40E9-BFC1-8B807749D95A}" srcId="{A5963AC6-F2BD-4C1A-AAC3-CB8A6C76997A}" destId="{AA2738EC-5B0A-42A5-B3EF-B12001724B32}" srcOrd="2" destOrd="0" parTransId="{237CAA58-773A-43C7-98A3-9BBFF96A31F9}" sibTransId="{927CC71F-4D0E-47BF-BFAC-04EEDEC73443}"/>
    <dgm:cxn modelId="{E501006F-BA78-4866-9EB0-B454209E6505}" type="presOf" srcId="{14FB821C-A8C9-4799-A7CF-75D255DCEA4A}" destId="{03DE22A5-5E2B-4688-811B-D0D8736BEAA7}" srcOrd="1" destOrd="0" presId="urn:microsoft.com/office/officeart/2005/8/layout/matrix1"/>
    <dgm:cxn modelId="{EEBF99BF-6139-4D68-B4A9-47E1C682548B}" srcId="{A5963AC6-F2BD-4C1A-AAC3-CB8A6C76997A}" destId="{F8774ABA-F8DC-4E28-AE0A-DF30809141F8}" srcOrd="3" destOrd="0" parTransId="{FE475ABB-57E9-46DC-8D91-8978B659576F}" sibTransId="{BA372CE2-C63C-4166-BD1D-039C912C11AF}"/>
    <dgm:cxn modelId="{E7EB59C4-AC3F-4CEA-80F2-482965A76C8E}" type="presOf" srcId="{E324ECBD-50F0-4BD9-97E2-D02CA9C2EEEE}" destId="{46869824-0564-45EF-9B75-625AA0CB1E0A}" srcOrd="0" destOrd="0" presId="urn:microsoft.com/office/officeart/2005/8/layout/matrix1"/>
    <dgm:cxn modelId="{22006FED-A406-40B9-94BE-755BF2FDB4E3}" srcId="{A5963AC6-F2BD-4C1A-AAC3-CB8A6C76997A}" destId="{14FB821C-A8C9-4799-A7CF-75D255DCEA4A}" srcOrd="0" destOrd="0" parTransId="{F284A3E6-F9B5-4DB2-B044-B8C871299C38}" sibTransId="{6C3718E1-0F2C-427B-8571-720A6CCF99F4}"/>
    <dgm:cxn modelId="{5BE34DF9-DCFB-43B5-9E23-B0A76405B1E2}" type="presOf" srcId="{F8774ABA-F8DC-4E28-AE0A-DF30809141F8}" destId="{9E67E743-6F45-4CD8-9C7F-93EA5956BC3A}" srcOrd="1" destOrd="0" presId="urn:microsoft.com/office/officeart/2005/8/layout/matrix1"/>
    <dgm:cxn modelId="{B29C6BF1-BCA0-4F01-B1DF-E5E185530395}" type="presParOf" srcId="{531F0B4B-9624-4005-A078-18EF3B12A01F}" destId="{541B3B5D-2492-43CA-A19F-DAFE18BE9C0B}" srcOrd="0" destOrd="0" presId="urn:microsoft.com/office/officeart/2005/8/layout/matrix1"/>
    <dgm:cxn modelId="{88B822F0-F3C3-43EF-AEBA-2E1EF7DF4CD6}" type="presParOf" srcId="{541B3B5D-2492-43CA-A19F-DAFE18BE9C0B}" destId="{354D4AE7-9BA1-46F9-95C9-C449D4288CC1}" srcOrd="0" destOrd="0" presId="urn:microsoft.com/office/officeart/2005/8/layout/matrix1"/>
    <dgm:cxn modelId="{413A8B10-243E-46B3-991D-423E04BC5595}" type="presParOf" srcId="{541B3B5D-2492-43CA-A19F-DAFE18BE9C0B}" destId="{03DE22A5-5E2B-4688-811B-D0D8736BEAA7}" srcOrd="1" destOrd="0" presId="urn:microsoft.com/office/officeart/2005/8/layout/matrix1"/>
    <dgm:cxn modelId="{239F5781-E014-4E27-9EA2-6219A7E432EC}" type="presParOf" srcId="{541B3B5D-2492-43CA-A19F-DAFE18BE9C0B}" destId="{46869824-0564-45EF-9B75-625AA0CB1E0A}" srcOrd="2" destOrd="0" presId="urn:microsoft.com/office/officeart/2005/8/layout/matrix1"/>
    <dgm:cxn modelId="{E3224E88-9F5A-4CD9-B1AF-A90119FB4861}" type="presParOf" srcId="{541B3B5D-2492-43CA-A19F-DAFE18BE9C0B}" destId="{F0E5E7CD-14E0-4874-A13E-C698CF1CB662}" srcOrd="3" destOrd="0" presId="urn:microsoft.com/office/officeart/2005/8/layout/matrix1"/>
    <dgm:cxn modelId="{D792B6C6-553E-42A2-B48C-8D214FFAB4DD}" type="presParOf" srcId="{541B3B5D-2492-43CA-A19F-DAFE18BE9C0B}" destId="{17566723-9AC2-4B9E-83BB-0581CF85174A}" srcOrd="4" destOrd="0" presId="urn:microsoft.com/office/officeart/2005/8/layout/matrix1"/>
    <dgm:cxn modelId="{A25F148D-713C-4B3C-AD7D-43DD98DBEB50}" type="presParOf" srcId="{541B3B5D-2492-43CA-A19F-DAFE18BE9C0B}" destId="{0E76C401-A300-4328-87AB-47B0ED498526}" srcOrd="5" destOrd="0" presId="urn:microsoft.com/office/officeart/2005/8/layout/matrix1"/>
    <dgm:cxn modelId="{A4ADDCCE-876A-4B36-B451-6F45C2E1A14B}" type="presParOf" srcId="{541B3B5D-2492-43CA-A19F-DAFE18BE9C0B}" destId="{640F3779-2142-4169-B204-01C266F42CCF}" srcOrd="6" destOrd="0" presId="urn:microsoft.com/office/officeart/2005/8/layout/matrix1"/>
    <dgm:cxn modelId="{8F9C1594-AFEB-4D7F-8FEF-E63E626DFF5A}" type="presParOf" srcId="{541B3B5D-2492-43CA-A19F-DAFE18BE9C0B}" destId="{9E67E743-6F45-4CD8-9C7F-93EA5956BC3A}" srcOrd="7" destOrd="0" presId="urn:microsoft.com/office/officeart/2005/8/layout/matrix1"/>
    <dgm:cxn modelId="{8096D1FC-8B72-4E2D-B569-16B5CD4BDD29}" type="presParOf" srcId="{531F0B4B-9624-4005-A078-18EF3B12A01F}" destId="{F1D096CF-5C74-4FCF-B15D-64F955106851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A7F77C5-B42E-4713-9138-DC65C9C35DAB}" type="doc">
      <dgm:prSet loTypeId="urn:microsoft.com/office/officeart/2005/8/layout/matrix1" loCatId="matrix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A5963AC6-F2BD-4C1A-AAC3-CB8A6C76997A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16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  <a:r>
            <a:rPr lang="en-US" sz="16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</a:t>
          </a:r>
          <a:endParaRPr lang="ru-RU" sz="16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89CF75-FA59-4CC0-9F9D-0445D1D0FD9D}" type="parTrans" cxnId="{FD403C38-35CE-4F78-9607-EA15119EFCE0}">
      <dgm:prSet/>
      <dgm:spPr/>
      <dgm:t>
        <a:bodyPr/>
        <a:lstStyle/>
        <a:p>
          <a:endParaRPr lang="ru-RU" sz="1600"/>
        </a:p>
      </dgm:t>
    </dgm:pt>
    <dgm:pt modelId="{B23D7FC8-BD4F-460C-B229-F85C85590ADE}" type="sibTrans" cxnId="{FD403C38-35CE-4F78-9607-EA15119EFCE0}">
      <dgm:prSet/>
      <dgm:spPr/>
      <dgm:t>
        <a:bodyPr/>
        <a:lstStyle/>
        <a:p>
          <a:endParaRPr lang="ru-RU" sz="1600"/>
        </a:p>
      </dgm:t>
    </dgm:pt>
    <dgm:pt modelId="{14FB821C-A8C9-4799-A7CF-75D255DCEA4A}">
      <dgm:prSet phldrT="[Текст]" custT="1"/>
      <dgm:spPr/>
      <dgm:t>
        <a:bodyPr/>
        <a:lstStyle/>
        <a:p>
          <a:r>
            <a:rPr lang="en-US" sz="1600" b="0" i="0">
              <a:latin typeface="Times New Roman" panose="02020603050405020304" pitchFamily="18" charset="0"/>
              <a:cs typeface="Times New Roman" panose="02020603050405020304" pitchFamily="18" charset="0"/>
            </a:rPr>
            <a:t>Product</a:t>
          </a:r>
          <a:r>
            <a:rPr lang="ru-RU" sz="1600" b="0" i="0">
              <a:latin typeface="Times New Roman" panose="02020603050405020304" pitchFamily="18" charset="0"/>
              <a:cs typeface="Times New Roman" panose="02020603050405020304" pitchFamily="18" charset="0"/>
            </a:rPr>
            <a:t> (продукт, товар, услуга)</a:t>
          </a:r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84A3E6-F9B5-4DB2-B044-B8C871299C38}" type="parTrans" cxnId="{22006FED-A406-40B9-94BE-755BF2FDB4E3}">
      <dgm:prSet/>
      <dgm:spPr/>
      <dgm:t>
        <a:bodyPr/>
        <a:lstStyle/>
        <a:p>
          <a:endParaRPr lang="ru-RU" sz="1600"/>
        </a:p>
      </dgm:t>
    </dgm:pt>
    <dgm:pt modelId="{6C3718E1-0F2C-427B-8571-720A6CCF99F4}" type="sibTrans" cxnId="{22006FED-A406-40B9-94BE-755BF2FDB4E3}">
      <dgm:prSet/>
      <dgm:spPr/>
      <dgm:t>
        <a:bodyPr/>
        <a:lstStyle/>
        <a:p>
          <a:endParaRPr lang="ru-RU" sz="1600"/>
        </a:p>
      </dgm:t>
    </dgm:pt>
    <dgm:pt modelId="{E324ECBD-50F0-4BD9-97E2-D02CA9C2EEEE}">
      <dgm:prSet phldrT="[Текст]" custT="1"/>
      <dgm:spPr/>
      <dgm:t>
        <a:bodyPr/>
        <a:lstStyle/>
        <a:p>
          <a:r>
            <a:rPr lang="en-US" sz="1600">
              <a:latin typeface="Times New Roman" panose="02020603050405020304" pitchFamily="18" charset="0"/>
              <a:cs typeface="Times New Roman" panose="02020603050405020304" pitchFamily="18" charset="0"/>
            </a:rPr>
            <a:t>Price</a:t>
          </a:r>
          <a:r>
            <a:rPr lang="ru-RU" sz="1600">
              <a:latin typeface="Times New Roman" panose="02020603050405020304" pitchFamily="18" charset="0"/>
              <a:cs typeface="Times New Roman" panose="02020603050405020304" pitchFamily="18" charset="0"/>
            </a:rPr>
            <a:t> (цена)</a:t>
          </a:r>
        </a:p>
      </dgm:t>
    </dgm:pt>
    <dgm:pt modelId="{C94AFA04-4460-4718-BC42-338C5A7A34BD}" type="parTrans" cxnId="{C859AC06-1C36-4E1E-B247-E07418FC4B80}">
      <dgm:prSet/>
      <dgm:spPr/>
      <dgm:t>
        <a:bodyPr/>
        <a:lstStyle/>
        <a:p>
          <a:endParaRPr lang="ru-RU" sz="1600"/>
        </a:p>
      </dgm:t>
    </dgm:pt>
    <dgm:pt modelId="{111BD7AA-F482-4A90-A843-807E5BDF99A0}" type="sibTrans" cxnId="{C859AC06-1C36-4E1E-B247-E07418FC4B80}">
      <dgm:prSet/>
      <dgm:spPr/>
      <dgm:t>
        <a:bodyPr/>
        <a:lstStyle/>
        <a:p>
          <a:endParaRPr lang="ru-RU" sz="1600"/>
        </a:p>
      </dgm:t>
    </dgm:pt>
    <dgm:pt modelId="{AA2738EC-5B0A-42A5-B3EF-B12001724B32}">
      <dgm:prSet phldrT="[Текст]" custT="1"/>
      <dgm:spPr/>
      <dgm:t>
        <a:bodyPr/>
        <a:lstStyle/>
        <a:p>
          <a:r>
            <a:rPr lang="en-US" sz="1600">
              <a:latin typeface="Times New Roman" panose="02020603050405020304" pitchFamily="18" charset="0"/>
              <a:cs typeface="Times New Roman" panose="02020603050405020304" pitchFamily="18" charset="0"/>
            </a:rPr>
            <a:t>Promotion</a:t>
          </a:r>
          <a:r>
            <a:rPr lang="ru-RU" sz="1600">
              <a:latin typeface="Times New Roman" panose="02020603050405020304" pitchFamily="18" charset="0"/>
              <a:cs typeface="Times New Roman" panose="02020603050405020304" pitchFamily="18" charset="0"/>
            </a:rPr>
            <a:t> (продвижение)</a:t>
          </a:r>
        </a:p>
      </dgm:t>
    </dgm:pt>
    <dgm:pt modelId="{237CAA58-773A-43C7-98A3-9BBFF96A31F9}" type="parTrans" cxnId="{65CA266C-D08D-40E9-BFC1-8B807749D95A}">
      <dgm:prSet/>
      <dgm:spPr/>
      <dgm:t>
        <a:bodyPr/>
        <a:lstStyle/>
        <a:p>
          <a:endParaRPr lang="ru-RU" sz="1600"/>
        </a:p>
      </dgm:t>
    </dgm:pt>
    <dgm:pt modelId="{927CC71F-4D0E-47BF-BFAC-04EEDEC73443}" type="sibTrans" cxnId="{65CA266C-D08D-40E9-BFC1-8B807749D95A}">
      <dgm:prSet/>
      <dgm:spPr/>
      <dgm:t>
        <a:bodyPr/>
        <a:lstStyle/>
        <a:p>
          <a:endParaRPr lang="ru-RU" sz="1600"/>
        </a:p>
      </dgm:t>
    </dgm:pt>
    <dgm:pt modelId="{F8774ABA-F8DC-4E28-AE0A-DF30809141F8}">
      <dgm:prSet phldrT="[Текст]" custT="1"/>
      <dgm:spPr/>
      <dgm:t>
        <a:bodyPr/>
        <a:lstStyle/>
        <a:p>
          <a:r>
            <a:rPr lang="en-US" sz="1600">
              <a:latin typeface="Times New Roman" panose="02020603050405020304" pitchFamily="18" charset="0"/>
              <a:cs typeface="Times New Roman" panose="02020603050405020304" pitchFamily="18" charset="0"/>
            </a:rPr>
            <a:t>Place</a:t>
          </a:r>
          <a:r>
            <a:rPr lang="ru-RU" sz="1600">
              <a:latin typeface="Times New Roman" panose="02020603050405020304" pitchFamily="18" charset="0"/>
              <a:cs typeface="Times New Roman" panose="02020603050405020304" pitchFamily="18" charset="0"/>
            </a:rPr>
            <a:t> (сбыт, распределение)</a:t>
          </a:r>
        </a:p>
      </dgm:t>
    </dgm:pt>
    <dgm:pt modelId="{FE475ABB-57E9-46DC-8D91-8978B659576F}" type="parTrans" cxnId="{EEBF99BF-6139-4D68-B4A9-47E1C682548B}">
      <dgm:prSet/>
      <dgm:spPr/>
      <dgm:t>
        <a:bodyPr/>
        <a:lstStyle/>
        <a:p>
          <a:endParaRPr lang="ru-RU" sz="1600"/>
        </a:p>
      </dgm:t>
    </dgm:pt>
    <dgm:pt modelId="{BA372CE2-C63C-4166-BD1D-039C912C11AF}" type="sibTrans" cxnId="{EEBF99BF-6139-4D68-B4A9-47E1C682548B}">
      <dgm:prSet/>
      <dgm:spPr/>
      <dgm:t>
        <a:bodyPr/>
        <a:lstStyle/>
        <a:p>
          <a:endParaRPr lang="ru-RU" sz="1600"/>
        </a:p>
      </dgm:t>
    </dgm:pt>
    <dgm:pt modelId="{531F0B4B-9624-4005-A078-18EF3B12A01F}" type="pres">
      <dgm:prSet presAssocID="{AA7F77C5-B42E-4713-9138-DC65C9C35DAB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41B3B5D-2492-43CA-A19F-DAFE18BE9C0B}" type="pres">
      <dgm:prSet presAssocID="{AA7F77C5-B42E-4713-9138-DC65C9C35DAB}" presName="matrix" presStyleCnt="0"/>
      <dgm:spPr/>
    </dgm:pt>
    <dgm:pt modelId="{354D4AE7-9BA1-46F9-95C9-C449D4288CC1}" type="pres">
      <dgm:prSet presAssocID="{AA7F77C5-B42E-4713-9138-DC65C9C35DAB}" presName="tile1" presStyleLbl="node1" presStyleIdx="0" presStyleCnt="4"/>
      <dgm:spPr/>
    </dgm:pt>
    <dgm:pt modelId="{03DE22A5-5E2B-4688-811B-D0D8736BEAA7}" type="pres">
      <dgm:prSet presAssocID="{AA7F77C5-B42E-4713-9138-DC65C9C35DAB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46869824-0564-45EF-9B75-625AA0CB1E0A}" type="pres">
      <dgm:prSet presAssocID="{AA7F77C5-B42E-4713-9138-DC65C9C35DAB}" presName="tile2" presStyleLbl="node1" presStyleIdx="1" presStyleCnt="4"/>
      <dgm:spPr/>
    </dgm:pt>
    <dgm:pt modelId="{F0E5E7CD-14E0-4874-A13E-C698CF1CB662}" type="pres">
      <dgm:prSet presAssocID="{AA7F77C5-B42E-4713-9138-DC65C9C35DAB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17566723-9AC2-4B9E-83BB-0581CF85174A}" type="pres">
      <dgm:prSet presAssocID="{AA7F77C5-B42E-4713-9138-DC65C9C35DAB}" presName="tile3" presStyleLbl="node1" presStyleIdx="2" presStyleCnt="4"/>
      <dgm:spPr/>
    </dgm:pt>
    <dgm:pt modelId="{0E76C401-A300-4328-87AB-47B0ED498526}" type="pres">
      <dgm:prSet presAssocID="{AA7F77C5-B42E-4713-9138-DC65C9C35DAB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640F3779-2142-4169-B204-01C266F42CCF}" type="pres">
      <dgm:prSet presAssocID="{AA7F77C5-B42E-4713-9138-DC65C9C35DAB}" presName="tile4" presStyleLbl="node1" presStyleIdx="3" presStyleCnt="4"/>
      <dgm:spPr/>
    </dgm:pt>
    <dgm:pt modelId="{9E67E743-6F45-4CD8-9C7F-93EA5956BC3A}" type="pres">
      <dgm:prSet presAssocID="{AA7F77C5-B42E-4713-9138-DC65C9C35DAB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F1D096CF-5C74-4FCF-B15D-64F955106851}" type="pres">
      <dgm:prSet presAssocID="{AA7F77C5-B42E-4713-9138-DC65C9C35DAB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C859AC06-1C36-4E1E-B247-E07418FC4B80}" srcId="{A5963AC6-F2BD-4C1A-AAC3-CB8A6C76997A}" destId="{E324ECBD-50F0-4BD9-97E2-D02CA9C2EEEE}" srcOrd="1" destOrd="0" parTransId="{C94AFA04-4460-4718-BC42-338C5A7A34BD}" sibTransId="{111BD7AA-F482-4A90-A843-807E5BDF99A0}"/>
    <dgm:cxn modelId="{8FFCF90A-B756-4287-8543-511B603B500D}" type="presOf" srcId="{A5963AC6-F2BD-4C1A-AAC3-CB8A6C76997A}" destId="{F1D096CF-5C74-4FCF-B15D-64F955106851}" srcOrd="0" destOrd="0" presId="urn:microsoft.com/office/officeart/2005/8/layout/matrix1"/>
    <dgm:cxn modelId="{FD403C38-35CE-4F78-9607-EA15119EFCE0}" srcId="{AA7F77C5-B42E-4713-9138-DC65C9C35DAB}" destId="{A5963AC6-F2BD-4C1A-AAC3-CB8A6C76997A}" srcOrd="0" destOrd="0" parTransId="{E089CF75-FA59-4CC0-9F9D-0445D1D0FD9D}" sibTransId="{B23D7FC8-BD4F-460C-B229-F85C85590ADE}"/>
    <dgm:cxn modelId="{1902383A-A5A7-4F5B-A7C3-AAFFCA5594BB}" type="presOf" srcId="{AA2738EC-5B0A-42A5-B3EF-B12001724B32}" destId="{17566723-9AC2-4B9E-83BB-0581CF85174A}" srcOrd="0" destOrd="0" presId="urn:microsoft.com/office/officeart/2005/8/layout/matrix1"/>
    <dgm:cxn modelId="{4BE4A65E-94EF-4BED-B5CC-F3FC63F040AD}" type="presOf" srcId="{F8774ABA-F8DC-4E28-AE0A-DF30809141F8}" destId="{640F3779-2142-4169-B204-01C266F42CCF}" srcOrd="0" destOrd="0" presId="urn:microsoft.com/office/officeart/2005/8/layout/matrix1"/>
    <dgm:cxn modelId="{13C9D241-78EC-4895-BC96-10D8D8EA0AB4}" type="presOf" srcId="{14FB821C-A8C9-4799-A7CF-75D255DCEA4A}" destId="{354D4AE7-9BA1-46F9-95C9-C449D4288CC1}" srcOrd="0" destOrd="0" presId="urn:microsoft.com/office/officeart/2005/8/layout/matrix1"/>
    <dgm:cxn modelId="{EB07E845-3B64-4213-9FAC-A99B155F92BE}" type="presOf" srcId="{AA7F77C5-B42E-4713-9138-DC65C9C35DAB}" destId="{531F0B4B-9624-4005-A078-18EF3B12A01F}" srcOrd="0" destOrd="0" presId="urn:microsoft.com/office/officeart/2005/8/layout/matrix1"/>
    <dgm:cxn modelId="{327B4A68-CFA5-4955-BE1A-C156559491FE}" type="presOf" srcId="{E324ECBD-50F0-4BD9-97E2-D02CA9C2EEEE}" destId="{F0E5E7CD-14E0-4874-A13E-C698CF1CB662}" srcOrd="1" destOrd="0" presId="urn:microsoft.com/office/officeart/2005/8/layout/matrix1"/>
    <dgm:cxn modelId="{E804EE48-5438-4222-8631-7F5221F1BE73}" type="presOf" srcId="{AA2738EC-5B0A-42A5-B3EF-B12001724B32}" destId="{0E76C401-A300-4328-87AB-47B0ED498526}" srcOrd="1" destOrd="0" presId="urn:microsoft.com/office/officeart/2005/8/layout/matrix1"/>
    <dgm:cxn modelId="{65CA266C-D08D-40E9-BFC1-8B807749D95A}" srcId="{A5963AC6-F2BD-4C1A-AAC3-CB8A6C76997A}" destId="{AA2738EC-5B0A-42A5-B3EF-B12001724B32}" srcOrd="2" destOrd="0" parTransId="{237CAA58-773A-43C7-98A3-9BBFF96A31F9}" sibTransId="{927CC71F-4D0E-47BF-BFAC-04EEDEC73443}"/>
    <dgm:cxn modelId="{E501006F-BA78-4866-9EB0-B454209E6505}" type="presOf" srcId="{14FB821C-A8C9-4799-A7CF-75D255DCEA4A}" destId="{03DE22A5-5E2B-4688-811B-D0D8736BEAA7}" srcOrd="1" destOrd="0" presId="urn:microsoft.com/office/officeart/2005/8/layout/matrix1"/>
    <dgm:cxn modelId="{EEBF99BF-6139-4D68-B4A9-47E1C682548B}" srcId="{A5963AC6-F2BD-4C1A-AAC3-CB8A6C76997A}" destId="{F8774ABA-F8DC-4E28-AE0A-DF30809141F8}" srcOrd="3" destOrd="0" parTransId="{FE475ABB-57E9-46DC-8D91-8978B659576F}" sibTransId="{BA372CE2-C63C-4166-BD1D-039C912C11AF}"/>
    <dgm:cxn modelId="{E7EB59C4-AC3F-4CEA-80F2-482965A76C8E}" type="presOf" srcId="{E324ECBD-50F0-4BD9-97E2-D02CA9C2EEEE}" destId="{46869824-0564-45EF-9B75-625AA0CB1E0A}" srcOrd="0" destOrd="0" presId="urn:microsoft.com/office/officeart/2005/8/layout/matrix1"/>
    <dgm:cxn modelId="{22006FED-A406-40B9-94BE-755BF2FDB4E3}" srcId="{A5963AC6-F2BD-4C1A-AAC3-CB8A6C76997A}" destId="{14FB821C-A8C9-4799-A7CF-75D255DCEA4A}" srcOrd="0" destOrd="0" parTransId="{F284A3E6-F9B5-4DB2-B044-B8C871299C38}" sibTransId="{6C3718E1-0F2C-427B-8571-720A6CCF99F4}"/>
    <dgm:cxn modelId="{5BE34DF9-DCFB-43B5-9E23-B0A76405B1E2}" type="presOf" srcId="{F8774ABA-F8DC-4E28-AE0A-DF30809141F8}" destId="{9E67E743-6F45-4CD8-9C7F-93EA5956BC3A}" srcOrd="1" destOrd="0" presId="urn:microsoft.com/office/officeart/2005/8/layout/matrix1"/>
    <dgm:cxn modelId="{B29C6BF1-BCA0-4F01-B1DF-E5E185530395}" type="presParOf" srcId="{531F0B4B-9624-4005-A078-18EF3B12A01F}" destId="{541B3B5D-2492-43CA-A19F-DAFE18BE9C0B}" srcOrd="0" destOrd="0" presId="urn:microsoft.com/office/officeart/2005/8/layout/matrix1"/>
    <dgm:cxn modelId="{88B822F0-F3C3-43EF-AEBA-2E1EF7DF4CD6}" type="presParOf" srcId="{541B3B5D-2492-43CA-A19F-DAFE18BE9C0B}" destId="{354D4AE7-9BA1-46F9-95C9-C449D4288CC1}" srcOrd="0" destOrd="0" presId="urn:microsoft.com/office/officeart/2005/8/layout/matrix1"/>
    <dgm:cxn modelId="{413A8B10-243E-46B3-991D-423E04BC5595}" type="presParOf" srcId="{541B3B5D-2492-43CA-A19F-DAFE18BE9C0B}" destId="{03DE22A5-5E2B-4688-811B-D0D8736BEAA7}" srcOrd="1" destOrd="0" presId="urn:microsoft.com/office/officeart/2005/8/layout/matrix1"/>
    <dgm:cxn modelId="{239F5781-E014-4E27-9EA2-6219A7E432EC}" type="presParOf" srcId="{541B3B5D-2492-43CA-A19F-DAFE18BE9C0B}" destId="{46869824-0564-45EF-9B75-625AA0CB1E0A}" srcOrd="2" destOrd="0" presId="urn:microsoft.com/office/officeart/2005/8/layout/matrix1"/>
    <dgm:cxn modelId="{E3224E88-9F5A-4CD9-B1AF-A90119FB4861}" type="presParOf" srcId="{541B3B5D-2492-43CA-A19F-DAFE18BE9C0B}" destId="{F0E5E7CD-14E0-4874-A13E-C698CF1CB662}" srcOrd="3" destOrd="0" presId="urn:microsoft.com/office/officeart/2005/8/layout/matrix1"/>
    <dgm:cxn modelId="{D792B6C6-553E-42A2-B48C-8D214FFAB4DD}" type="presParOf" srcId="{541B3B5D-2492-43CA-A19F-DAFE18BE9C0B}" destId="{17566723-9AC2-4B9E-83BB-0581CF85174A}" srcOrd="4" destOrd="0" presId="urn:microsoft.com/office/officeart/2005/8/layout/matrix1"/>
    <dgm:cxn modelId="{A25F148D-713C-4B3C-AD7D-43DD98DBEB50}" type="presParOf" srcId="{541B3B5D-2492-43CA-A19F-DAFE18BE9C0B}" destId="{0E76C401-A300-4328-87AB-47B0ED498526}" srcOrd="5" destOrd="0" presId="urn:microsoft.com/office/officeart/2005/8/layout/matrix1"/>
    <dgm:cxn modelId="{A4ADDCCE-876A-4B36-B451-6F45C2E1A14B}" type="presParOf" srcId="{541B3B5D-2492-43CA-A19F-DAFE18BE9C0B}" destId="{640F3779-2142-4169-B204-01C266F42CCF}" srcOrd="6" destOrd="0" presId="urn:microsoft.com/office/officeart/2005/8/layout/matrix1"/>
    <dgm:cxn modelId="{8F9C1594-AFEB-4D7F-8FEF-E63E626DFF5A}" type="presParOf" srcId="{541B3B5D-2492-43CA-A19F-DAFE18BE9C0B}" destId="{9E67E743-6F45-4CD8-9C7F-93EA5956BC3A}" srcOrd="7" destOrd="0" presId="urn:microsoft.com/office/officeart/2005/8/layout/matrix1"/>
    <dgm:cxn modelId="{8096D1FC-8B72-4E2D-B569-16B5CD4BDD29}" type="presParOf" srcId="{531F0B4B-9624-4005-A078-18EF3B12A01F}" destId="{F1D096CF-5C74-4FCF-B15D-64F955106851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CBEB26D-21DC-476C-A8DF-C9FB9B006320}" type="doc">
      <dgm:prSet loTypeId="urn:microsoft.com/office/officeart/2005/8/layout/default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1FCE8C31-7378-4CF6-B800-CAE16AF82286}">
      <dgm:prSet phldrT="[Текст]" custT="1"/>
      <dgm:spPr/>
      <dgm:t>
        <a:bodyPr/>
        <a:lstStyle/>
        <a:p>
          <a:r>
            <a:rPr lang="en-US" sz="1600">
              <a:latin typeface="Times New Roman" panose="02020603050405020304" pitchFamily="18" charset="0"/>
              <a:cs typeface="Times New Roman" panose="02020603050405020304" pitchFamily="18" charset="0"/>
            </a:rPr>
            <a:t>People (</a:t>
          </a:r>
          <a:r>
            <a:rPr lang="ru-RU" sz="1600">
              <a:latin typeface="Times New Roman" panose="02020603050405020304" pitchFamily="18" charset="0"/>
              <a:cs typeface="Times New Roman" panose="02020603050405020304" pitchFamily="18" charset="0"/>
            </a:rPr>
            <a:t>люди)</a:t>
          </a:r>
        </a:p>
      </dgm:t>
    </dgm:pt>
    <dgm:pt modelId="{BBF5E7E6-3A28-42D1-82C1-50F5C87AE591}" type="parTrans" cxnId="{19B22EDA-840B-45A7-81DC-22CE0B2370D2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460C84-FA45-490D-9213-67518522AECF}" type="sibTrans" cxnId="{19B22EDA-840B-45A7-81DC-22CE0B2370D2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7CC617A-F033-43B0-B96D-BF84FD20EAF1}">
      <dgm:prSet phldrT="[Текст]" custT="1"/>
      <dgm:spPr/>
      <dgm:t>
        <a:bodyPr/>
        <a:lstStyle/>
        <a:p>
          <a:r>
            <a:rPr lang="ru-RU" sz="1600">
              <a:latin typeface="Times New Roman" panose="02020603050405020304" pitchFamily="18" charset="0"/>
              <a:cs typeface="Times New Roman" panose="02020603050405020304" pitchFamily="18" charset="0"/>
            </a:rPr>
            <a:t>Process (процесс)</a:t>
          </a:r>
        </a:p>
      </dgm:t>
    </dgm:pt>
    <dgm:pt modelId="{952D9B8C-B349-4670-B22B-6BE52F36669C}" type="parTrans" cxnId="{55B8B061-46F9-47BA-9383-AAC00B999D5D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F20348-400F-4499-9C7C-FC73A9DAD699}" type="sibTrans" cxnId="{55B8B061-46F9-47BA-9383-AAC00B999D5D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695295-C258-4AB4-A7AC-ACD690B00A56}">
      <dgm:prSet phldrT="[Текст]" custT="1"/>
      <dgm:spPr/>
      <dgm:t>
        <a:bodyPr/>
        <a:lstStyle/>
        <a:p>
          <a:r>
            <a:rPr lang="ru-RU" sz="1600">
              <a:latin typeface="Times New Roman" panose="02020603050405020304" pitchFamily="18" charset="0"/>
              <a:cs typeface="Times New Roman" panose="02020603050405020304" pitchFamily="18" charset="0"/>
            </a:rPr>
            <a:t>Physical evidence (физический атрибут)</a:t>
          </a:r>
        </a:p>
      </dgm:t>
    </dgm:pt>
    <dgm:pt modelId="{3604956F-271E-41D3-9791-BDEE4E211C96}" type="parTrans" cxnId="{93E04B7E-F940-4A2A-9ACD-6A52AED3C49A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29DCD0-EF89-4AC8-8B28-ABB365062B2D}" type="sibTrans" cxnId="{93E04B7E-F940-4A2A-9ACD-6A52AED3C49A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5DBF6D-95B6-4BDD-88C9-5B9408B0A497}" type="pres">
      <dgm:prSet presAssocID="{2CBEB26D-21DC-476C-A8DF-C9FB9B006320}" presName="diagram" presStyleCnt="0">
        <dgm:presLayoutVars>
          <dgm:dir/>
          <dgm:resizeHandles val="exact"/>
        </dgm:presLayoutVars>
      </dgm:prSet>
      <dgm:spPr/>
    </dgm:pt>
    <dgm:pt modelId="{5E78F63D-89AF-4707-B461-545698A0009B}" type="pres">
      <dgm:prSet presAssocID="{1FCE8C31-7378-4CF6-B800-CAE16AF82286}" presName="node" presStyleLbl="node1" presStyleIdx="0" presStyleCnt="3">
        <dgm:presLayoutVars>
          <dgm:bulletEnabled val="1"/>
        </dgm:presLayoutVars>
      </dgm:prSet>
      <dgm:spPr/>
    </dgm:pt>
    <dgm:pt modelId="{87D0BF76-D107-424C-BDCC-7AE15A1BEEC5}" type="pres">
      <dgm:prSet presAssocID="{AF460C84-FA45-490D-9213-67518522AECF}" presName="sibTrans" presStyleCnt="0"/>
      <dgm:spPr/>
    </dgm:pt>
    <dgm:pt modelId="{31CFD25A-6640-4006-85AF-1C307F7DE633}" type="pres">
      <dgm:prSet presAssocID="{37CC617A-F033-43B0-B96D-BF84FD20EAF1}" presName="node" presStyleLbl="node1" presStyleIdx="1" presStyleCnt="3" custLinFactX="136953" custLinFactNeighborX="200000" custLinFactNeighborY="-4741">
        <dgm:presLayoutVars>
          <dgm:bulletEnabled val="1"/>
        </dgm:presLayoutVars>
      </dgm:prSet>
      <dgm:spPr/>
    </dgm:pt>
    <dgm:pt modelId="{AFC79280-6641-439A-8662-B11190C2B892}" type="pres">
      <dgm:prSet presAssocID="{3CF20348-400F-4499-9C7C-FC73A9DAD699}" presName="sibTrans" presStyleCnt="0"/>
      <dgm:spPr/>
    </dgm:pt>
    <dgm:pt modelId="{379F8827-4841-46D8-98DF-36DD63D6171B}" type="pres">
      <dgm:prSet presAssocID="{44695295-C258-4AB4-A7AC-ACD690B00A56}" presName="node" presStyleLbl="node1" presStyleIdx="2" presStyleCnt="3" custScaleX="170537">
        <dgm:presLayoutVars>
          <dgm:bulletEnabled val="1"/>
        </dgm:presLayoutVars>
      </dgm:prSet>
      <dgm:spPr/>
    </dgm:pt>
  </dgm:ptLst>
  <dgm:cxnLst>
    <dgm:cxn modelId="{55B8B061-46F9-47BA-9383-AAC00B999D5D}" srcId="{2CBEB26D-21DC-476C-A8DF-C9FB9B006320}" destId="{37CC617A-F033-43B0-B96D-BF84FD20EAF1}" srcOrd="1" destOrd="0" parTransId="{952D9B8C-B349-4670-B22B-6BE52F36669C}" sibTransId="{3CF20348-400F-4499-9C7C-FC73A9DAD699}"/>
    <dgm:cxn modelId="{2B56B746-ED68-4092-B917-B6EC20F20AB7}" type="presOf" srcId="{44695295-C258-4AB4-A7AC-ACD690B00A56}" destId="{379F8827-4841-46D8-98DF-36DD63D6171B}" srcOrd="0" destOrd="0" presId="urn:microsoft.com/office/officeart/2005/8/layout/default"/>
    <dgm:cxn modelId="{93E04B7E-F940-4A2A-9ACD-6A52AED3C49A}" srcId="{2CBEB26D-21DC-476C-A8DF-C9FB9B006320}" destId="{44695295-C258-4AB4-A7AC-ACD690B00A56}" srcOrd="2" destOrd="0" parTransId="{3604956F-271E-41D3-9791-BDEE4E211C96}" sibTransId="{3D29DCD0-EF89-4AC8-8B28-ABB365062B2D}"/>
    <dgm:cxn modelId="{7B2DC9B1-FA1C-4DBA-9151-1BB822BFB82B}" type="presOf" srcId="{1FCE8C31-7378-4CF6-B800-CAE16AF82286}" destId="{5E78F63D-89AF-4707-B461-545698A0009B}" srcOrd="0" destOrd="0" presId="urn:microsoft.com/office/officeart/2005/8/layout/default"/>
    <dgm:cxn modelId="{481C1AB5-E427-4C07-91C2-889DFC1CFCF4}" type="presOf" srcId="{37CC617A-F033-43B0-B96D-BF84FD20EAF1}" destId="{31CFD25A-6640-4006-85AF-1C307F7DE633}" srcOrd="0" destOrd="0" presId="urn:microsoft.com/office/officeart/2005/8/layout/default"/>
    <dgm:cxn modelId="{19B22EDA-840B-45A7-81DC-22CE0B2370D2}" srcId="{2CBEB26D-21DC-476C-A8DF-C9FB9B006320}" destId="{1FCE8C31-7378-4CF6-B800-CAE16AF82286}" srcOrd="0" destOrd="0" parTransId="{BBF5E7E6-3A28-42D1-82C1-50F5C87AE591}" sibTransId="{AF460C84-FA45-490D-9213-67518522AECF}"/>
    <dgm:cxn modelId="{C87CADF6-8318-40B1-85E2-BD4AE6F15E8D}" type="presOf" srcId="{2CBEB26D-21DC-476C-A8DF-C9FB9B006320}" destId="{2B5DBF6D-95B6-4BDD-88C9-5B9408B0A497}" srcOrd="0" destOrd="0" presId="urn:microsoft.com/office/officeart/2005/8/layout/default"/>
    <dgm:cxn modelId="{5D4AEF86-1684-4016-BEDC-2E3E3B2D8BEA}" type="presParOf" srcId="{2B5DBF6D-95B6-4BDD-88C9-5B9408B0A497}" destId="{5E78F63D-89AF-4707-B461-545698A0009B}" srcOrd="0" destOrd="0" presId="urn:microsoft.com/office/officeart/2005/8/layout/default"/>
    <dgm:cxn modelId="{062DABFF-98EC-4917-86C6-373EC27315D0}" type="presParOf" srcId="{2B5DBF6D-95B6-4BDD-88C9-5B9408B0A497}" destId="{87D0BF76-D107-424C-BDCC-7AE15A1BEEC5}" srcOrd="1" destOrd="0" presId="urn:microsoft.com/office/officeart/2005/8/layout/default"/>
    <dgm:cxn modelId="{A21795C2-A96F-416C-8019-75C939F9156D}" type="presParOf" srcId="{2B5DBF6D-95B6-4BDD-88C9-5B9408B0A497}" destId="{31CFD25A-6640-4006-85AF-1C307F7DE633}" srcOrd="2" destOrd="0" presId="urn:microsoft.com/office/officeart/2005/8/layout/default"/>
    <dgm:cxn modelId="{4D751860-A878-46B3-BDE9-344DC00AE7A7}" type="presParOf" srcId="{2B5DBF6D-95B6-4BDD-88C9-5B9408B0A497}" destId="{AFC79280-6641-439A-8662-B11190C2B892}" srcOrd="3" destOrd="0" presId="urn:microsoft.com/office/officeart/2005/8/layout/default"/>
    <dgm:cxn modelId="{06396A64-E38D-4404-88A6-338091B527C6}" type="presParOf" srcId="{2B5DBF6D-95B6-4BDD-88C9-5B9408B0A497}" destId="{379F8827-4841-46D8-98DF-36DD63D6171B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174EF6-0599-4BE8-A36F-049DC6D3673D}">
      <dsp:nvSpPr>
        <dsp:cNvPr id="0" name=""/>
        <dsp:cNvSpPr/>
      </dsp:nvSpPr>
      <dsp:spPr>
        <a:xfrm>
          <a:off x="1215" y="277910"/>
          <a:ext cx="1531454" cy="918872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>
              <a:latin typeface="Times New Roman" panose="02020603050405020304" pitchFamily="18" charset="0"/>
              <a:cs typeface="Times New Roman" panose="02020603050405020304" pitchFamily="18" charset="0"/>
            </a:rPr>
            <a:t>Товар</a:t>
          </a:r>
        </a:p>
      </dsp:txBody>
      <dsp:txXfrm>
        <a:off x="1215" y="277910"/>
        <a:ext cx="1531454" cy="918872"/>
      </dsp:txXfrm>
    </dsp:sp>
    <dsp:sp modelId="{8415C48C-A3A5-426A-A4EA-7A569C1DE9FF}">
      <dsp:nvSpPr>
        <dsp:cNvPr id="0" name=""/>
        <dsp:cNvSpPr/>
      </dsp:nvSpPr>
      <dsp:spPr>
        <a:xfrm>
          <a:off x="1685815" y="277910"/>
          <a:ext cx="1531454" cy="918872"/>
        </a:xfrm>
        <a:prstGeom prst="rect">
          <a:avLst/>
        </a:prstGeom>
        <a:solidFill>
          <a:schemeClr val="accent1">
            <a:shade val="80000"/>
            <a:hueOff val="31753"/>
            <a:satOff val="-569"/>
            <a:lumOff val="241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>
              <a:latin typeface="Times New Roman" panose="02020603050405020304" pitchFamily="18" charset="0"/>
              <a:cs typeface="Times New Roman" panose="02020603050405020304" pitchFamily="18" charset="0"/>
            </a:rPr>
            <a:t>Ценообразование</a:t>
          </a:r>
        </a:p>
      </dsp:txBody>
      <dsp:txXfrm>
        <a:off x="1685815" y="277910"/>
        <a:ext cx="1531454" cy="918872"/>
      </dsp:txXfrm>
    </dsp:sp>
    <dsp:sp modelId="{5025BB60-EFD8-413D-A6CA-BC79A31F8D02}">
      <dsp:nvSpPr>
        <dsp:cNvPr id="0" name=""/>
        <dsp:cNvSpPr/>
      </dsp:nvSpPr>
      <dsp:spPr>
        <a:xfrm>
          <a:off x="3370415" y="277910"/>
          <a:ext cx="1531454" cy="918872"/>
        </a:xfrm>
        <a:prstGeom prst="rect">
          <a:avLst/>
        </a:prstGeom>
        <a:solidFill>
          <a:schemeClr val="accent1">
            <a:shade val="80000"/>
            <a:hueOff val="63506"/>
            <a:satOff val="-1137"/>
            <a:lumOff val="483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>
              <a:latin typeface="Times New Roman" panose="02020603050405020304" pitchFamily="18" charset="0"/>
              <a:cs typeface="Times New Roman" panose="02020603050405020304" pitchFamily="18" charset="0"/>
            </a:rPr>
            <a:t>Торговая марка</a:t>
          </a:r>
        </a:p>
      </dsp:txBody>
      <dsp:txXfrm>
        <a:off x="3370415" y="277910"/>
        <a:ext cx="1531454" cy="918872"/>
      </dsp:txXfrm>
    </dsp:sp>
    <dsp:sp modelId="{C0843584-C8C9-4AE0-97A0-012B19607EEC}">
      <dsp:nvSpPr>
        <dsp:cNvPr id="0" name=""/>
        <dsp:cNvSpPr/>
      </dsp:nvSpPr>
      <dsp:spPr>
        <a:xfrm>
          <a:off x="5055016" y="277910"/>
          <a:ext cx="1531454" cy="918872"/>
        </a:xfrm>
        <a:prstGeom prst="rect">
          <a:avLst/>
        </a:prstGeom>
        <a:solidFill>
          <a:schemeClr val="accent1">
            <a:shade val="80000"/>
            <a:hueOff val="95259"/>
            <a:satOff val="-1706"/>
            <a:lumOff val="725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>
              <a:latin typeface="Times New Roman" panose="02020603050405020304" pitchFamily="18" charset="0"/>
              <a:cs typeface="Times New Roman" panose="02020603050405020304" pitchFamily="18" charset="0"/>
            </a:rPr>
            <a:t>Каналы распределения</a:t>
          </a:r>
        </a:p>
      </dsp:txBody>
      <dsp:txXfrm>
        <a:off x="5055016" y="277910"/>
        <a:ext cx="1531454" cy="918872"/>
      </dsp:txXfrm>
    </dsp:sp>
    <dsp:sp modelId="{E86EC19E-3A72-463D-AB9F-A163D6747F7C}">
      <dsp:nvSpPr>
        <dsp:cNvPr id="0" name=""/>
        <dsp:cNvSpPr/>
      </dsp:nvSpPr>
      <dsp:spPr>
        <a:xfrm>
          <a:off x="6739616" y="277910"/>
          <a:ext cx="1531454" cy="918872"/>
        </a:xfrm>
        <a:prstGeom prst="rect">
          <a:avLst/>
        </a:prstGeom>
        <a:solidFill>
          <a:schemeClr val="accent1">
            <a:shade val="80000"/>
            <a:hueOff val="127012"/>
            <a:satOff val="-2275"/>
            <a:lumOff val="966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>
              <a:latin typeface="Times New Roman" panose="02020603050405020304" pitchFamily="18" charset="0"/>
              <a:cs typeface="Times New Roman" panose="02020603050405020304" pitchFamily="18" charset="0"/>
            </a:rPr>
            <a:t>Деятельность торговых представителей</a:t>
          </a:r>
        </a:p>
      </dsp:txBody>
      <dsp:txXfrm>
        <a:off x="6739616" y="277910"/>
        <a:ext cx="1531454" cy="918872"/>
      </dsp:txXfrm>
    </dsp:sp>
    <dsp:sp modelId="{817C8294-2F00-49BB-835C-33D35098D0DD}">
      <dsp:nvSpPr>
        <dsp:cNvPr id="0" name=""/>
        <dsp:cNvSpPr/>
      </dsp:nvSpPr>
      <dsp:spPr>
        <a:xfrm>
          <a:off x="8424216" y="277910"/>
          <a:ext cx="1531454" cy="918872"/>
        </a:xfrm>
        <a:prstGeom prst="rect">
          <a:avLst/>
        </a:prstGeom>
        <a:solidFill>
          <a:schemeClr val="accent1">
            <a:shade val="80000"/>
            <a:hueOff val="158765"/>
            <a:satOff val="-2844"/>
            <a:lumOff val="120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>
              <a:latin typeface="Times New Roman" panose="02020603050405020304" pitchFamily="18" charset="0"/>
              <a:cs typeface="Times New Roman" panose="02020603050405020304" pitchFamily="18" charset="0"/>
            </a:rPr>
            <a:t>Реклама </a:t>
          </a:r>
        </a:p>
      </dsp:txBody>
      <dsp:txXfrm>
        <a:off x="8424216" y="277910"/>
        <a:ext cx="1531454" cy="918872"/>
      </dsp:txXfrm>
    </dsp:sp>
    <dsp:sp modelId="{6594566F-5080-4E38-8C3B-1AC01B685188}">
      <dsp:nvSpPr>
        <dsp:cNvPr id="0" name=""/>
        <dsp:cNvSpPr/>
      </dsp:nvSpPr>
      <dsp:spPr>
        <a:xfrm>
          <a:off x="1215" y="1349929"/>
          <a:ext cx="1531454" cy="918872"/>
        </a:xfrm>
        <a:prstGeom prst="rect">
          <a:avLst/>
        </a:prstGeom>
        <a:solidFill>
          <a:schemeClr val="accent1">
            <a:shade val="80000"/>
            <a:hueOff val="190518"/>
            <a:satOff val="-3412"/>
            <a:lumOff val="1450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>
              <a:latin typeface="Times New Roman" panose="02020603050405020304" pitchFamily="18" charset="0"/>
              <a:cs typeface="Times New Roman" panose="02020603050405020304" pitchFamily="18" charset="0"/>
            </a:rPr>
            <a:t>Продвижение</a:t>
          </a:r>
        </a:p>
      </dsp:txBody>
      <dsp:txXfrm>
        <a:off x="1215" y="1349929"/>
        <a:ext cx="1531454" cy="918872"/>
      </dsp:txXfrm>
    </dsp:sp>
    <dsp:sp modelId="{3973C92F-D5D0-4BCA-9908-F52E22A3E354}">
      <dsp:nvSpPr>
        <dsp:cNvPr id="0" name=""/>
        <dsp:cNvSpPr/>
      </dsp:nvSpPr>
      <dsp:spPr>
        <a:xfrm>
          <a:off x="1685815" y="1349929"/>
          <a:ext cx="1531454" cy="918872"/>
        </a:xfrm>
        <a:prstGeom prst="rect">
          <a:avLst/>
        </a:prstGeom>
        <a:solidFill>
          <a:schemeClr val="accent1">
            <a:shade val="80000"/>
            <a:hueOff val="222271"/>
            <a:satOff val="-3981"/>
            <a:lumOff val="1691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>
              <a:latin typeface="Times New Roman" panose="02020603050405020304" pitchFamily="18" charset="0"/>
              <a:cs typeface="Times New Roman" panose="02020603050405020304" pitchFamily="18" charset="0"/>
            </a:rPr>
            <a:t>Упаковка</a:t>
          </a:r>
        </a:p>
      </dsp:txBody>
      <dsp:txXfrm>
        <a:off x="1685815" y="1349929"/>
        <a:ext cx="1531454" cy="918872"/>
      </dsp:txXfrm>
    </dsp:sp>
    <dsp:sp modelId="{E3269B40-B40F-413F-A82F-E5DF680CC2DB}">
      <dsp:nvSpPr>
        <dsp:cNvPr id="0" name=""/>
        <dsp:cNvSpPr/>
      </dsp:nvSpPr>
      <dsp:spPr>
        <a:xfrm>
          <a:off x="3370415" y="1349929"/>
          <a:ext cx="1531454" cy="918872"/>
        </a:xfrm>
        <a:prstGeom prst="rect">
          <a:avLst/>
        </a:prstGeom>
        <a:solidFill>
          <a:schemeClr val="accent1">
            <a:shade val="80000"/>
            <a:hueOff val="254024"/>
            <a:satOff val="-4550"/>
            <a:lumOff val="1933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>
              <a:latin typeface="Times New Roman" panose="02020603050405020304" pitchFamily="18" charset="0"/>
              <a:cs typeface="Times New Roman" panose="02020603050405020304" pitchFamily="18" charset="0"/>
            </a:rPr>
            <a:t>Демонстрация товара</a:t>
          </a:r>
        </a:p>
      </dsp:txBody>
      <dsp:txXfrm>
        <a:off x="3370415" y="1349929"/>
        <a:ext cx="1531454" cy="918872"/>
      </dsp:txXfrm>
    </dsp:sp>
    <dsp:sp modelId="{7D8826E1-7581-4EA3-9570-7C6EDC27611A}">
      <dsp:nvSpPr>
        <dsp:cNvPr id="0" name=""/>
        <dsp:cNvSpPr/>
      </dsp:nvSpPr>
      <dsp:spPr>
        <a:xfrm>
          <a:off x="5055016" y="1349929"/>
          <a:ext cx="1531454" cy="918872"/>
        </a:xfrm>
        <a:prstGeom prst="rect">
          <a:avLst/>
        </a:prstGeom>
        <a:solidFill>
          <a:schemeClr val="accent1">
            <a:shade val="80000"/>
            <a:hueOff val="285777"/>
            <a:satOff val="-5119"/>
            <a:lumOff val="217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>
              <a:latin typeface="Times New Roman" panose="02020603050405020304" pitchFamily="18" charset="0"/>
              <a:cs typeface="Times New Roman" panose="02020603050405020304" pitchFamily="18" charset="0"/>
            </a:rPr>
            <a:t>Обслуживание</a:t>
          </a:r>
        </a:p>
      </dsp:txBody>
      <dsp:txXfrm>
        <a:off x="5055016" y="1349929"/>
        <a:ext cx="1531454" cy="918872"/>
      </dsp:txXfrm>
    </dsp:sp>
    <dsp:sp modelId="{AE94F49A-6BBE-4781-81E5-DC66F9CB0ADA}">
      <dsp:nvSpPr>
        <dsp:cNvPr id="0" name=""/>
        <dsp:cNvSpPr/>
      </dsp:nvSpPr>
      <dsp:spPr>
        <a:xfrm>
          <a:off x="6739616" y="1349929"/>
          <a:ext cx="1531454" cy="918872"/>
        </a:xfrm>
        <a:prstGeom prst="rect">
          <a:avLst/>
        </a:prstGeom>
        <a:solidFill>
          <a:schemeClr val="accent1">
            <a:shade val="80000"/>
            <a:hueOff val="317530"/>
            <a:satOff val="-5687"/>
            <a:lumOff val="2416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>
              <a:latin typeface="Times New Roman" panose="02020603050405020304" pitchFamily="18" charset="0"/>
              <a:cs typeface="Times New Roman" panose="02020603050405020304" pitchFamily="18" charset="0"/>
            </a:rPr>
            <a:t>Материальная обработка</a:t>
          </a:r>
        </a:p>
      </dsp:txBody>
      <dsp:txXfrm>
        <a:off x="6739616" y="1349929"/>
        <a:ext cx="1531454" cy="918872"/>
      </dsp:txXfrm>
    </dsp:sp>
    <dsp:sp modelId="{B4C971AA-D1BF-4D76-85E4-11BBFBF3C329}">
      <dsp:nvSpPr>
        <dsp:cNvPr id="0" name=""/>
        <dsp:cNvSpPr/>
      </dsp:nvSpPr>
      <dsp:spPr>
        <a:xfrm>
          <a:off x="8424216" y="1349929"/>
          <a:ext cx="1531454" cy="918872"/>
        </a:xfrm>
        <a:prstGeom prst="rect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>
              <a:latin typeface="Times New Roman" panose="02020603050405020304" pitchFamily="18" charset="0"/>
              <a:cs typeface="Times New Roman" panose="02020603050405020304" pitchFamily="18" charset="0"/>
            </a:rPr>
            <a:t>Поиск и анализ данных</a:t>
          </a:r>
        </a:p>
      </dsp:txBody>
      <dsp:txXfrm>
        <a:off x="8424216" y="1349929"/>
        <a:ext cx="1531454" cy="9188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4D4AE7-9BA1-46F9-95C9-C449D4288CC1}">
      <dsp:nvSpPr>
        <dsp:cNvPr id="0" name=""/>
        <dsp:cNvSpPr/>
      </dsp:nvSpPr>
      <dsp:spPr>
        <a:xfrm rot="16200000">
          <a:off x="851041" y="-851041"/>
          <a:ext cx="1264955" cy="2967037"/>
        </a:xfrm>
        <a:prstGeom prst="round1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>
              <a:latin typeface="Times New Roman" panose="02020603050405020304" pitchFamily="18" charset="0"/>
              <a:cs typeface="Times New Roman" panose="02020603050405020304" pitchFamily="18" charset="0"/>
            </a:rPr>
            <a:t>Product</a:t>
          </a:r>
          <a:r>
            <a:rPr lang="ru-RU" sz="1600" b="0" i="0" kern="1200">
              <a:latin typeface="Times New Roman" panose="02020603050405020304" pitchFamily="18" charset="0"/>
              <a:cs typeface="Times New Roman" panose="02020603050405020304" pitchFamily="18" charset="0"/>
            </a:rPr>
            <a:t> (продукт, товар, услуга)</a:t>
          </a:r>
          <a:endParaRPr lang="ru-RU" sz="1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0" y="0"/>
        <a:ext cx="2967037" cy="948716"/>
      </dsp:txXfrm>
    </dsp:sp>
    <dsp:sp modelId="{46869824-0564-45EF-9B75-625AA0CB1E0A}">
      <dsp:nvSpPr>
        <dsp:cNvPr id="0" name=""/>
        <dsp:cNvSpPr/>
      </dsp:nvSpPr>
      <dsp:spPr>
        <a:xfrm>
          <a:off x="2967037" y="0"/>
          <a:ext cx="2967037" cy="1264955"/>
        </a:xfrm>
        <a:prstGeom prst="round1Rect">
          <a:avLst/>
        </a:prstGeom>
        <a:solidFill>
          <a:schemeClr val="accent1">
            <a:alpha val="90000"/>
            <a:hueOff val="0"/>
            <a:satOff val="0"/>
            <a:lumOff val="0"/>
            <a:alphaOff val="-13333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Times New Roman" panose="02020603050405020304" pitchFamily="18" charset="0"/>
              <a:cs typeface="Times New Roman" panose="02020603050405020304" pitchFamily="18" charset="0"/>
            </a:rPr>
            <a:t>Price</a:t>
          </a:r>
          <a:r>
            <a:rPr lang="ru-RU" sz="1600" kern="1200">
              <a:latin typeface="Times New Roman" panose="02020603050405020304" pitchFamily="18" charset="0"/>
              <a:cs typeface="Times New Roman" panose="02020603050405020304" pitchFamily="18" charset="0"/>
            </a:rPr>
            <a:t> (цена)</a:t>
          </a:r>
        </a:p>
      </dsp:txBody>
      <dsp:txXfrm>
        <a:off x="2967037" y="0"/>
        <a:ext cx="2967037" cy="948716"/>
      </dsp:txXfrm>
    </dsp:sp>
    <dsp:sp modelId="{17566723-9AC2-4B9E-83BB-0581CF85174A}">
      <dsp:nvSpPr>
        <dsp:cNvPr id="0" name=""/>
        <dsp:cNvSpPr/>
      </dsp:nvSpPr>
      <dsp:spPr>
        <a:xfrm rot="10800000">
          <a:off x="0" y="1264955"/>
          <a:ext cx="2967037" cy="1264955"/>
        </a:xfrm>
        <a:prstGeom prst="round1Rect">
          <a:avLst/>
        </a:prstGeom>
        <a:solidFill>
          <a:schemeClr val="accent1">
            <a:alpha val="90000"/>
            <a:hueOff val="0"/>
            <a:satOff val="0"/>
            <a:lumOff val="0"/>
            <a:alphaOff val="-26667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Times New Roman" panose="02020603050405020304" pitchFamily="18" charset="0"/>
              <a:cs typeface="Times New Roman" panose="02020603050405020304" pitchFamily="18" charset="0"/>
            </a:rPr>
            <a:t>Promotion</a:t>
          </a:r>
          <a:r>
            <a:rPr lang="ru-RU" sz="1600" kern="1200">
              <a:latin typeface="Times New Roman" panose="02020603050405020304" pitchFamily="18" charset="0"/>
              <a:cs typeface="Times New Roman" panose="02020603050405020304" pitchFamily="18" charset="0"/>
            </a:rPr>
            <a:t> (продвижение)</a:t>
          </a:r>
        </a:p>
      </dsp:txBody>
      <dsp:txXfrm rot="10800000">
        <a:off x="0" y="1581193"/>
        <a:ext cx="2967037" cy="948716"/>
      </dsp:txXfrm>
    </dsp:sp>
    <dsp:sp modelId="{640F3779-2142-4169-B204-01C266F42CCF}">
      <dsp:nvSpPr>
        <dsp:cNvPr id="0" name=""/>
        <dsp:cNvSpPr/>
      </dsp:nvSpPr>
      <dsp:spPr>
        <a:xfrm rot="5400000">
          <a:off x="3818078" y="413913"/>
          <a:ext cx="1264955" cy="2967037"/>
        </a:xfrm>
        <a:prstGeom prst="round1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Times New Roman" panose="02020603050405020304" pitchFamily="18" charset="0"/>
              <a:cs typeface="Times New Roman" panose="02020603050405020304" pitchFamily="18" charset="0"/>
            </a:rPr>
            <a:t>Place</a:t>
          </a:r>
          <a:r>
            <a:rPr lang="ru-RU" sz="1600" kern="1200">
              <a:latin typeface="Times New Roman" panose="02020603050405020304" pitchFamily="18" charset="0"/>
              <a:cs typeface="Times New Roman" panose="02020603050405020304" pitchFamily="18" charset="0"/>
            </a:rPr>
            <a:t> (сбыт, распределение)</a:t>
          </a:r>
        </a:p>
      </dsp:txBody>
      <dsp:txXfrm rot="-5400000">
        <a:off x="2967037" y="1581193"/>
        <a:ext cx="2967037" cy="948716"/>
      </dsp:txXfrm>
    </dsp:sp>
    <dsp:sp modelId="{F1D096CF-5C74-4FCF-B15D-64F955106851}">
      <dsp:nvSpPr>
        <dsp:cNvPr id="0" name=""/>
        <dsp:cNvSpPr/>
      </dsp:nvSpPr>
      <dsp:spPr>
        <a:xfrm>
          <a:off x="2076925" y="948716"/>
          <a:ext cx="1780222" cy="632477"/>
        </a:xfrm>
        <a:prstGeom prst="round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  <a:r>
            <a:rPr lang="en-US" sz="1600" kern="12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</a:t>
          </a:r>
          <a:endParaRPr lang="ru-RU" sz="1600" kern="12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07800" y="979591"/>
        <a:ext cx="1718472" cy="57072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4D4AE7-9BA1-46F9-95C9-C449D4288CC1}">
      <dsp:nvSpPr>
        <dsp:cNvPr id="0" name=""/>
        <dsp:cNvSpPr/>
      </dsp:nvSpPr>
      <dsp:spPr>
        <a:xfrm rot="16200000">
          <a:off x="781014" y="-781014"/>
          <a:ext cx="1188038" cy="2750067"/>
        </a:xfrm>
        <a:prstGeom prst="round1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>
              <a:latin typeface="Times New Roman" panose="02020603050405020304" pitchFamily="18" charset="0"/>
              <a:cs typeface="Times New Roman" panose="02020603050405020304" pitchFamily="18" charset="0"/>
            </a:rPr>
            <a:t>Product</a:t>
          </a:r>
          <a:r>
            <a:rPr lang="ru-RU" sz="1600" b="0" i="0" kern="1200">
              <a:latin typeface="Times New Roman" panose="02020603050405020304" pitchFamily="18" charset="0"/>
              <a:cs typeface="Times New Roman" panose="02020603050405020304" pitchFamily="18" charset="0"/>
            </a:rPr>
            <a:t> (продукт, товар, услуга)</a:t>
          </a:r>
          <a:endParaRPr lang="ru-RU" sz="1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0" y="0"/>
        <a:ext cx="2750067" cy="891028"/>
      </dsp:txXfrm>
    </dsp:sp>
    <dsp:sp modelId="{46869824-0564-45EF-9B75-625AA0CB1E0A}">
      <dsp:nvSpPr>
        <dsp:cNvPr id="0" name=""/>
        <dsp:cNvSpPr/>
      </dsp:nvSpPr>
      <dsp:spPr>
        <a:xfrm>
          <a:off x="2750067" y="0"/>
          <a:ext cx="2750067" cy="1188038"/>
        </a:xfrm>
        <a:prstGeom prst="round1Rect">
          <a:avLst/>
        </a:prstGeom>
        <a:solidFill>
          <a:schemeClr val="accent1">
            <a:alpha val="90000"/>
            <a:hueOff val="0"/>
            <a:satOff val="0"/>
            <a:lumOff val="0"/>
            <a:alphaOff val="-13333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Times New Roman" panose="02020603050405020304" pitchFamily="18" charset="0"/>
              <a:cs typeface="Times New Roman" panose="02020603050405020304" pitchFamily="18" charset="0"/>
            </a:rPr>
            <a:t>Price</a:t>
          </a:r>
          <a:r>
            <a:rPr lang="ru-RU" sz="1600" kern="1200">
              <a:latin typeface="Times New Roman" panose="02020603050405020304" pitchFamily="18" charset="0"/>
              <a:cs typeface="Times New Roman" panose="02020603050405020304" pitchFamily="18" charset="0"/>
            </a:rPr>
            <a:t> (цена)</a:t>
          </a:r>
        </a:p>
      </dsp:txBody>
      <dsp:txXfrm>
        <a:off x="2750067" y="0"/>
        <a:ext cx="2750067" cy="891028"/>
      </dsp:txXfrm>
    </dsp:sp>
    <dsp:sp modelId="{17566723-9AC2-4B9E-83BB-0581CF85174A}">
      <dsp:nvSpPr>
        <dsp:cNvPr id="0" name=""/>
        <dsp:cNvSpPr/>
      </dsp:nvSpPr>
      <dsp:spPr>
        <a:xfrm rot="10800000">
          <a:off x="0" y="1188038"/>
          <a:ext cx="2750067" cy="1188038"/>
        </a:xfrm>
        <a:prstGeom prst="round1Rect">
          <a:avLst/>
        </a:prstGeom>
        <a:solidFill>
          <a:schemeClr val="accent1">
            <a:alpha val="90000"/>
            <a:hueOff val="0"/>
            <a:satOff val="0"/>
            <a:lumOff val="0"/>
            <a:alphaOff val="-26667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Times New Roman" panose="02020603050405020304" pitchFamily="18" charset="0"/>
              <a:cs typeface="Times New Roman" panose="02020603050405020304" pitchFamily="18" charset="0"/>
            </a:rPr>
            <a:t>Promotion</a:t>
          </a:r>
          <a:r>
            <a:rPr lang="ru-RU" sz="1600" kern="1200">
              <a:latin typeface="Times New Roman" panose="02020603050405020304" pitchFamily="18" charset="0"/>
              <a:cs typeface="Times New Roman" panose="02020603050405020304" pitchFamily="18" charset="0"/>
            </a:rPr>
            <a:t> (продвижение)</a:t>
          </a:r>
        </a:p>
      </dsp:txBody>
      <dsp:txXfrm rot="10800000">
        <a:off x="0" y="1485048"/>
        <a:ext cx="2750067" cy="891028"/>
      </dsp:txXfrm>
    </dsp:sp>
    <dsp:sp modelId="{640F3779-2142-4169-B204-01C266F42CCF}">
      <dsp:nvSpPr>
        <dsp:cNvPr id="0" name=""/>
        <dsp:cNvSpPr/>
      </dsp:nvSpPr>
      <dsp:spPr>
        <a:xfrm rot="5400000">
          <a:off x="3531082" y="407023"/>
          <a:ext cx="1188038" cy="2750067"/>
        </a:xfrm>
        <a:prstGeom prst="round1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Times New Roman" panose="02020603050405020304" pitchFamily="18" charset="0"/>
              <a:cs typeface="Times New Roman" panose="02020603050405020304" pitchFamily="18" charset="0"/>
            </a:rPr>
            <a:t>Place</a:t>
          </a:r>
          <a:r>
            <a:rPr lang="ru-RU" sz="1600" kern="1200">
              <a:latin typeface="Times New Roman" panose="02020603050405020304" pitchFamily="18" charset="0"/>
              <a:cs typeface="Times New Roman" panose="02020603050405020304" pitchFamily="18" charset="0"/>
            </a:rPr>
            <a:t> (сбыт, распределение)</a:t>
          </a:r>
        </a:p>
      </dsp:txBody>
      <dsp:txXfrm rot="-5400000">
        <a:off x="2750068" y="1485047"/>
        <a:ext cx="2750067" cy="891028"/>
      </dsp:txXfrm>
    </dsp:sp>
    <dsp:sp modelId="{F1D096CF-5C74-4FCF-B15D-64F955106851}">
      <dsp:nvSpPr>
        <dsp:cNvPr id="0" name=""/>
        <dsp:cNvSpPr/>
      </dsp:nvSpPr>
      <dsp:spPr>
        <a:xfrm>
          <a:off x="1925047" y="891028"/>
          <a:ext cx="1650040" cy="594019"/>
        </a:xfrm>
        <a:prstGeom prst="round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  <a:r>
            <a:rPr lang="en-US" sz="1600" kern="12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</a:t>
          </a:r>
          <a:endParaRPr lang="ru-RU" sz="1600" kern="12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54045" y="920026"/>
        <a:ext cx="1592044" cy="53602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78F63D-89AF-4707-B461-545698A0009B}">
      <dsp:nvSpPr>
        <dsp:cNvPr id="0" name=""/>
        <dsp:cNvSpPr/>
      </dsp:nvSpPr>
      <dsp:spPr>
        <a:xfrm>
          <a:off x="133012" y="538"/>
          <a:ext cx="1826923" cy="1096153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Times New Roman" panose="02020603050405020304" pitchFamily="18" charset="0"/>
              <a:cs typeface="Times New Roman" panose="02020603050405020304" pitchFamily="18" charset="0"/>
            </a:rPr>
            <a:t>People (</a:t>
          </a:r>
          <a:r>
            <a:rPr lang="ru-RU" sz="1600" kern="1200">
              <a:latin typeface="Times New Roman" panose="02020603050405020304" pitchFamily="18" charset="0"/>
              <a:cs typeface="Times New Roman" panose="02020603050405020304" pitchFamily="18" charset="0"/>
            </a:rPr>
            <a:t>люди)</a:t>
          </a:r>
        </a:p>
      </dsp:txBody>
      <dsp:txXfrm>
        <a:off x="133012" y="538"/>
        <a:ext cx="1826923" cy="1096153"/>
      </dsp:txXfrm>
    </dsp:sp>
    <dsp:sp modelId="{31CFD25A-6640-4006-85AF-1C307F7DE633}">
      <dsp:nvSpPr>
        <dsp:cNvPr id="0" name=""/>
        <dsp:cNvSpPr/>
      </dsp:nvSpPr>
      <dsp:spPr>
        <a:xfrm>
          <a:off x="2275640" y="0"/>
          <a:ext cx="1826923" cy="1096153"/>
        </a:xfrm>
        <a:prstGeom prst="rect">
          <a:avLst/>
        </a:prstGeom>
        <a:solidFill>
          <a:schemeClr val="accent2">
            <a:shade val="80000"/>
            <a:hueOff val="-240708"/>
            <a:satOff val="5083"/>
            <a:lumOff val="135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>
              <a:latin typeface="Times New Roman" panose="02020603050405020304" pitchFamily="18" charset="0"/>
              <a:cs typeface="Times New Roman" panose="02020603050405020304" pitchFamily="18" charset="0"/>
            </a:rPr>
            <a:t>Process (процесс)</a:t>
          </a:r>
        </a:p>
      </dsp:txBody>
      <dsp:txXfrm>
        <a:off x="2275640" y="0"/>
        <a:ext cx="1826923" cy="1096153"/>
      </dsp:txXfrm>
    </dsp:sp>
    <dsp:sp modelId="{379F8827-4841-46D8-98DF-36DD63D6171B}">
      <dsp:nvSpPr>
        <dsp:cNvPr id="0" name=""/>
        <dsp:cNvSpPr/>
      </dsp:nvSpPr>
      <dsp:spPr>
        <a:xfrm>
          <a:off x="493492" y="1279384"/>
          <a:ext cx="3115579" cy="1096153"/>
        </a:xfrm>
        <a:prstGeom prst="rect">
          <a:avLst/>
        </a:prstGeom>
        <a:solidFill>
          <a:schemeClr val="accent2">
            <a:shade val="80000"/>
            <a:hueOff val="-481415"/>
            <a:satOff val="10166"/>
            <a:lumOff val="270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>
              <a:latin typeface="Times New Roman" panose="02020603050405020304" pitchFamily="18" charset="0"/>
              <a:cs typeface="Times New Roman" panose="02020603050405020304" pitchFamily="18" charset="0"/>
            </a:rPr>
            <a:t>Physical evidence (физический атрибут)</a:t>
          </a:r>
        </a:p>
      </dsp:txBody>
      <dsp:txXfrm>
        <a:off x="493492" y="1279384"/>
        <a:ext cx="3115579" cy="10961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6DFA8D-01EB-47FB-B2D1-9EEFFBF283F5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4BA8E5-0783-4FC3-9E9E-84763A40CD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8057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D4513A-E80C-418E-9800-1AA17385C5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1BEB4D2-E5AA-44E8-8754-9F4A95C9DA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063F72-A979-4278-BA33-B0ECEF582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EDA57-01D0-49C6-8F95-933B14A83E93}" type="datetime1">
              <a:rPr lang="ru-RU" smtClean="0"/>
              <a:t>02.11.2022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81E262-0E14-4F83-A5E4-93DB8AE6B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DE5E1D-A0CC-4B78-A2BA-A8BCD4915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2D593-EF1C-476A-8123-29A4A8925C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2640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187B3C-6A42-40F9-A89C-19004C7CD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8F47E11-244B-46B7-87D7-1F568C4B9E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E9E0FD-3AA9-4AD1-AA06-3AE8B473B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E7358-90A3-4E01-B78D-FCB2C9D0E4FB}" type="datetime1">
              <a:rPr lang="ru-RU" smtClean="0"/>
              <a:t>02.11.2022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E2BA8E-3FA5-4938-9238-BF4695B0D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A1D8B3-3383-4CAB-AB54-4C732AC4E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2D593-EF1C-476A-8123-29A4A8925C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9485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DFBDF44-7E2B-4177-9C25-35A6D868C4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B2B42CF-6B27-42AD-8B47-DB0CA7869C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F76395A-C20F-43DB-B3D4-8CDA161F1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A76D4-7DF7-4941-A6E3-E37E307BC107}" type="datetime1">
              <a:rPr lang="ru-RU" smtClean="0"/>
              <a:t>02.11.2022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4F0341-A830-4A38-AF16-AB9991F98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A3A5DBF-CDDB-4C9D-91E4-2A8B1FABC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2D593-EF1C-476A-8123-29A4A8925C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5054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ADADBA-2F6F-4D3B-B194-8DE3DA098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6C2FDB3-8795-410A-8A44-C7876AEFA1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DC814E-02B0-41A5-B32D-A6F43779A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35869-EA31-45CE-A28A-B909CBF302F1}" type="datetime1">
              <a:rPr lang="ru-RU" smtClean="0"/>
              <a:t>02.11.2022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996473-D2AB-47B5-943B-C3FD25E4E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C13B1E8-A478-49E9-B792-3CB14FF0D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2D593-EF1C-476A-8123-29A4A8925C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7581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6B33F8-4FF0-4AFE-B260-C096D21B3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1642E81-58B1-4828-89C3-A09387A6EA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E21EDA-05E2-407D-907A-522EE79D8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CA04C-19A0-4FD4-9846-4F52EBD091D9}" type="datetime1">
              <a:rPr lang="ru-RU" smtClean="0"/>
              <a:t>02.11.2022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CF836FF-A00A-4A67-BEDA-ED5A957B3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E77D23-192F-4770-A93A-B7286BAFD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2D593-EF1C-476A-8123-29A4A8925C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4615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714B91-70E0-4DA5-91BD-44BA4C09C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080FCC7-2C7E-4485-AC8F-3C36213653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204DFED-5F3D-4236-BE81-55F3F3E01F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B5AA69-7428-4221-97DD-FD05C41D2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B9D33-5AD3-4C92-B7BE-E778595DA6C1}" type="datetime1">
              <a:rPr lang="ru-RU" smtClean="0"/>
              <a:t>02.11.2022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A5537ED-976D-44EF-8433-53F68C501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18B5AA4-03D3-414C-81B9-845247ACE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2D593-EF1C-476A-8123-29A4A8925C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7403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A0E24F-7278-4309-BFA7-A390A88CE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A434C15-CB97-47CB-8615-3625460733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6E53BC4-90BE-461D-9E2C-F82616DFCF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8C571D9-3E23-4A17-B6F0-318AC80D65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9D7B528-5B79-47BF-824D-5CBD2FD818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20D48DE-A4B1-4E3B-AD11-D7BA922B3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70EB2-C168-46F3-8D20-4044E7B44866}" type="datetime1">
              <a:rPr lang="ru-RU" smtClean="0"/>
              <a:t>02.11.2022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F58F6B2-F304-4729-8295-C1B721B65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77801B4-55A8-4D42-80AA-9D6B4FD29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2D593-EF1C-476A-8123-29A4A8925C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885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644117-1994-4185-B98F-5517DA125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874F60C-5F8A-4FA2-A47C-D9CF6FC24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E297D-48D9-4ABE-B9E1-D7C6173B8B72}" type="datetime1">
              <a:rPr lang="ru-RU" smtClean="0"/>
              <a:t>02.11.2022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26628EA-8ABE-471C-BA6E-DE7E8F628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CBF4307-9733-4087-AD5D-60613B82D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2D593-EF1C-476A-8123-29A4A8925C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684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4D63B28-A07A-4180-878C-BF4C27F6E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05980-7C49-49C8-9D66-FA60B2966161}" type="datetime1">
              <a:rPr lang="ru-RU" smtClean="0"/>
              <a:t>02.11.2022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542C103-F0F2-4B25-9D88-E9118B943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CE79E28-7D8B-4DDE-8A7F-827871846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2D593-EF1C-476A-8123-29A4A8925C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5842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80755D-588D-4851-82B1-3F8C68D17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2648341-1FB4-43C2-85AC-C716DD6970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FED4129-A410-45B1-ACF8-89E728DCC8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EDC6367-9BA9-42C0-B1C0-F9B1B2A5C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A0F08-8456-4207-BC52-D622E32D6F8F}" type="datetime1">
              <a:rPr lang="ru-RU" smtClean="0"/>
              <a:t>02.11.2022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2A1D306-24FF-4072-8632-9CA3B64CB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D7E0955-B0B3-438A-9D00-ACAE21FF0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2D593-EF1C-476A-8123-29A4A8925C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3752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D30472-8F7D-4E8A-867E-628DB87AA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1DB8245-EE46-431F-8DB4-17BB16C53B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BEDE5AF-10A5-4CF1-ABE9-3B5FC66320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7803FED-0CD5-4DA5-B728-9F49E048C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EB162-70FF-49BD-9431-24A92E9D393F}" type="datetime1">
              <a:rPr lang="ru-RU" smtClean="0"/>
              <a:t>02.11.2022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724294B-2FA0-48A0-8251-9DFB6DFBE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9148B3B-3ABE-4F42-A736-5C940E2BB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2D593-EF1C-476A-8123-29A4A8925C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378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AF7543-18E8-4328-AAFD-F3145F847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9CA7185-620E-43C5-80CB-7DDC62AFED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81D683-922D-48C3-871E-E17F2A0FBC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77061-459A-4C76-A22E-BA903BAD8763}" type="datetime1">
              <a:rPr lang="ru-RU" smtClean="0"/>
              <a:t>02.11.2022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C18063D-F72D-4726-920E-D1F644CBCB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D73D9F-1985-447E-9B32-B372280E1B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C2D593-EF1C-476A-8123-29A4A8925C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1018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68" y="-32270"/>
            <a:ext cx="12235534" cy="6904338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444509" y="3068373"/>
            <a:ext cx="9884444" cy="201288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altLang="ru-RU" sz="20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Исследование комплекса маркетинга организации сферы услуг </a:t>
            </a:r>
          </a:p>
          <a:p>
            <a:pPr algn="ctr">
              <a:lnSpc>
                <a:spcPct val="100000"/>
              </a:lnSpc>
            </a:pPr>
            <a:r>
              <a:rPr lang="ru-RU" altLang="ru-RU" sz="20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(на примере центра дрессировки «Собачья Академия»)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63047" y="4978801"/>
            <a:ext cx="21741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Выполнила:</a:t>
            </a:r>
          </a:p>
          <a:p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Медведевских Е. С.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0" t="27061" r="44625" b="33918"/>
          <a:stretch/>
        </p:blipFill>
        <p:spPr>
          <a:xfrm>
            <a:off x="1037230" y="467642"/>
            <a:ext cx="2016631" cy="107024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2D5108F-5045-447D-928C-7D74957F88DB}"/>
              </a:ext>
            </a:extLst>
          </p:cNvPr>
          <p:cNvSpPr txBox="1"/>
          <p:nvPr/>
        </p:nvSpPr>
        <p:spPr>
          <a:xfrm>
            <a:off x="3819377" y="365944"/>
            <a:ext cx="513470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Министерство образования и науки Российской Федерации</a:t>
            </a:r>
            <a:b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Федеральное государственное автономное образовательное учреждение высшего образования </a:t>
            </a:r>
            <a:b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«Уральский федеральный университет </a:t>
            </a:r>
          </a:p>
          <a:p>
            <a:pPr algn="ctr"/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имени первого Президента России Б. Н. Ельцина»</a:t>
            </a:r>
          </a:p>
          <a:p>
            <a:pPr algn="ctr"/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Уральский гуманитарный институт</a:t>
            </a:r>
          </a:p>
          <a:p>
            <a:pPr algn="ctr"/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Кафедра культурологии и дизайна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CF6C38-8C1D-4C9D-8F93-3130EA6955B3}"/>
              </a:ext>
            </a:extLst>
          </p:cNvPr>
          <p:cNvSpPr txBox="1"/>
          <p:nvPr/>
        </p:nvSpPr>
        <p:spPr>
          <a:xfrm>
            <a:off x="3277771" y="6307390"/>
            <a:ext cx="62179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79705" algn="ctr">
              <a:tabLst>
                <a:tab pos="114300" algn="l"/>
              </a:tabLst>
            </a:pPr>
            <a:r>
              <a:rPr lang="ru-RU" sz="1800" b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Екатеринбург</a:t>
            </a:r>
            <a:endParaRPr lang="ru-RU" sz="1800" b="1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1808A93-8EB5-415C-B524-7E334DE8C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2D593-EF1C-476A-8123-29A4A8925C0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63111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141"/>
          <a:stretch/>
        </p:blipFill>
        <p:spPr>
          <a:xfrm>
            <a:off x="0" y="-12448"/>
            <a:ext cx="12192000" cy="1022713"/>
          </a:xfrm>
          <a:prstGeom prst="rect">
            <a:avLst/>
          </a:prstGeom>
        </p:spPr>
      </p:pic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54549D0-C499-4E1D-8D0E-168820C76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2D593-EF1C-476A-8123-29A4A8925C0A}" type="slidenum">
              <a:rPr lang="ru-RU" smtClean="0"/>
              <a:t>10</a:t>
            </a:fld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473CFA-02DA-41AC-894C-F24D16863DD1}"/>
              </a:ext>
            </a:extLst>
          </p:cNvPr>
          <p:cNvSpPr txBox="1"/>
          <p:nvPr/>
        </p:nvSpPr>
        <p:spPr>
          <a:xfrm>
            <a:off x="2908769" y="780112"/>
            <a:ext cx="637445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/>
              <a:t>Макросегментирование</a:t>
            </a:r>
            <a:endParaRPr lang="ru-RU" sz="2000" b="1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1BB9247-7155-4ABE-B0F2-931E712240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1276" y="1229954"/>
            <a:ext cx="6949447" cy="5491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3829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54549D0-C499-4E1D-8D0E-168820C76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2D593-EF1C-476A-8123-29A4A8925C0A}" type="slidenum">
              <a:rPr lang="ru-RU" smtClean="0"/>
              <a:t>11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A52C5A1-DF2A-44DE-99B7-3BEDBA5111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092" y="169765"/>
            <a:ext cx="6561391" cy="468007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3DB614B-0908-48BE-8CE2-6D0A5397B5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7932" y="3253662"/>
            <a:ext cx="7419316" cy="350139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4504024-F3BB-4F87-BF71-81434711C8DB}"/>
              </a:ext>
            </a:extLst>
          </p:cNvPr>
          <p:cNvSpPr txBox="1"/>
          <p:nvPr/>
        </p:nvSpPr>
        <p:spPr>
          <a:xfrm>
            <a:off x="7793018" y="1517652"/>
            <a:ext cx="37424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/>
              <a:t>Основные сегменты потребителей</a:t>
            </a:r>
          </a:p>
        </p:txBody>
      </p:sp>
    </p:spTree>
    <p:extLst>
      <p:ext uri="{BB962C8B-B14F-4D97-AF65-F5344CB8AC3E}">
        <p14:creationId xmlns:p14="http://schemas.microsoft.com/office/powerpoint/2010/main" val="37400055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B3E5517-B6A2-43E8-AE91-0DFDD42446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141"/>
          <a:stretch/>
        </p:blipFill>
        <p:spPr>
          <a:xfrm>
            <a:off x="0" y="-12448"/>
            <a:ext cx="12192000" cy="102271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4480EE4-37B1-429D-ACA9-37B0ABE44C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155" t="326" r="9193" b="-326"/>
          <a:stretch/>
        </p:blipFill>
        <p:spPr>
          <a:xfrm>
            <a:off x="6506818" y="1128347"/>
            <a:ext cx="4850296" cy="5067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4A9E97B-2F79-439E-A952-F0CF7BDDAAA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64" t="-1" r="4888" b="18113"/>
          <a:stretch/>
        </p:blipFill>
        <p:spPr>
          <a:xfrm>
            <a:off x="6519669" y="1097434"/>
            <a:ext cx="4850296" cy="50982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6E4002A-6398-4AD2-989C-C145182CCF3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838" b="8060"/>
          <a:stretch/>
        </p:blipFill>
        <p:spPr>
          <a:xfrm>
            <a:off x="6519669" y="1134553"/>
            <a:ext cx="4850296" cy="5276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A25E244-EBE9-4D85-A21C-0DEF35F20B0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0361" r="20142"/>
          <a:stretch/>
        </p:blipFill>
        <p:spPr>
          <a:xfrm>
            <a:off x="6022070" y="1111860"/>
            <a:ext cx="5605926" cy="53814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599FDF5-3CFB-4B35-ADED-3A9C63DAB93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3451" t="3601" r="8428" b="154"/>
          <a:stretch/>
        </p:blipFill>
        <p:spPr>
          <a:xfrm>
            <a:off x="5942381" y="1167984"/>
            <a:ext cx="5700812" cy="53662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33ADEA9-3235-4706-A1B9-9E41A102FCB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8729" t="19935" r="25315"/>
          <a:stretch/>
        </p:blipFill>
        <p:spPr>
          <a:xfrm>
            <a:off x="5942381" y="1022709"/>
            <a:ext cx="5830733" cy="55597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13AB837-0006-4EB0-AC96-D04F538D3FD4}"/>
              </a:ext>
            </a:extLst>
          </p:cNvPr>
          <p:cNvSpPr txBox="1"/>
          <p:nvPr/>
        </p:nvSpPr>
        <p:spPr>
          <a:xfrm>
            <a:off x="418886" y="1097434"/>
            <a:ext cx="485029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Анализ комплекса маркетинга организации по модели 8P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944EB95-FFCC-4BC1-8AA7-99B5F509EA70}"/>
              </a:ext>
            </a:extLst>
          </p:cNvPr>
          <p:cNvSpPr txBox="1"/>
          <p:nvPr/>
        </p:nvSpPr>
        <p:spPr>
          <a:xfrm>
            <a:off x="1740878" y="1974506"/>
            <a:ext cx="20011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1. </a:t>
            </a:r>
            <a:r>
              <a:rPr lang="en-GB" b="1" dirty="0"/>
              <a:t>Product</a:t>
            </a:r>
            <a:endParaRPr lang="ru-RU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B30037B-D9D1-4611-93EC-0E80222A79C4}"/>
              </a:ext>
            </a:extLst>
          </p:cNvPr>
          <p:cNvSpPr txBox="1"/>
          <p:nvPr/>
        </p:nvSpPr>
        <p:spPr>
          <a:xfrm>
            <a:off x="692836" y="2661728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Оказываемые центром услуги: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B0F4179-2BFF-4FB5-8918-C14C6F51A7B1}"/>
              </a:ext>
            </a:extLst>
          </p:cNvPr>
          <p:cNvSpPr txBox="1"/>
          <p:nvPr/>
        </p:nvSpPr>
        <p:spPr>
          <a:xfrm>
            <a:off x="1082575" y="3348950"/>
            <a:ext cx="609834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Обучение щенков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Дрессировка IPO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BH/VT (Собака-Компаньон)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Аджилити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ОКД (общий курс дрессировки)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ЗКС (защитно-караульная служба)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КС (караульная служба)</a:t>
            </a:r>
          </a:p>
        </p:txBody>
      </p:sp>
    </p:spTree>
    <p:extLst>
      <p:ext uri="{BB962C8B-B14F-4D97-AF65-F5344CB8AC3E}">
        <p14:creationId xmlns:p14="http://schemas.microsoft.com/office/powerpoint/2010/main" val="635174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141"/>
          <a:stretch/>
        </p:blipFill>
        <p:spPr>
          <a:xfrm>
            <a:off x="0" y="-12448"/>
            <a:ext cx="12192000" cy="1022713"/>
          </a:xfrm>
          <a:prstGeom prst="rect">
            <a:avLst/>
          </a:prstGeom>
        </p:spPr>
      </p:pic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54549D0-C499-4E1D-8D0E-168820C76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2D593-EF1C-476A-8123-29A4A8925C0A}" type="slidenum">
              <a:rPr lang="ru-RU" smtClean="0"/>
              <a:t>13</a:t>
            </a:fld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EAA19E-49BB-40F4-8213-3E20B41004C2}"/>
              </a:ext>
            </a:extLst>
          </p:cNvPr>
          <p:cNvSpPr txBox="1"/>
          <p:nvPr/>
        </p:nvSpPr>
        <p:spPr>
          <a:xfrm>
            <a:off x="3046828" y="1250136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2. </a:t>
            </a:r>
            <a:r>
              <a:rPr lang="en-GB" b="1" dirty="0"/>
              <a:t>Price</a:t>
            </a:r>
            <a:endParaRPr lang="ru-RU" b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0DDA261-2D36-477E-A802-5E6C2721B7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6658" y="1952123"/>
            <a:ext cx="4902469" cy="189159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ECDC7AA-6F55-4F41-844E-CC3E73863C31}"/>
              </a:ext>
            </a:extLst>
          </p:cNvPr>
          <p:cNvSpPr txBox="1"/>
          <p:nvPr/>
        </p:nvSpPr>
        <p:spPr>
          <a:xfrm>
            <a:off x="1481858" y="2297754"/>
            <a:ext cx="373436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Денежные издержки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Calibri" panose="020F0502020204030204" pitchFamily="34" charset="0"/>
                <a:cs typeface="Times New Roman" panose="02020603050405020304" pitchFamily="18" charset="0"/>
              </a:rPr>
              <a:t>Затраты времени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Calibri" panose="020F0502020204030204" pitchFamily="34" charset="0"/>
                <a:cs typeface="Times New Roman" panose="02020603050405020304" pitchFamily="18" charset="0"/>
              </a:rPr>
              <a:t>Затраты энергии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Calibri" panose="020F0502020204030204" pitchFamily="34" charset="0"/>
                <a:cs typeface="Times New Roman" panose="02020603050405020304" pitchFamily="18" charset="0"/>
              </a:rPr>
              <a:t>Эмоциональные затраты</a:t>
            </a:r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90A285C-C82D-4F15-86C7-7BC3DCFAFEBB}"/>
              </a:ext>
            </a:extLst>
          </p:cNvPr>
          <p:cNvSpPr txBox="1"/>
          <p:nvPr/>
        </p:nvSpPr>
        <p:spPr>
          <a:xfrm>
            <a:off x="3046828" y="4393393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3. </a:t>
            </a:r>
            <a:r>
              <a:rPr lang="en-GB" b="1" dirty="0"/>
              <a:t>Place</a:t>
            </a:r>
            <a:endParaRPr lang="ru-RU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7EB581F-58B2-434D-80B7-FA329A60FA54}"/>
              </a:ext>
            </a:extLst>
          </p:cNvPr>
          <p:cNvSpPr txBox="1"/>
          <p:nvPr/>
        </p:nvSpPr>
        <p:spPr>
          <a:xfrm>
            <a:off x="1192236" y="4967227"/>
            <a:ext cx="1035733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Место обслуживания – административной здание и дрессировочные площадки, каналы сбыта физические. Местоположение можно считать удачным: ЦД находится по адресу г. Екатеринбург, Московский тракт, 8-й километр, конец улицы Репина, остановка транспорта «Контрольная» </a:t>
            </a:r>
          </a:p>
        </p:txBody>
      </p:sp>
    </p:spTree>
    <p:extLst>
      <p:ext uri="{BB962C8B-B14F-4D97-AF65-F5344CB8AC3E}">
        <p14:creationId xmlns:p14="http://schemas.microsoft.com/office/powerpoint/2010/main" val="4140282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141"/>
          <a:stretch/>
        </p:blipFill>
        <p:spPr>
          <a:xfrm>
            <a:off x="0" y="-12448"/>
            <a:ext cx="12192000" cy="1022713"/>
          </a:xfrm>
          <a:prstGeom prst="rect">
            <a:avLst/>
          </a:prstGeom>
        </p:spPr>
      </p:pic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54549D0-C499-4E1D-8D0E-168820C76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2D593-EF1C-476A-8123-29A4A8925C0A}" type="slidenum">
              <a:rPr lang="ru-RU" smtClean="0"/>
              <a:t>14</a:t>
            </a:fld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09F733-57EC-4D91-B71D-FF82264B08E4}"/>
              </a:ext>
            </a:extLst>
          </p:cNvPr>
          <p:cNvSpPr txBox="1"/>
          <p:nvPr/>
        </p:nvSpPr>
        <p:spPr>
          <a:xfrm>
            <a:off x="3046828" y="1010265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4. </a:t>
            </a:r>
            <a:r>
              <a:rPr lang="en-GB" b="1" dirty="0"/>
              <a:t>Promotion</a:t>
            </a:r>
            <a:endParaRPr lang="ru-RU" b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8C13444-A25B-4549-A0F4-BE143DCB65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44" t="5669" r="3564" b="1966"/>
          <a:stretch/>
        </p:blipFill>
        <p:spPr>
          <a:xfrm>
            <a:off x="282171" y="1548154"/>
            <a:ext cx="6098344" cy="318245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C4F1A58-B49C-48F0-87D8-FAFE9A09A3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7768" y="1511329"/>
            <a:ext cx="4737558" cy="344549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7CD361E-0F15-43E8-8722-0EA5AD58C5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270" y="4207012"/>
            <a:ext cx="3975661" cy="239472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CF80741-A3B3-41F8-BBE1-C06315DC85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75759" y="3623923"/>
            <a:ext cx="4294089" cy="3013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079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141"/>
          <a:stretch/>
        </p:blipFill>
        <p:spPr>
          <a:xfrm>
            <a:off x="0" y="-12448"/>
            <a:ext cx="12192000" cy="1022713"/>
          </a:xfrm>
          <a:prstGeom prst="rect">
            <a:avLst/>
          </a:prstGeom>
        </p:spPr>
      </p:pic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54549D0-C499-4E1D-8D0E-168820C76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2D593-EF1C-476A-8123-29A4A8925C0A}" type="slidenum">
              <a:rPr lang="ru-RU" smtClean="0"/>
              <a:t>15</a:t>
            </a:fld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B06136-B309-43D2-BE8F-20B25717EA9D}"/>
              </a:ext>
            </a:extLst>
          </p:cNvPr>
          <p:cNvSpPr txBox="1"/>
          <p:nvPr/>
        </p:nvSpPr>
        <p:spPr>
          <a:xfrm>
            <a:off x="3046828" y="1091924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5. </a:t>
            </a:r>
            <a:r>
              <a:rPr lang="en-GB" b="1" dirty="0"/>
              <a:t>People</a:t>
            </a:r>
            <a:endParaRPr lang="ru-RU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0FEC94-EA4A-477A-BD81-07D1B76CEED4}"/>
              </a:ext>
            </a:extLst>
          </p:cNvPr>
          <p:cNvSpPr txBox="1"/>
          <p:nvPr/>
        </p:nvSpPr>
        <p:spPr>
          <a:xfrm>
            <a:off x="882747" y="1438626"/>
            <a:ext cx="8739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Квалифицированные сотрудники – профессиональные кинологи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F97281-C807-4680-AF64-56462F8D42A3}"/>
              </a:ext>
            </a:extLst>
          </p:cNvPr>
          <p:cNvSpPr txBox="1"/>
          <p:nvPr/>
        </p:nvSpPr>
        <p:spPr>
          <a:xfrm>
            <a:off x="3046828" y="1938187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6. </a:t>
            </a:r>
            <a:r>
              <a:rPr lang="en-GB" b="1" dirty="0"/>
              <a:t>Process</a:t>
            </a:r>
            <a:endParaRPr lang="ru-RU" b="1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F8676CA-CD02-4127-889B-933E64221F61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7" r="9407" b="12557"/>
          <a:stretch/>
        </p:blipFill>
        <p:spPr bwMode="auto">
          <a:xfrm>
            <a:off x="428844" y="2307519"/>
            <a:ext cx="4494848" cy="34090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8ECF5B6-70A1-4EBE-8D71-165898157D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0916" y="3094892"/>
            <a:ext cx="7413756" cy="366178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E0F4199-A3F3-4C43-8824-54628EEF5EE5}"/>
              </a:ext>
            </a:extLst>
          </p:cNvPr>
          <p:cNvSpPr txBox="1"/>
          <p:nvPr/>
        </p:nvSpPr>
        <p:spPr>
          <a:xfrm>
            <a:off x="5561428" y="2721139"/>
            <a:ext cx="609834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Метод Точек соприкосновения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766A8F8-8FA4-466F-937A-C6673B2C26E0}"/>
              </a:ext>
            </a:extLst>
          </p:cNvPr>
          <p:cNvSpPr txBox="1"/>
          <p:nvPr/>
        </p:nvSpPr>
        <p:spPr>
          <a:xfrm>
            <a:off x="-464292" y="5791675"/>
            <a:ext cx="609834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Метод диаграммного проектирования</a:t>
            </a:r>
          </a:p>
        </p:txBody>
      </p:sp>
    </p:spTree>
    <p:extLst>
      <p:ext uri="{BB962C8B-B14F-4D97-AF65-F5344CB8AC3E}">
        <p14:creationId xmlns:p14="http://schemas.microsoft.com/office/powerpoint/2010/main" val="17133380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141"/>
          <a:stretch/>
        </p:blipFill>
        <p:spPr>
          <a:xfrm>
            <a:off x="0" y="-12448"/>
            <a:ext cx="12192000" cy="1022713"/>
          </a:xfrm>
          <a:prstGeom prst="rect">
            <a:avLst/>
          </a:prstGeom>
        </p:spPr>
      </p:pic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54549D0-C499-4E1D-8D0E-168820C76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2D593-EF1C-476A-8123-29A4A8925C0A}" type="slidenum">
              <a:rPr lang="ru-RU" smtClean="0"/>
              <a:t>16</a:t>
            </a:fld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9AA9EF-FC16-49F9-BDEB-063743D027B2}"/>
              </a:ext>
            </a:extLst>
          </p:cNvPr>
          <p:cNvSpPr txBox="1"/>
          <p:nvPr/>
        </p:nvSpPr>
        <p:spPr>
          <a:xfrm>
            <a:off x="3046828" y="1151765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dirty="0"/>
              <a:t>7</a:t>
            </a:r>
            <a:r>
              <a:rPr lang="ru-RU" b="1" dirty="0"/>
              <a:t>. </a:t>
            </a:r>
            <a:r>
              <a:rPr lang="en-GB" b="1" dirty="0"/>
              <a:t>Physical Evidence</a:t>
            </a:r>
            <a:endParaRPr lang="ru-RU" b="1" dirty="0"/>
          </a:p>
        </p:txBody>
      </p:sp>
      <p:pic>
        <p:nvPicPr>
          <p:cNvPr id="16386" name="Picture 2">
            <a:extLst>
              <a:ext uri="{FF2B5EF4-FFF2-40B4-BE49-F238E27FC236}">
                <a16:creationId xmlns:a16="http://schemas.microsoft.com/office/drawing/2014/main" id="{AB13EB3C-900E-4A89-BD43-E4B9112919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573" y="1662597"/>
            <a:ext cx="4998427" cy="3334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B014E4F-A462-47A4-ABE7-AF12A6392A58}"/>
              </a:ext>
            </a:extLst>
          </p:cNvPr>
          <p:cNvSpPr txBox="1"/>
          <p:nvPr/>
        </p:nvSpPr>
        <p:spPr>
          <a:xfrm>
            <a:off x="675248" y="5338583"/>
            <a:ext cx="584307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Внешний вид дрессировочных площадок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Различное оборудование для проведения тренировок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Снаряды для аджилити и других видов дрессировки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Помещение для отдыха клиентов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8494853-5798-40E5-88DD-54D1F13E4D0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077" t="11058" r="30885" b="7294"/>
          <a:stretch/>
        </p:blipFill>
        <p:spPr>
          <a:xfrm>
            <a:off x="6843686" y="1795208"/>
            <a:ext cx="4058776" cy="4329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4533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141"/>
          <a:stretch/>
        </p:blipFill>
        <p:spPr>
          <a:xfrm>
            <a:off x="0" y="-12448"/>
            <a:ext cx="12192000" cy="1022713"/>
          </a:xfrm>
          <a:prstGeom prst="rect">
            <a:avLst/>
          </a:prstGeom>
        </p:spPr>
      </p:pic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54549D0-C499-4E1D-8D0E-168820C76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2D593-EF1C-476A-8123-29A4A8925C0A}" type="slidenum">
              <a:rPr lang="ru-RU" smtClean="0"/>
              <a:t>17</a:t>
            </a:fld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C1F217-5530-4E72-BD05-EB2B1546CEC4}"/>
              </a:ext>
            </a:extLst>
          </p:cNvPr>
          <p:cNvSpPr txBox="1"/>
          <p:nvPr/>
        </p:nvSpPr>
        <p:spPr>
          <a:xfrm>
            <a:off x="3046828" y="1010265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dirty="0"/>
              <a:t>8.</a:t>
            </a:r>
            <a:r>
              <a:rPr lang="ru-RU" b="1" dirty="0"/>
              <a:t> </a:t>
            </a:r>
            <a:r>
              <a:rPr lang="en-GB" b="1" dirty="0"/>
              <a:t>Productivity &amp; Quality</a:t>
            </a:r>
            <a:endParaRPr lang="ru-RU" b="1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BA32917-C79E-4B50-9E5D-8AFA4D9C5FDC}"/>
              </a:ext>
            </a:extLst>
          </p:cNvPr>
          <p:cNvSpPr/>
          <p:nvPr/>
        </p:nvSpPr>
        <p:spPr>
          <a:xfrm>
            <a:off x="779020" y="1411165"/>
            <a:ext cx="48013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/>
              <a:t>Анализ по модели ценности услуг К. </a:t>
            </a:r>
            <a:r>
              <a:rPr lang="ru-RU" dirty="0" err="1"/>
              <a:t>Лавлока</a:t>
            </a:r>
            <a:r>
              <a:rPr lang="ru-RU" sz="2000" b="1" dirty="0"/>
              <a:t>	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FA6D97F-051B-44AC-9113-725312AFE48F}"/>
              </a:ext>
            </a:extLst>
          </p:cNvPr>
          <p:cNvSpPr/>
          <p:nvPr/>
        </p:nvSpPr>
        <p:spPr>
          <a:xfrm>
            <a:off x="1133987" y="1881647"/>
            <a:ext cx="23911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Ценность услуги – </a:t>
            </a:r>
            <a:r>
              <a:rPr lang="ru-RU" sz="1600" b="1" dirty="0"/>
              <a:t>4/5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DDDC8964-CEF5-42A6-A425-E2067A577CBC}"/>
              </a:ext>
            </a:extLst>
          </p:cNvPr>
          <p:cNvSpPr/>
          <p:nvPr/>
        </p:nvSpPr>
        <p:spPr>
          <a:xfrm>
            <a:off x="1133987" y="2290573"/>
            <a:ext cx="275588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Ценность персонала – </a:t>
            </a:r>
            <a:r>
              <a:rPr lang="ru-RU" sz="1600" b="1" dirty="0"/>
              <a:t>5/5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A13A50A-D454-4D36-B9BF-8BBD3B37FDF8}"/>
              </a:ext>
            </a:extLst>
          </p:cNvPr>
          <p:cNvSpPr/>
          <p:nvPr/>
        </p:nvSpPr>
        <p:spPr>
          <a:xfrm>
            <a:off x="1133987" y="2721534"/>
            <a:ext cx="252344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Ценность сервиса – </a:t>
            </a:r>
            <a:r>
              <a:rPr lang="ru-RU" sz="1600" b="1" dirty="0"/>
              <a:t>5/5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1534278B-37E9-4126-9A6A-83530D3BA967}"/>
              </a:ext>
            </a:extLst>
          </p:cNvPr>
          <p:cNvSpPr/>
          <p:nvPr/>
        </p:nvSpPr>
        <p:spPr>
          <a:xfrm>
            <a:off x="1116033" y="3175584"/>
            <a:ext cx="34665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Ценность имиджа компании – </a:t>
            </a:r>
            <a:r>
              <a:rPr lang="ru-RU" sz="1600" b="1" dirty="0"/>
              <a:t>3/5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F189FE20-DE34-4B94-A104-993F38AC26F6}"/>
              </a:ext>
            </a:extLst>
          </p:cNvPr>
          <p:cNvSpPr/>
          <p:nvPr/>
        </p:nvSpPr>
        <p:spPr>
          <a:xfrm>
            <a:off x="976221" y="3594819"/>
            <a:ext cx="37945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dirty="0"/>
              <a:t>Общая ценность для клиента – 17/20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0B0336C8-7315-4242-BEC5-130408FDF86D}"/>
              </a:ext>
            </a:extLst>
          </p:cNvPr>
          <p:cNvSpPr/>
          <p:nvPr/>
        </p:nvSpPr>
        <p:spPr>
          <a:xfrm>
            <a:off x="6572432" y="1955669"/>
            <a:ext cx="280422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Денежные издержки – </a:t>
            </a:r>
            <a:r>
              <a:rPr lang="ru-RU" sz="1600" b="1" dirty="0"/>
              <a:t>3/5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0E3AEFD9-06E7-4AFA-B8FF-66A964BB02CB}"/>
              </a:ext>
            </a:extLst>
          </p:cNvPr>
          <p:cNvSpPr/>
          <p:nvPr/>
        </p:nvSpPr>
        <p:spPr>
          <a:xfrm>
            <a:off x="6570001" y="2380421"/>
            <a:ext cx="247619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Затраты времени – </a:t>
            </a:r>
            <a:r>
              <a:rPr lang="ru-RU" sz="1600" b="1" dirty="0"/>
              <a:t>4/5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0BCEC385-86F0-4F22-8E9F-8268E7251827}"/>
              </a:ext>
            </a:extLst>
          </p:cNvPr>
          <p:cNvSpPr/>
          <p:nvPr/>
        </p:nvSpPr>
        <p:spPr>
          <a:xfrm>
            <a:off x="6570001" y="2805173"/>
            <a:ext cx="241008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Затраты энергии – </a:t>
            </a:r>
            <a:r>
              <a:rPr lang="ru-RU" sz="1600" b="1" dirty="0"/>
              <a:t>3/5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D053705E-3F32-4D1F-950E-7A3176DFABE3}"/>
              </a:ext>
            </a:extLst>
          </p:cNvPr>
          <p:cNvSpPr/>
          <p:nvPr/>
        </p:nvSpPr>
        <p:spPr>
          <a:xfrm>
            <a:off x="6570001" y="3205674"/>
            <a:ext cx="314265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Эмоциональные затраты – </a:t>
            </a:r>
            <a:r>
              <a:rPr lang="ru-RU" sz="1600" b="1" dirty="0"/>
              <a:t>2/5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B85A0AE5-C2E4-41FC-A41A-148FF5EF336D}"/>
              </a:ext>
            </a:extLst>
          </p:cNvPr>
          <p:cNvSpPr/>
          <p:nvPr/>
        </p:nvSpPr>
        <p:spPr>
          <a:xfrm>
            <a:off x="6387418" y="3624909"/>
            <a:ext cx="350782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dirty="0"/>
              <a:t>Общие издержки клиента – 12/20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85BD57F8-7E9D-4994-AD73-588A40194397}"/>
              </a:ext>
            </a:extLst>
          </p:cNvPr>
          <p:cNvSpPr/>
          <p:nvPr/>
        </p:nvSpPr>
        <p:spPr>
          <a:xfrm>
            <a:off x="965195" y="4056587"/>
            <a:ext cx="10345702" cy="412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spcAft>
                <a:spcPts val="600"/>
              </a:spcAft>
            </a:pPr>
            <a:r>
              <a:rPr lang="ru-RU" b="1" dirty="0"/>
              <a:t>Ценность, воспринимаемая клиентом</a:t>
            </a:r>
            <a:r>
              <a:rPr lang="ru-RU" dirty="0"/>
              <a:t>, получается равной </a:t>
            </a:r>
            <a:r>
              <a:rPr lang="ru-RU" b="1" dirty="0"/>
              <a:t>5</a:t>
            </a:r>
            <a:endParaRPr lang="ru-RU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4ECE9B8-3E9A-4B33-B134-B863C71D8ABF}"/>
              </a:ext>
            </a:extLst>
          </p:cNvPr>
          <p:cNvSpPr txBox="1"/>
          <p:nvPr/>
        </p:nvSpPr>
        <p:spPr>
          <a:xfrm>
            <a:off x="779020" y="4738971"/>
            <a:ext cx="1073139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Ресурсы центра дрессировки эффективно преобразуются в результаты, имеющие ценность для потребителей, которая высока по показателям. Показатель качества следует анализировать, используя опросы клиентов центра дрессировки, которые могут наглядно показать, насколько услуга отвечает ожиданиям потребителя и соответствует его потребностям. </a:t>
            </a:r>
          </a:p>
        </p:txBody>
      </p:sp>
    </p:spTree>
    <p:extLst>
      <p:ext uri="{BB962C8B-B14F-4D97-AF65-F5344CB8AC3E}">
        <p14:creationId xmlns:p14="http://schemas.microsoft.com/office/powerpoint/2010/main" val="40751620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141"/>
          <a:stretch/>
        </p:blipFill>
        <p:spPr>
          <a:xfrm>
            <a:off x="0" y="-12448"/>
            <a:ext cx="12192000" cy="1022713"/>
          </a:xfrm>
          <a:prstGeom prst="rect">
            <a:avLst/>
          </a:prstGeom>
        </p:spPr>
      </p:pic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54549D0-C499-4E1D-8D0E-168820C76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2D593-EF1C-476A-8123-29A4A8925C0A}" type="slidenum">
              <a:rPr lang="ru-RU" smtClean="0"/>
              <a:t>18</a:t>
            </a:fld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3324A8-244F-4061-BC2A-EE6B5800E1FE}"/>
              </a:ext>
            </a:extLst>
          </p:cNvPr>
          <p:cNvSpPr txBox="1"/>
          <p:nvPr/>
        </p:nvSpPr>
        <p:spPr>
          <a:xfrm>
            <a:off x="3071351" y="1185628"/>
            <a:ext cx="60984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dirty="0"/>
              <a:t>SWOT-</a:t>
            </a:r>
            <a:r>
              <a:rPr lang="ru-RU" b="1" dirty="0"/>
              <a:t>анализ деятельности центра дрессировки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7DEFE2E5-A102-45EC-9038-2B391F88E6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4764361"/>
              </p:ext>
            </p:extLst>
          </p:nvPr>
        </p:nvGraphicFramePr>
        <p:xfrm>
          <a:off x="339213" y="1751142"/>
          <a:ext cx="11562735" cy="4582175"/>
        </p:xfrm>
        <a:graphic>
          <a:graphicData uri="http://schemas.openxmlformats.org/drawingml/2006/table">
            <a:tbl>
              <a:tblPr firstRow="1" firstCol="1" bandRow="1"/>
              <a:tblGrid>
                <a:gridCol w="5792217">
                  <a:extLst>
                    <a:ext uri="{9D8B030D-6E8A-4147-A177-3AD203B41FA5}">
                      <a16:colId xmlns:a16="http://schemas.microsoft.com/office/drawing/2014/main" val="3123743059"/>
                    </a:ext>
                  </a:extLst>
                </a:gridCol>
                <a:gridCol w="5770518">
                  <a:extLst>
                    <a:ext uri="{9D8B030D-6E8A-4147-A177-3AD203B41FA5}">
                      <a16:colId xmlns:a16="http://schemas.microsoft.com/office/drawing/2014/main" val="430703596"/>
                    </a:ext>
                  </a:extLst>
                </a:gridCol>
              </a:tblGrid>
              <a:tr h="1284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 – сильные стороны</a:t>
                      </a:r>
                    </a:p>
                  </a:txBody>
                  <a:tcPr marL="35941" marR="35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 – слабые стороны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41" marR="35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6668944"/>
                  </a:ext>
                </a:extLst>
              </a:tr>
              <a:tr h="2812648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•"/>
                      </a:pP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Разнообразие предоставляемых услуг;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•"/>
                      </a:pP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Возможность предоставления услуг комплексно;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•"/>
                      </a:pP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Сотрудничество со спортсменами и судьями международного уровня;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•"/>
                      </a:pP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Регулярные фестивали, конкурсы, соревнования;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•"/>
                      </a:pP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Экскурсии для организованных групп;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•"/>
                      </a:pP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Сотрудничество с городской администрацией, Министерством по физической культуре, спорту и туризму;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•"/>
                      </a:pP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Собственные оборудованные площадки для дрессировки;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•"/>
                      </a:pP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Собственный сайт, группы в социальных сетях;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•"/>
                      </a:pP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Довольно удобное месторасположение.</a:t>
                      </a:r>
                    </a:p>
                  </a:txBody>
                  <a:tcPr marL="35941" marR="35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•"/>
                      </a:pP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 сайте не представлен прайс услуг;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•"/>
                      </a:pP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Группы в социальных сетях не подходят для новичков;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•"/>
                      </a:pP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Есть неоднозначные отзывы, но они в основном о гостинице для собак;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•"/>
                      </a:pP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Давно не обновлялась реклама;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•"/>
                      </a:pP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 сайте не хватает информации о сотрудниках;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•"/>
                      </a:pP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Список предоставляемых услуг почти не изменялся.</a:t>
                      </a:r>
                    </a:p>
                  </a:txBody>
                  <a:tcPr marL="35941" marR="35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184490"/>
                  </a:ext>
                </a:extLst>
              </a:tr>
              <a:tr h="1284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 – возможности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41" marR="35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 – угрозы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41" marR="35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1338061"/>
                  </a:ext>
                </a:extLst>
              </a:tr>
              <a:tr h="1281847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•"/>
                      </a:pPr>
                      <a:r>
                        <a:rPr lang="ru-RU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Новые виды дрессировки, например, цирковая (трюковая);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•"/>
                      </a:pPr>
                      <a:r>
                        <a:rPr lang="ru-RU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Улучшение, развитие сайта и аккаунтов в социальных сетях;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•"/>
                      </a:pPr>
                      <a:r>
                        <a:rPr lang="ru-RU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Более активное использование видеохостинга </a:t>
                      </a: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YouTube</a:t>
                      </a:r>
                      <a:r>
                        <a:rPr lang="ru-RU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•"/>
                      </a:pPr>
                      <a:r>
                        <a:rPr lang="ru-RU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Новые снаряды, оборудование;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•"/>
                      </a:pPr>
                      <a:r>
                        <a:rPr lang="ru-RU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Повышение квалификации сотрудников.</a:t>
                      </a:r>
                    </a:p>
                  </a:txBody>
                  <a:tcPr marL="35941" marR="35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•"/>
                      </a:pP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Рост конкуренции в сфере предоставления услуг по дрессировке;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•"/>
                      </a:pP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Экономический спад;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•"/>
                      </a:pP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Негативные отзывы клиентов;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•"/>
                      </a:pP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Неудовлетворенность клиентов качеством полученных услуг.</a:t>
                      </a:r>
                    </a:p>
                  </a:txBody>
                  <a:tcPr marL="35941" marR="35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08515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79451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141"/>
          <a:stretch/>
        </p:blipFill>
        <p:spPr>
          <a:xfrm>
            <a:off x="0" y="-12448"/>
            <a:ext cx="12192000" cy="1022713"/>
          </a:xfrm>
          <a:prstGeom prst="rect">
            <a:avLst/>
          </a:prstGeom>
        </p:spPr>
      </p:pic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54549D0-C499-4E1D-8D0E-168820C76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2D593-EF1C-476A-8123-29A4A8925C0A}" type="slidenum">
              <a:rPr lang="ru-RU" smtClean="0"/>
              <a:t>19</a:t>
            </a:fld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030C0B-8D51-413E-9FE9-9923CFBC2FCD}"/>
              </a:ext>
            </a:extLst>
          </p:cNvPr>
          <p:cNvSpPr txBox="1"/>
          <p:nvPr/>
        </p:nvSpPr>
        <p:spPr>
          <a:xfrm>
            <a:off x="1609417" y="1010265"/>
            <a:ext cx="897316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РЕКОМЕНДАЦИИ ПО СОВЕРШЕНСТВОВАНИЮ КОМПЛЕКСА МАРКЕТИНГА ЦЕНТРА ДРЕССИРОВКИ «СОБАЧЬЯ АКАДЕМИЯ»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CC86E1-92C5-4231-85AE-1C7D53397544}"/>
              </a:ext>
            </a:extLst>
          </p:cNvPr>
          <p:cNvSpPr txBox="1"/>
          <p:nvPr/>
        </p:nvSpPr>
        <p:spPr>
          <a:xfrm>
            <a:off x="718983" y="2006567"/>
            <a:ext cx="86904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Рекомендация 1: Совершенствование отдельных элементов комплекса маркетинга.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440EAD-E42A-4E67-9E65-8BA22A3FF969}"/>
              </a:ext>
            </a:extLst>
          </p:cNvPr>
          <p:cNvSpPr txBox="1"/>
          <p:nvPr/>
        </p:nvSpPr>
        <p:spPr>
          <a:xfrm>
            <a:off x="1289254" y="2664315"/>
            <a:ext cx="989002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i="1" dirty="0"/>
              <a:t>Предлагается повысить узнаваемость центра дрессировки за счет: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i="1" dirty="0"/>
              <a:t>Активного взаимодействия с целевой аудиторией в Интернете: на официальном сайте и в социальных сетях;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i="1" dirty="0"/>
              <a:t>Размещения рекламных материалов в зоомагазинах, ветеринарных клиниках;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i="1" dirty="0"/>
              <a:t>Создания таргетированной и медийной рекламы, а также использование SEO-продвижения и др.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9FB6208-6E8D-48BF-A86F-E18434CD3223}"/>
              </a:ext>
            </a:extLst>
          </p:cNvPr>
          <p:cNvSpPr txBox="1"/>
          <p:nvPr/>
        </p:nvSpPr>
        <p:spPr>
          <a:xfrm>
            <a:off x="718983" y="4741164"/>
            <a:ext cx="107405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Рекомендация 2: Использование концепции 8P для проведения исследований и улучшения качества предоставления услуг.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E26ED2-BE9C-4925-9A74-43CC3A50BC20}"/>
              </a:ext>
            </a:extLst>
          </p:cNvPr>
          <p:cNvSpPr txBox="1"/>
          <p:nvPr/>
        </p:nvSpPr>
        <p:spPr>
          <a:xfrm>
            <a:off x="1289254" y="5525352"/>
            <a:ext cx="60984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i="1" dirty="0"/>
              <a:t>Вариант методики представлен и описан в пункте 3.2.</a:t>
            </a:r>
          </a:p>
        </p:txBody>
      </p:sp>
    </p:spTree>
    <p:extLst>
      <p:ext uri="{BB962C8B-B14F-4D97-AF65-F5344CB8AC3E}">
        <p14:creationId xmlns:p14="http://schemas.microsoft.com/office/powerpoint/2010/main" val="3462996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141"/>
          <a:stretch/>
        </p:blipFill>
        <p:spPr>
          <a:xfrm>
            <a:off x="0" y="-12448"/>
            <a:ext cx="12192000" cy="10227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44D5C12-0963-40F8-ADEF-FCCCBF48E48E}"/>
              </a:ext>
            </a:extLst>
          </p:cNvPr>
          <p:cNvSpPr txBox="1"/>
          <p:nvPr/>
        </p:nvSpPr>
        <p:spPr>
          <a:xfrm>
            <a:off x="699866" y="2042033"/>
            <a:ext cx="1090597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/>
              <a:t>Цель</a:t>
            </a:r>
            <a:r>
              <a:rPr lang="ru-RU" sz="2000" dirty="0"/>
              <a:t>: исследование комплекса маркетинга центра дрессировки «Собачья Академия» и разработка рекомендаций по совершенствованию маркетинговой деятельности центра дрессировки «Собачья Академия».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83B372-58AE-485C-A1E8-FBCDBDE2C475}"/>
              </a:ext>
            </a:extLst>
          </p:cNvPr>
          <p:cNvSpPr txBox="1"/>
          <p:nvPr/>
        </p:nvSpPr>
        <p:spPr>
          <a:xfrm>
            <a:off x="699866" y="3346733"/>
            <a:ext cx="1048394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/>
              <a:t>Задачи:</a:t>
            </a:r>
          </a:p>
          <a:p>
            <a:pPr marL="800100" lvl="1" indent="-342900">
              <a:buFont typeface="+mj-lt"/>
              <a:buAutoNum type="arabicPeriod"/>
            </a:pPr>
            <a:r>
              <a:rPr lang="ru-RU" sz="2000" dirty="0"/>
              <a:t>Изучить теоретические основы формирования комплекса маркетинга;</a:t>
            </a:r>
          </a:p>
          <a:p>
            <a:pPr marL="800100" lvl="1" indent="-342900">
              <a:buFont typeface="+mj-lt"/>
              <a:buAutoNum type="arabicPeriod"/>
            </a:pPr>
            <a:r>
              <a:rPr lang="ru-RU" sz="2000" dirty="0"/>
              <a:t>Рассмотреть особенности разработки комплекса маркетинга организации сферы услуг;</a:t>
            </a:r>
          </a:p>
          <a:p>
            <a:pPr marL="800100" lvl="1" indent="-342900">
              <a:buFont typeface="+mj-lt"/>
              <a:buAutoNum type="arabicPeriod"/>
            </a:pPr>
            <a:r>
              <a:rPr lang="ru-RU" sz="2000" dirty="0"/>
              <a:t>Дать общую организационную характеристику деятельности центра дрессировки;</a:t>
            </a:r>
          </a:p>
          <a:p>
            <a:pPr marL="800100" lvl="1" indent="-342900">
              <a:buFont typeface="+mj-lt"/>
              <a:buAutoNum type="arabicPeriod"/>
            </a:pPr>
            <a:r>
              <a:rPr lang="ru-RU" sz="2000" dirty="0"/>
              <a:t>Провести анализ комплекса маркетинга центра дрессировки «Собачья Академия»;</a:t>
            </a:r>
          </a:p>
          <a:p>
            <a:pPr marL="800100" lvl="1" indent="-342900">
              <a:buFont typeface="+mj-lt"/>
              <a:buAutoNum type="arabicPeriod"/>
            </a:pPr>
            <a:r>
              <a:rPr lang="ru-RU" sz="2000" dirty="0"/>
              <a:t>Разработать рекомендации по совершенствованию деятельности организации на основе проведенного анализа комплекса маркетинга;</a:t>
            </a:r>
          </a:p>
          <a:p>
            <a:pPr marL="800100" lvl="1" indent="-342900">
              <a:buFont typeface="+mj-lt"/>
              <a:buAutoNum type="arabicPeriod"/>
            </a:pPr>
            <a:r>
              <a:rPr lang="ru-RU" sz="2000" dirty="0"/>
              <a:t>Обобщить изученный материал, полученные результаты аналитической части, разработанный рекомендации и сделать соответствующие выводы.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1F6847-6A2E-4854-A2BE-2E237AE36A38}"/>
              </a:ext>
            </a:extLst>
          </p:cNvPr>
          <p:cNvSpPr txBox="1"/>
          <p:nvPr/>
        </p:nvSpPr>
        <p:spPr>
          <a:xfrm>
            <a:off x="2827605" y="1149835"/>
            <a:ext cx="69072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+mj-lt"/>
              </a:rPr>
              <a:t>Актуальность, цель и задачи</a:t>
            </a:r>
          </a:p>
        </p:txBody>
      </p:sp>
      <p:sp>
        <p:nvSpPr>
          <p:cNvPr id="12" name="Номер слайда 11">
            <a:extLst>
              <a:ext uri="{FF2B5EF4-FFF2-40B4-BE49-F238E27FC236}">
                <a16:creationId xmlns:a16="http://schemas.microsoft.com/office/drawing/2014/main" id="{4CCFFE56-4863-4B0A-86C3-7E40C49A7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2D593-EF1C-476A-8123-29A4A8925C0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24481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141"/>
          <a:stretch/>
        </p:blipFill>
        <p:spPr>
          <a:xfrm>
            <a:off x="0" y="-12448"/>
            <a:ext cx="12192000" cy="1022713"/>
          </a:xfrm>
          <a:prstGeom prst="rect">
            <a:avLst/>
          </a:prstGeom>
        </p:spPr>
      </p:pic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54549D0-C499-4E1D-8D0E-168820C76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2D593-EF1C-476A-8123-29A4A8925C0A}" type="slidenum">
              <a:rPr lang="ru-RU" smtClean="0"/>
              <a:t>20</a:t>
            </a:fld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56D595-5E2E-427D-83C7-730B36DF04DA}"/>
              </a:ext>
            </a:extLst>
          </p:cNvPr>
          <p:cNvSpPr txBox="1"/>
          <p:nvPr/>
        </p:nvSpPr>
        <p:spPr>
          <a:xfrm>
            <a:off x="784272" y="1449364"/>
            <a:ext cx="105695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Рекомендация 3: Проведение опросов среди потребителей для оценки каждого элемента комплекса маркетинга.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B1F649-5D5A-4C56-9ECC-ADCC381CA0D6}"/>
              </a:ext>
            </a:extLst>
          </p:cNvPr>
          <p:cNvSpPr txBox="1"/>
          <p:nvPr/>
        </p:nvSpPr>
        <p:spPr>
          <a:xfrm>
            <a:off x="1234440" y="2217262"/>
            <a:ext cx="96398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Для проведения анализа процесса обслуживания по методу потребительского сценария была составлена анкета </a:t>
            </a:r>
            <a:r>
              <a:rPr lang="ru-RU" i="1" dirty="0"/>
              <a:t>«Центр дрессировки: каким Вы его видите?» </a:t>
            </a:r>
          </a:p>
        </p:txBody>
      </p:sp>
      <p:pic>
        <p:nvPicPr>
          <p:cNvPr id="2052" name="Рисунок 14">
            <a:extLst>
              <a:ext uri="{FF2B5EF4-FFF2-40B4-BE49-F238E27FC236}">
                <a16:creationId xmlns:a16="http://schemas.microsoft.com/office/drawing/2014/main" id="{82EC74D1-1761-4923-82C6-0FD1C9EE3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98" y="3015992"/>
            <a:ext cx="3326581" cy="290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Рисунок 10">
            <a:extLst>
              <a:ext uri="{FF2B5EF4-FFF2-40B4-BE49-F238E27FC236}">
                <a16:creationId xmlns:a16="http://schemas.microsoft.com/office/drawing/2014/main" id="{4C74021A-9DF1-4059-8FE6-9E46FBE894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267" y="3695506"/>
            <a:ext cx="2924175" cy="2803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5">
            <a:extLst>
              <a:ext uri="{FF2B5EF4-FFF2-40B4-BE49-F238E27FC236}">
                <a16:creationId xmlns:a16="http://schemas.microsoft.com/office/drawing/2014/main" id="{D3EA29C2-CDAE-4D07-A31A-F28957CC2A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489892D3-EFE0-4890-9467-BA8803D8B4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95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ED147A6D-3CA4-4B98-8E6C-F7452E987B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3340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B9E987D3-1280-442A-9BB3-66995070E4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6485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9889826-A9C0-4137-8B25-DDFEE65F83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6544" y="3893019"/>
            <a:ext cx="3017782" cy="264589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333D320-6CF0-490C-91C7-3F09C8233F24}"/>
              </a:ext>
            </a:extLst>
          </p:cNvPr>
          <p:cNvSpPr txBox="1"/>
          <p:nvPr/>
        </p:nvSpPr>
        <p:spPr>
          <a:xfrm>
            <a:off x="6203560" y="3233841"/>
            <a:ext cx="573960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i="1" dirty="0"/>
              <a:t>Также составлен опрос, который поможет определить показатели удовлетворенности клиентов. </a:t>
            </a:r>
          </a:p>
        </p:txBody>
      </p:sp>
    </p:spTree>
    <p:extLst>
      <p:ext uri="{BB962C8B-B14F-4D97-AF65-F5344CB8AC3E}">
        <p14:creationId xmlns:p14="http://schemas.microsoft.com/office/powerpoint/2010/main" val="26221042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141"/>
          <a:stretch/>
        </p:blipFill>
        <p:spPr>
          <a:xfrm>
            <a:off x="0" y="-12448"/>
            <a:ext cx="12192000" cy="1022713"/>
          </a:xfrm>
          <a:prstGeom prst="rect">
            <a:avLst/>
          </a:prstGeom>
        </p:spPr>
      </p:pic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54549D0-C499-4E1D-8D0E-168820C76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2D593-EF1C-476A-8123-29A4A8925C0A}" type="slidenum">
              <a:rPr lang="ru-RU" smtClean="0"/>
              <a:t>21</a:t>
            </a:fld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5EF7865-2624-4BA6-9DD2-842D0E2EB214}"/>
              </a:ext>
            </a:extLst>
          </p:cNvPr>
          <p:cNvSpPr txBox="1"/>
          <p:nvPr/>
        </p:nvSpPr>
        <p:spPr>
          <a:xfrm>
            <a:off x="3302390" y="1193967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/>
              <a:t>Методика для оценки переменных комплекса маркетинга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7CD3BE7-E9E5-4F12-BACD-F5320B795E6F}"/>
              </a:ext>
            </a:extLst>
          </p:cNvPr>
          <p:cNvSpPr txBox="1"/>
          <p:nvPr/>
        </p:nvSpPr>
        <p:spPr>
          <a:xfrm>
            <a:off x="770205" y="1788824"/>
            <a:ext cx="10990385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Последовательность действий для проведения анализа элементов комплекса маркетинга организации сферы услуг:</a:t>
            </a:r>
          </a:p>
          <a:p>
            <a:endParaRPr lang="ru-RU" sz="800" dirty="0"/>
          </a:p>
          <a:p>
            <a:pPr lvl="1"/>
            <a:r>
              <a:rPr lang="ru-RU" dirty="0"/>
              <a:t>1. Выбрать переменные, которые больше всего подходят для фирмы.</a:t>
            </a:r>
            <a:endParaRPr lang="ru-RU" i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41CF6B7-5496-4880-9317-10D8045C4F30}"/>
              </a:ext>
            </a:extLst>
          </p:cNvPr>
          <p:cNvSpPr txBox="1"/>
          <p:nvPr/>
        </p:nvSpPr>
        <p:spPr>
          <a:xfrm>
            <a:off x="1248507" y="2813814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2. Составить таблицу.</a:t>
            </a:r>
          </a:p>
        </p:txBody>
      </p:sp>
      <p:graphicFrame>
        <p:nvGraphicFramePr>
          <p:cNvPr id="15" name="Таблица 14">
            <a:extLst>
              <a:ext uri="{FF2B5EF4-FFF2-40B4-BE49-F238E27FC236}">
                <a16:creationId xmlns:a16="http://schemas.microsoft.com/office/drawing/2014/main" id="{A4C8E6AD-DF8F-47BB-A657-FFC7E5D816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9933792"/>
              </p:ext>
            </p:extLst>
          </p:nvPr>
        </p:nvGraphicFramePr>
        <p:xfrm>
          <a:off x="798341" y="3351725"/>
          <a:ext cx="10595317" cy="3306983"/>
        </p:xfrm>
        <a:graphic>
          <a:graphicData uri="http://schemas.openxmlformats.org/drawingml/2006/table">
            <a:tbl>
              <a:tblPr firstRow="1" firstCol="1" bandRow="1"/>
              <a:tblGrid>
                <a:gridCol w="1602052">
                  <a:extLst>
                    <a:ext uri="{9D8B030D-6E8A-4147-A177-3AD203B41FA5}">
                      <a16:colId xmlns:a16="http://schemas.microsoft.com/office/drawing/2014/main" val="2092949315"/>
                    </a:ext>
                  </a:extLst>
                </a:gridCol>
                <a:gridCol w="1767587">
                  <a:extLst>
                    <a:ext uri="{9D8B030D-6E8A-4147-A177-3AD203B41FA5}">
                      <a16:colId xmlns:a16="http://schemas.microsoft.com/office/drawing/2014/main" val="1690088474"/>
                    </a:ext>
                  </a:extLst>
                </a:gridCol>
                <a:gridCol w="1767587">
                  <a:extLst>
                    <a:ext uri="{9D8B030D-6E8A-4147-A177-3AD203B41FA5}">
                      <a16:colId xmlns:a16="http://schemas.microsoft.com/office/drawing/2014/main" val="1362373521"/>
                    </a:ext>
                  </a:extLst>
                </a:gridCol>
                <a:gridCol w="2089584">
                  <a:extLst>
                    <a:ext uri="{9D8B030D-6E8A-4147-A177-3AD203B41FA5}">
                      <a16:colId xmlns:a16="http://schemas.microsoft.com/office/drawing/2014/main" val="1923942734"/>
                    </a:ext>
                  </a:extLst>
                </a:gridCol>
                <a:gridCol w="1767587">
                  <a:extLst>
                    <a:ext uri="{9D8B030D-6E8A-4147-A177-3AD203B41FA5}">
                      <a16:colId xmlns:a16="http://schemas.microsoft.com/office/drawing/2014/main" val="1629586971"/>
                    </a:ext>
                  </a:extLst>
                </a:gridCol>
                <a:gridCol w="1600920">
                  <a:extLst>
                    <a:ext uri="{9D8B030D-6E8A-4147-A177-3AD203B41FA5}">
                      <a16:colId xmlns:a16="http://schemas.microsoft.com/office/drawing/2014/main" val="2514585471"/>
                    </a:ext>
                  </a:extLst>
                </a:gridCol>
              </a:tblGrid>
              <a:tr h="299562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76" marR="544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Цель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76" marR="544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76" marR="544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Индикатор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76" marR="544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Корректирующие меры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76" marR="544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Очередность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76" marR="544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0548195"/>
                  </a:ext>
                </a:extLst>
              </a:tr>
              <a:tr h="353715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Product</a:t>
                      </a:r>
                    </a:p>
                  </a:txBody>
                  <a:tcPr marL="54476" marR="544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8"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Целевые значения элемента комплекса маркетинга описывают идеальные характеристики услуги для потребителей и условия для получения максимальной прибыли компании</a:t>
                      </a:r>
                    </a:p>
                  </a:txBody>
                  <a:tcPr marL="54476" marR="544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8"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Фактическое состояние элемента комплекса маркетинга оценивается маркетологом при помощи различных исследований</a:t>
                      </a:r>
                    </a:p>
                  </a:txBody>
                  <a:tcPr marL="54476" marR="544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8"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Отражает соответствие или несоответствие фактических значений целевым. Можно установить, к примеру, цветом («зеленый» - отлично, «желтый» - удовлетворительно, «красный» - плохо)</a:t>
                      </a:r>
                    </a:p>
                  </a:txBody>
                  <a:tcPr marL="54476" marR="544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8"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Действия, которые необходимо предпринять для достижения целевого состояния</a:t>
                      </a:r>
                    </a:p>
                  </a:txBody>
                  <a:tcPr marL="54476" marR="544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8"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Последовательность корректирующих действий, можно установить сроки выполнения</a:t>
                      </a:r>
                    </a:p>
                  </a:txBody>
                  <a:tcPr marL="54476" marR="544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0622537"/>
                  </a:ext>
                </a:extLst>
              </a:tr>
              <a:tr h="309489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Price</a:t>
                      </a:r>
                    </a:p>
                  </a:txBody>
                  <a:tcPr marL="54476" marR="544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1757171"/>
                  </a:ext>
                </a:extLst>
              </a:tr>
              <a:tr h="351693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Place</a:t>
                      </a:r>
                    </a:p>
                  </a:txBody>
                  <a:tcPr marL="54476" marR="544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8800062"/>
                  </a:ext>
                </a:extLst>
              </a:tr>
              <a:tr h="321213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Promotion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76" marR="544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5423159"/>
                  </a:ext>
                </a:extLst>
              </a:tr>
              <a:tr h="323557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People</a:t>
                      </a:r>
                    </a:p>
                  </a:txBody>
                  <a:tcPr marL="54476" marR="544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8655599"/>
                  </a:ext>
                </a:extLst>
              </a:tr>
              <a:tr h="323557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Process</a:t>
                      </a:r>
                    </a:p>
                  </a:txBody>
                  <a:tcPr marL="54476" marR="544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3841348"/>
                  </a:ext>
                </a:extLst>
              </a:tr>
              <a:tr h="470319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Physical Evidence</a:t>
                      </a:r>
                    </a:p>
                  </a:txBody>
                  <a:tcPr marL="54476" marR="544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0991976"/>
                  </a:ext>
                </a:extLst>
              </a:tr>
              <a:tr h="30457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Productivity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&amp; Quality</a:t>
                      </a:r>
                    </a:p>
                  </a:txBody>
                  <a:tcPr marL="54476" marR="544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84849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83749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141"/>
          <a:stretch/>
        </p:blipFill>
        <p:spPr>
          <a:xfrm>
            <a:off x="0" y="-12448"/>
            <a:ext cx="12192000" cy="1022713"/>
          </a:xfrm>
          <a:prstGeom prst="rect">
            <a:avLst/>
          </a:prstGeom>
        </p:spPr>
      </p:pic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54549D0-C499-4E1D-8D0E-168820C76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2D593-EF1C-476A-8123-29A4A8925C0A}" type="slidenum">
              <a:rPr lang="ru-RU" smtClean="0"/>
              <a:t>22</a:t>
            </a:fld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CF8FEB-E874-4C38-A1AE-C1A8589A57D9}"/>
              </a:ext>
            </a:extLst>
          </p:cNvPr>
          <p:cNvSpPr txBox="1"/>
          <p:nvPr/>
        </p:nvSpPr>
        <p:spPr>
          <a:xfrm>
            <a:off x="661182" y="1433290"/>
            <a:ext cx="10944664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3. В столбце «Цель» описать идеальное состояние каждого элемента.</a:t>
            </a:r>
          </a:p>
          <a:p>
            <a:endParaRPr lang="ru-RU" dirty="0"/>
          </a:p>
          <a:p>
            <a:r>
              <a:rPr lang="ru-RU" dirty="0"/>
              <a:t>4. Оценить и описать фактическое состояние в соответствующем столбце. Для объективности следует провести опросы потребителей, привлечь экспертов.</a:t>
            </a:r>
          </a:p>
          <a:p>
            <a:endParaRPr lang="ru-RU" dirty="0"/>
          </a:p>
          <a:p>
            <a:r>
              <a:rPr lang="ru-RU" dirty="0"/>
              <a:t>5. Визуализировать индикатор, который отражает разрыв между идеальным и реальным положением дел. Это могут быть цветовые обозначения.</a:t>
            </a:r>
          </a:p>
          <a:p>
            <a:endParaRPr lang="ru-RU" dirty="0"/>
          </a:p>
          <a:p>
            <a:r>
              <a:rPr lang="ru-RU" dirty="0"/>
              <a:t>6. Описать корректирующие действия, которые позволят приблизиться к идеальному состоянию.</a:t>
            </a:r>
          </a:p>
          <a:p>
            <a:endParaRPr lang="ru-RU" dirty="0"/>
          </a:p>
          <a:p>
            <a:r>
              <a:rPr lang="ru-RU" dirty="0"/>
              <a:t>7. Расставить приоритетность проведения корректирующих мер для отражения последовательности действий, направленных на совершенствование.</a:t>
            </a:r>
          </a:p>
          <a:p>
            <a:endParaRPr lang="ru-RU" dirty="0"/>
          </a:p>
          <a:p>
            <a:r>
              <a:rPr lang="ru-RU" dirty="0"/>
              <a:t>8. В соответствии с определенными приоритетами эффективно распределить рекламный бюджет и имеющиеся ресурсы. </a:t>
            </a:r>
          </a:p>
        </p:txBody>
      </p:sp>
    </p:spTree>
    <p:extLst>
      <p:ext uri="{BB962C8B-B14F-4D97-AF65-F5344CB8AC3E}">
        <p14:creationId xmlns:p14="http://schemas.microsoft.com/office/powerpoint/2010/main" val="1953948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141"/>
          <a:stretch/>
        </p:blipFill>
        <p:spPr>
          <a:xfrm>
            <a:off x="0" y="-12448"/>
            <a:ext cx="12192000" cy="1022713"/>
          </a:xfrm>
          <a:prstGeom prst="rect">
            <a:avLst/>
          </a:prstGeom>
        </p:spPr>
      </p:pic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54549D0-C499-4E1D-8D0E-168820C76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2D593-EF1C-476A-8123-29A4A8925C0A}" type="slidenum">
              <a:rPr lang="ru-RU" smtClean="0"/>
              <a:t>23</a:t>
            </a:fld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6EC5EC-0F26-4DD6-BC5A-545243FDDE95}"/>
              </a:ext>
            </a:extLst>
          </p:cNvPr>
          <p:cNvSpPr txBox="1"/>
          <p:nvPr/>
        </p:nvSpPr>
        <p:spPr>
          <a:xfrm>
            <a:off x="3046828" y="1170187"/>
            <a:ext cx="60983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+mj-lt"/>
              </a:rPr>
              <a:t>Заключение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F3220B-F53A-44C8-A513-4F67053686F2}"/>
              </a:ext>
            </a:extLst>
          </p:cNvPr>
          <p:cNvSpPr txBox="1"/>
          <p:nvPr/>
        </p:nvSpPr>
        <p:spPr>
          <a:xfrm>
            <a:off x="593773" y="1778109"/>
            <a:ext cx="1100445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Комплекс маркетинга, представляющий собой набор поддающихся контролю переменных факторов маркетинга, совокупность которых фирма использует в стремлении вызвать желаемую ответную реакцию со стороны целевого рынка, представлен обычно в виде базовой модели 4P, которая в дальнейшем стала основой для предложений новых подходов.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AFD94C-C5E1-425E-9AC4-DF7CC6251A4F}"/>
              </a:ext>
            </a:extLst>
          </p:cNvPr>
          <p:cNvSpPr txBox="1"/>
          <p:nvPr/>
        </p:nvSpPr>
        <p:spPr>
          <a:xfrm>
            <a:off x="593773" y="3279398"/>
            <a:ext cx="110044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Центр дрессировки «Собачья Академия» осуществляет достаточно эффективную деятельность на рынке кинологических услуг, но существующие пробелы, содержащиеся в основном в элементе «</a:t>
            </a:r>
            <a:r>
              <a:rPr lang="ru-RU" dirty="0" err="1"/>
              <a:t>Promotion</a:t>
            </a:r>
            <a:r>
              <a:rPr lang="ru-RU" dirty="0"/>
              <a:t>».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24D9166-EE31-43FD-90C0-7EB4A204F9E9}"/>
              </a:ext>
            </a:extLst>
          </p:cNvPr>
          <p:cNvSpPr txBox="1"/>
          <p:nvPr/>
        </p:nvSpPr>
        <p:spPr>
          <a:xfrm>
            <a:off x="593772" y="4379799"/>
            <a:ext cx="1100445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Раскрыты рекомендации по совершенствованию комплекса маркетинга, а также описан инструмент для проведения его анализа, в который можно включить разработанные автором </a:t>
            </a:r>
            <a:r>
              <a:rPr lang="ru-RU" dirty="0" err="1"/>
              <a:t>online</a:t>
            </a:r>
            <a:r>
              <a:rPr lang="ru-RU" dirty="0"/>
              <a:t>-опросы клиентов центра дрессировки.</a:t>
            </a:r>
          </a:p>
        </p:txBody>
      </p:sp>
    </p:spTree>
    <p:extLst>
      <p:ext uri="{BB962C8B-B14F-4D97-AF65-F5344CB8AC3E}">
        <p14:creationId xmlns:p14="http://schemas.microsoft.com/office/powerpoint/2010/main" val="15763205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141"/>
          <a:stretch/>
        </p:blipFill>
        <p:spPr>
          <a:xfrm>
            <a:off x="0" y="-12448"/>
            <a:ext cx="12192000" cy="1022713"/>
          </a:xfrm>
          <a:prstGeom prst="rect">
            <a:avLst/>
          </a:prstGeom>
        </p:spPr>
      </p:pic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54549D0-C499-4E1D-8D0E-168820C76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2D593-EF1C-476A-8123-29A4A8925C0A}" type="slidenum">
              <a:rPr lang="ru-RU" smtClean="0"/>
              <a:t>24</a:t>
            </a:fld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3F2F95-4F11-4FB4-A5FF-6300966D3E15}"/>
              </a:ext>
            </a:extLst>
          </p:cNvPr>
          <p:cNvSpPr txBox="1"/>
          <p:nvPr/>
        </p:nvSpPr>
        <p:spPr>
          <a:xfrm>
            <a:off x="3046828" y="1010265"/>
            <a:ext cx="6098344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2400" b="1">
                <a:latin typeface="+mj-lt"/>
              </a:defRPr>
            </a:lvl1pPr>
          </a:lstStyle>
          <a:p>
            <a:r>
              <a:rPr lang="ru-RU" dirty="0"/>
              <a:t>Список литературы </a:t>
            </a:r>
          </a:p>
          <a:p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709AB1-C5DA-42AD-B575-8EB6AB426A41}"/>
              </a:ext>
            </a:extLst>
          </p:cNvPr>
          <p:cNvSpPr txBox="1"/>
          <p:nvPr/>
        </p:nvSpPr>
        <p:spPr>
          <a:xfrm>
            <a:off x="717452" y="1560368"/>
            <a:ext cx="10636348" cy="46104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0000"/>
              </a:lnSpc>
              <a:buFont typeface="+mj-lt"/>
              <a:buAutoNum type="arabicPeriod"/>
            </a:pP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Данилюк Н. В. Интегрированный подход к менеджменту услуг // Известия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СПбГЭУ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– 2008. – №2</a:t>
            </a:r>
          </a:p>
          <a:p>
            <a:pPr marL="342900" lvl="0" indent="-342900" algn="just">
              <a:lnSpc>
                <a:spcPct val="110000"/>
              </a:lnSpc>
              <a:buFont typeface="+mj-lt"/>
              <a:buAutoNum type="arabicPeriod"/>
            </a:pP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Калужский, М. Л. Маркетинг : учебник : / М. Л. Калужский. – Изд. 2-е. – Москва ; Берлин : Директ-Медиа, 2021. – 217 с.</a:t>
            </a:r>
          </a:p>
          <a:p>
            <a:pPr marL="342900" lvl="0" indent="-342900" algn="just">
              <a:lnSpc>
                <a:spcPct val="110000"/>
              </a:lnSpc>
              <a:buFont typeface="+mj-lt"/>
              <a:buAutoNum type="arabicPeriod"/>
            </a:pP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Карасев А.П. Управление маркетингом: учебное пособие / А.П. Карасев. – Ярославль: ООО «ПКФ «СОЮЗ-ПРЕСС», 2021. – 148 с.</a:t>
            </a:r>
          </a:p>
          <a:p>
            <a:pPr marL="342900" lvl="0" indent="-342900" algn="just">
              <a:lnSpc>
                <a:spcPct val="110000"/>
              </a:lnSpc>
              <a:buFont typeface="+mj-lt"/>
              <a:buAutoNum type="arabicPeriod"/>
            </a:pP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Котлер Ф. Основы маркетинга. Краткий курс. : Пер. с англ. – М.: Издательский дом «Вильямс», 2007. – 656 с.</a:t>
            </a:r>
          </a:p>
          <a:p>
            <a:pPr marL="342900" lvl="0" indent="-342900" algn="just">
              <a:lnSpc>
                <a:spcPct val="110000"/>
              </a:lnSpc>
              <a:buFont typeface="+mj-lt"/>
              <a:buAutoNum type="arabicPeriod"/>
            </a:pPr>
            <a:r>
              <a:rPr lang="ru-RU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Лавлок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К. Маркетинг услуг: персонал, технология, стратегия / К.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Лавлок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// 4-е изд.: пер. с англ. – М.: Издательский дом «Вильямс», 2005. – 1008 с.</a:t>
            </a:r>
          </a:p>
          <a:p>
            <a:pPr marL="342900" lvl="0" indent="-342900" algn="just">
              <a:lnSpc>
                <a:spcPct val="110000"/>
              </a:lnSpc>
              <a:buFont typeface="+mj-lt"/>
              <a:buAutoNum type="arabicPeriod"/>
            </a:pP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Новаторов Э. В. Маркетинг услуг: теория и технология : Монография / Э. В. Новаторов. – Санкт-Петербург : ИП Петров Д. А., 2015. – 200 с.</a:t>
            </a:r>
          </a:p>
          <a:p>
            <a:pPr marL="342900" lvl="0" indent="-342900" algn="just">
              <a:lnSpc>
                <a:spcPct val="110000"/>
              </a:lnSpc>
              <a:buFont typeface="+mj-lt"/>
              <a:buAutoNum type="arabicPeriod"/>
            </a:pP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Слонимская М. А. С 48 Маркетинг услуг : учебное пособие / М. А, Слонимская, Г. А.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Яшева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; УО «ВГТУ», 2014. – 224 с.</a:t>
            </a:r>
          </a:p>
          <a:p>
            <a:pPr marL="342900" lvl="0" indent="-342900" algn="just">
              <a:lnSpc>
                <a:spcPct val="110000"/>
              </a:lnSpc>
              <a:buFont typeface="+mj-lt"/>
              <a:buAutoNum type="arabicPeriod"/>
            </a:pP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Комплекс маркетинга – про основные элементы, модели и инструменты [Электронный ресурс] // Национальный исследовательский университет «Высшая школа экономики». 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URL: https://marketing.hse.ru/news/461286606.html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0000"/>
              </a:lnSpc>
              <a:buFont typeface="+mj-lt"/>
              <a:buAutoNum type="arabicPeriod"/>
            </a:pP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Концепция маркетинг – микс (4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5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7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[Электронный ресурс] //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PowerBranding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URL: http://powerbranding.ru/osnovy-marketinga/4p-5p-7p-model/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4722342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68" y="-32270"/>
            <a:ext cx="12235534" cy="690433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0" t="27061" r="44625" b="33918"/>
          <a:stretch/>
        </p:blipFill>
        <p:spPr>
          <a:xfrm>
            <a:off x="1037230" y="467642"/>
            <a:ext cx="2016631" cy="107024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2CF6C38-8C1D-4C9D-8F93-3130EA6955B3}"/>
              </a:ext>
            </a:extLst>
          </p:cNvPr>
          <p:cNvSpPr txBox="1"/>
          <p:nvPr/>
        </p:nvSpPr>
        <p:spPr>
          <a:xfrm>
            <a:off x="2987040" y="3065956"/>
            <a:ext cx="62179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79705" algn="ctr">
              <a:tabLst>
                <a:tab pos="114300" algn="l"/>
              </a:tabLst>
            </a:pPr>
            <a:r>
              <a:rPr lang="ru-RU" sz="4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Спасибо за внимание!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1808A93-8EB5-415C-B524-7E334DE8C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2D593-EF1C-476A-8123-29A4A8925C0A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0070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141"/>
          <a:stretch/>
        </p:blipFill>
        <p:spPr>
          <a:xfrm>
            <a:off x="0" y="-12448"/>
            <a:ext cx="12192000" cy="102271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33BD3BF-EF58-48C0-9FA6-4B7B05CEE1B2}"/>
              </a:ext>
            </a:extLst>
          </p:cNvPr>
          <p:cNvSpPr txBox="1"/>
          <p:nvPr/>
        </p:nvSpPr>
        <p:spPr>
          <a:xfrm>
            <a:off x="584980" y="5001240"/>
            <a:ext cx="52589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/>
              <a:t>Объект</a:t>
            </a:r>
            <a:r>
              <a:rPr lang="ru-RU" sz="2000" dirty="0"/>
              <a:t> исследования: </a:t>
            </a:r>
          </a:p>
          <a:p>
            <a:r>
              <a:rPr lang="ru-RU" sz="2000" dirty="0"/>
              <a:t>центр дрессировки «Собачья Академия»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BD349355-F746-4873-B081-86B4D98E8A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2011" y="1203761"/>
            <a:ext cx="6344237" cy="37974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90A162C-44C1-4B37-96E1-D614C9AEED1B}"/>
              </a:ext>
            </a:extLst>
          </p:cNvPr>
          <p:cNvSpPr txBox="1"/>
          <p:nvPr/>
        </p:nvSpPr>
        <p:spPr>
          <a:xfrm>
            <a:off x="6482863" y="5001240"/>
            <a:ext cx="512415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/>
              <a:t>Предмет</a:t>
            </a:r>
            <a:r>
              <a:rPr lang="ru-RU" sz="2000" dirty="0"/>
              <a:t> исследования: </a:t>
            </a:r>
          </a:p>
          <a:p>
            <a:r>
              <a:rPr lang="ru-RU" sz="2000" dirty="0"/>
              <a:t>комплекс маркетинга центра дрессировки «Собачья Академия»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54549D0-C499-4E1D-8D0E-168820C76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2D593-EF1C-476A-8123-29A4A8925C0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08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141"/>
          <a:stretch/>
        </p:blipFill>
        <p:spPr>
          <a:xfrm>
            <a:off x="0" y="-12448"/>
            <a:ext cx="12192000" cy="1022713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B650F19D-C3F1-497B-AB87-BDCED5B49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2D593-EF1C-476A-8123-29A4A8925C0A}" type="slidenum">
              <a:rPr lang="ru-RU" smtClean="0"/>
              <a:t>4</a:t>
            </a:fld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DA177A-C189-4C88-B6A5-F42BD618661F}"/>
              </a:ext>
            </a:extLst>
          </p:cNvPr>
          <p:cNvSpPr txBox="1"/>
          <p:nvPr/>
        </p:nvSpPr>
        <p:spPr>
          <a:xfrm>
            <a:off x="3046828" y="1010265"/>
            <a:ext cx="609834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+mj-lt"/>
              </a:rPr>
              <a:t>ГЛАВА 1. ТЕОРЕТИЧЕСКИЕ ОСНОВЫ ФОРМИРОВАНИЯ КОМПЛЕКСА МАРКЕТИНГА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F64F4F-06BD-4E76-8E25-B1E1991D4BE1}"/>
              </a:ext>
            </a:extLst>
          </p:cNvPr>
          <p:cNvSpPr txBox="1"/>
          <p:nvPr/>
        </p:nvSpPr>
        <p:spPr>
          <a:xfrm>
            <a:off x="947225" y="2157103"/>
            <a:ext cx="1029755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/>
              <a:t>Комплекс маркетинга </a:t>
            </a:r>
            <a:r>
              <a:rPr lang="ru-RU" dirty="0"/>
              <a:t>– набор поддающихся контролю переменных факторов маркетинга, совокупность которых фирма использует в стремлении вызвать желаемую ответную реакцию со стороны целевого рынка.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4197EB9-5E95-4E3D-B22D-AA7C382AB54C}"/>
              </a:ext>
            </a:extLst>
          </p:cNvPr>
          <p:cNvSpPr txBox="1"/>
          <p:nvPr/>
        </p:nvSpPr>
        <p:spPr>
          <a:xfrm>
            <a:off x="947224" y="3359750"/>
            <a:ext cx="110384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Понятие «маркетинг-микс» впервые употребил </a:t>
            </a:r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Нейл </a:t>
            </a:r>
            <a:r>
              <a:rPr lang="ru-RU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Борден</a:t>
            </a:r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конце </a:t>
            </a:r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1940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-х годов, введя его в преподавание. </a:t>
            </a:r>
            <a:endParaRPr lang="ru-RU" dirty="0"/>
          </a:p>
        </p:txBody>
      </p:sp>
      <p:graphicFrame>
        <p:nvGraphicFramePr>
          <p:cNvPr id="13" name="Схема 12">
            <a:extLst>
              <a:ext uri="{FF2B5EF4-FFF2-40B4-BE49-F238E27FC236}">
                <a16:creationId xmlns:a16="http://schemas.microsoft.com/office/drawing/2014/main" id="{DB6B4EA7-8D3F-4D48-90B5-511AD5D081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24741026"/>
              </p:ext>
            </p:extLst>
          </p:nvPr>
        </p:nvGraphicFramePr>
        <p:xfrm>
          <a:off x="1117556" y="3809637"/>
          <a:ext cx="9956887" cy="2546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62001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141"/>
          <a:stretch/>
        </p:blipFill>
        <p:spPr>
          <a:xfrm>
            <a:off x="0" y="-12448"/>
            <a:ext cx="12192000" cy="1022713"/>
          </a:xfrm>
          <a:prstGeom prst="rect">
            <a:avLst/>
          </a:prstGeom>
        </p:spPr>
      </p:pic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54549D0-C499-4E1D-8D0E-168820C76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2D593-EF1C-476A-8123-29A4A8925C0A}" type="slidenum">
              <a:rPr lang="ru-RU" smtClean="0"/>
              <a:t>5</a:t>
            </a:fld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995448-7826-4A10-BF57-B13615357BEA}"/>
              </a:ext>
            </a:extLst>
          </p:cNvPr>
          <p:cNvSpPr txBox="1"/>
          <p:nvPr/>
        </p:nvSpPr>
        <p:spPr>
          <a:xfrm>
            <a:off x="838200" y="2152523"/>
            <a:ext cx="421210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аиболее традиционная и известная модель 4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была предложена в </a:t>
            </a:r>
            <a:r>
              <a:rPr lang="ru-RU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1960 </a:t>
            </a: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году </a:t>
            </a:r>
            <a:r>
              <a:rPr lang="ru-RU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Джеромом Маккарти</a:t>
            </a: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000" dirty="0"/>
          </a:p>
        </p:txBody>
      </p:sp>
      <p:graphicFrame>
        <p:nvGraphicFramePr>
          <p:cNvPr id="11" name="Схема 10">
            <a:extLst>
              <a:ext uri="{FF2B5EF4-FFF2-40B4-BE49-F238E27FC236}">
                <a16:creationId xmlns:a16="http://schemas.microsoft.com/office/drawing/2014/main" id="{B8F733C7-29B0-42C4-82FB-E76C5B00C4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74353839"/>
              </p:ext>
            </p:extLst>
          </p:nvPr>
        </p:nvGraphicFramePr>
        <p:xfrm>
          <a:off x="5419726" y="1349233"/>
          <a:ext cx="5934074" cy="25299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7D0588C0-8757-4D78-9AFF-0F63E12A6A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6854546"/>
              </p:ext>
            </p:extLst>
          </p:nvPr>
        </p:nvGraphicFramePr>
        <p:xfrm>
          <a:off x="820615" y="4218111"/>
          <a:ext cx="10550770" cy="233519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637410">
                  <a:extLst>
                    <a:ext uri="{9D8B030D-6E8A-4147-A177-3AD203B41FA5}">
                      <a16:colId xmlns:a16="http://schemas.microsoft.com/office/drawing/2014/main" val="1792554859"/>
                    </a:ext>
                  </a:extLst>
                </a:gridCol>
                <a:gridCol w="2637410">
                  <a:extLst>
                    <a:ext uri="{9D8B030D-6E8A-4147-A177-3AD203B41FA5}">
                      <a16:colId xmlns:a16="http://schemas.microsoft.com/office/drawing/2014/main" val="2631358944"/>
                    </a:ext>
                  </a:extLst>
                </a:gridCol>
                <a:gridCol w="2637410">
                  <a:extLst>
                    <a:ext uri="{9D8B030D-6E8A-4147-A177-3AD203B41FA5}">
                      <a16:colId xmlns:a16="http://schemas.microsoft.com/office/drawing/2014/main" val="2550531717"/>
                    </a:ext>
                  </a:extLst>
                </a:gridCol>
                <a:gridCol w="2638540">
                  <a:extLst>
                    <a:ext uri="{9D8B030D-6E8A-4147-A177-3AD203B41FA5}">
                      <a16:colId xmlns:a16="http://schemas.microsoft.com/office/drawing/2014/main" val="1136812633"/>
                    </a:ext>
                  </a:extLst>
                </a:gridCol>
              </a:tblGrid>
              <a:tr h="5345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Price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(цена)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Product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(продукт, товар, услуга)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/>
                        </a:rPr>
                        <a:t>Promotion</a:t>
                      </a:r>
                      <a:endParaRPr lang="ru-RU" sz="1600" b="1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(продвижение)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Place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(место продукта на рынке, сбыт)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59105285"/>
                  </a:ext>
                </a:extLst>
              </a:tr>
              <a:tr h="160367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Ценообразование с учетом различий каналов сбыта (розница, опт, дилерские сети)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Скидки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Бренд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Ассортимент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Характеристики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Качество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Упаковка (внешний вид)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Гарантия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Стратегия продвижения товара/услуги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Реклама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Акции (стимулирование)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Хранение и транспортировка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Каналы продаж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Привлечение посредников (в том числе личные продажи персонала)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112364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410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141"/>
          <a:stretch/>
        </p:blipFill>
        <p:spPr>
          <a:xfrm>
            <a:off x="0" y="-12448"/>
            <a:ext cx="12192000" cy="1022713"/>
          </a:xfrm>
          <a:prstGeom prst="rect">
            <a:avLst/>
          </a:prstGeom>
        </p:spPr>
      </p:pic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54549D0-C499-4E1D-8D0E-168820C76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2D593-EF1C-476A-8123-29A4A8925C0A}" type="slidenum">
              <a:rPr lang="ru-RU" smtClean="0"/>
              <a:t>6</a:t>
            </a:fld>
            <a:endParaRPr lang="ru-RU"/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B24E18CA-ECA4-4162-B2A7-5E99DD4FAE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9091212"/>
              </p:ext>
            </p:extLst>
          </p:nvPr>
        </p:nvGraphicFramePr>
        <p:xfrm>
          <a:off x="715107" y="911713"/>
          <a:ext cx="11017348" cy="582122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952917">
                  <a:extLst>
                    <a:ext uri="{9D8B030D-6E8A-4147-A177-3AD203B41FA5}">
                      <a16:colId xmlns:a16="http://schemas.microsoft.com/office/drawing/2014/main" val="3623164031"/>
                    </a:ext>
                  </a:extLst>
                </a:gridCol>
                <a:gridCol w="4637367">
                  <a:extLst>
                    <a:ext uri="{9D8B030D-6E8A-4147-A177-3AD203B41FA5}">
                      <a16:colId xmlns:a16="http://schemas.microsoft.com/office/drawing/2014/main" val="4230913280"/>
                    </a:ext>
                  </a:extLst>
                </a:gridCol>
                <a:gridCol w="5427064">
                  <a:extLst>
                    <a:ext uri="{9D8B030D-6E8A-4147-A177-3AD203B41FA5}">
                      <a16:colId xmlns:a16="http://schemas.microsoft.com/office/drawing/2014/main" val="2118855641"/>
                    </a:ext>
                  </a:extLst>
                </a:gridCol>
              </a:tblGrid>
              <a:tr h="208121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1400" dirty="0">
                          <a:effectLst/>
                        </a:rPr>
                        <a:t>Модель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07" marR="2360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1400" dirty="0">
                          <a:effectLst/>
                        </a:rPr>
                        <a:t>Расшифровка (английский язык)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07" marR="2360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1400">
                          <a:effectLst/>
                        </a:rPr>
                        <a:t>Расшифровка (русский язык)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07" marR="23607" marT="0" marB="0" anchor="ctr"/>
                </a:tc>
                <a:extLst>
                  <a:ext uri="{0D108BD9-81ED-4DB2-BD59-A6C34878D82A}">
                    <a16:rowId xmlns:a16="http://schemas.microsoft.com/office/drawing/2014/main" val="1163053514"/>
                  </a:ext>
                </a:extLst>
              </a:tr>
              <a:tr h="208121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r>
                        <a:rPr lang="en-US" sz="1400">
                          <a:effectLst/>
                        </a:rPr>
                        <a:t>P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07" marR="2360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n-GB" sz="1400" dirty="0">
                          <a:effectLst/>
                        </a:rPr>
                        <a:t>Product, Price, Place, Promotion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07" marR="2360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1400">
                          <a:effectLst/>
                        </a:rPr>
                        <a:t>Продукт, Цена, Дистрибуция/Место, Продвижение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07" marR="23607" marT="0" marB="0" anchor="ctr"/>
                </a:tc>
                <a:extLst>
                  <a:ext uri="{0D108BD9-81ED-4DB2-BD59-A6C34878D82A}">
                    <a16:rowId xmlns:a16="http://schemas.microsoft.com/office/drawing/2014/main" val="2446853444"/>
                  </a:ext>
                </a:extLst>
              </a:tr>
              <a:tr h="285586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1400">
                          <a:effectLst/>
                        </a:rPr>
                        <a:t>4P+1S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07" marR="2360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n-GB" sz="1400">
                          <a:effectLst/>
                        </a:rPr>
                        <a:t>Product, Price, Place, Promotion, Service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07" marR="2360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1400">
                          <a:effectLst/>
                        </a:rPr>
                        <a:t>Продукт, Цена, Дистрибуция/Место, Продвижение, Обслуживание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07" marR="23607" marT="0" marB="0" anchor="ctr"/>
                </a:tc>
                <a:extLst>
                  <a:ext uri="{0D108BD9-81ED-4DB2-BD59-A6C34878D82A}">
                    <a16:rowId xmlns:a16="http://schemas.microsoft.com/office/drawing/2014/main" val="1135609998"/>
                  </a:ext>
                </a:extLst>
              </a:tr>
              <a:tr h="285586">
                <a:tc rowSpan="3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1400">
                          <a:effectLst/>
                        </a:rPr>
                        <a:t>5P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07" marR="2360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n-US" sz="1400">
                          <a:effectLst/>
                        </a:rPr>
                        <a:t>Product, Price, Place, Promotion, Personnel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07" marR="2360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1400">
                          <a:effectLst/>
                        </a:rPr>
                        <a:t>Продукт, Цена, Дистрибуция/Место, Продвижение, Персонал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07" marR="23607" marT="0" marB="0" anchor="ctr"/>
                </a:tc>
                <a:extLst>
                  <a:ext uri="{0D108BD9-81ED-4DB2-BD59-A6C34878D82A}">
                    <a16:rowId xmlns:a16="http://schemas.microsoft.com/office/drawing/2014/main" val="1678156347"/>
                  </a:ext>
                </a:extLst>
              </a:tr>
              <a:tr h="2855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n-US" sz="1400">
                          <a:effectLst/>
                        </a:rPr>
                        <a:t>Product, Price, Place, Promotion, Package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07" marR="2360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1400">
                          <a:effectLst/>
                        </a:rPr>
                        <a:t>Продукт, Цена, Дистрибуция/Место, Продвижение, Упаковка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07" marR="23607" marT="0" marB="0" anchor="ctr"/>
                </a:tc>
                <a:extLst>
                  <a:ext uri="{0D108BD9-81ED-4DB2-BD59-A6C34878D82A}">
                    <a16:rowId xmlns:a16="http://schemas.microsoft.com/office/drawing/2014/main" val="2931947589"/>
                  </a:ext>
                </a:extLst>
              </a:tr>
              <a:tr h="4162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n-US" sz="1400">
                          <a:effectLst/>
                        </a:rPr>
                        <a:t>Product, Price, Place, Promotion, Publicity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07" marR="2360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1400">
                          <a:effectLst/>
                        </a:rPr>
                        <a:t>Продукт, Цена, Дистрибуция/Место, Продвижение, Связи с общественностью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07" marR="23607" marT="0" marB="0" anchor="ctr"/>
                </a:tc>
                <a:extLst>
                  <a:ext uri="{0D108BD9-81ED-4DB2-BD59-A6C34878D82A}">
                    <a16:rowId xmlns:a16="http://schemas.microsoft.com/office/drawing/2014/main" val="830565127"/>
                  </a:ext>
                </a:extLst>
              </a:tr>
              <a:tr h="416243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1400">
                          <a:effectLst/>
                        </a:rPr>
                        <a:t>5P+1S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07" marR="2360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n-US" sz="1400">
                          <a:effectLst/>
                        </a:rPr>
                        <a:t>Product, Price, Place, Promotion, Personnel, Service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07" marR="2360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1400">
                          <a:effectLst/>
                        </a:rPr>
                        <a:t>Продукт, Цена, Дистрибуция/Место, Продвижение, Персонал, Обслуживание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07" marR="23607" marT="0" marB="0" anchor="ctr"/>
                </a:tc>
                <a:extLst>
                  <a:ext uri="{0D108BD9-81ED-4DB2-BD59-A6C34878D82A}">
                    <a16:rowId xmlns:a16="http://schemas.microsoft.com/office/drawing/2014/main" val="4219955055"/>
                  </a:ext>
                </a:extLst>
              </a:tr>
              <a:tr h="416243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1400">
                          <a:effectLst/>
                        </a:rPr>
                        <a:t>6P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07" marR="2360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n-US" sz="1400">
                          <a:effectLst/>
                        </a:rPr>
                        <a:t>Product, Price, Place, Promotion, Personnel, Publicity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07" marR="2360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1400">
                          <a:effectLst/>
                        </a:rPr>
                        <a:t>Продукт, Цена, Дистрибуция/Место, Продвижение, Персонал, Связи с общественностью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07" marR="23607" marT="0" marB="0" anchor="ctr"/>
                </a:tc>
                <a:extLst>
                  <a:ext uri="{0D108BD9-81ED-4DB2-BD59-A6C34878D82A}">
                    <a16:rowId xmlns:a16="http://schemas.microsoft.com/office/drawing/2014/main" val="2592987625"/>
                  </a:ext>
                </a:extLst>
              </a:tr>
              <a:tr h="416243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1400">
                          <a:effectLst/>
                        </a:rPr>
                        <a:t>7P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07" marR="2360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n-US" sz="1400">
                          <a:effectLst/>
                        </a:rPr>
                        <a:t>Product, Price, Place, Promotion, People, Process, Physical Evidence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07" marR="2360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1400">
                          <a:effectLst/>
                        </a:rPr>
                        <a:t>Продукт, Цена, Дистрибуция/Место, Продвижение, Люди, Процесс, Физический атрибут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07" marR="23607" marT="0" marB="0" anchor="ctr"/>
                </a:tc>
                <a:extLst>
                  <a:ext uri="{0D108BD9-81ED-4DB2-BD59-A6C34878D82A}">
                    <a16:rowId xmlns:a16="http://schemas.microsoft.com/office/drawing/2014/main" val="3592055893"/>
                  </a:ext>
                </a:extLst>
              </a:tr>
              <a:tr h="483903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1400">
                          <a:effectLst/>
                        </a:rPr>
                        <a:t>10P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07" marR="2360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n-US" sz="1400">
                          <a:effectLst/>
                        </a:rPr>
                        <a:t>Product, Price, Place, Promotion, People, Personnel, Package, Purchase, Probe, Public Relations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07" marR="2360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1400">
                          <a:effectLst/>
                        </a:rPr>
                        <a:t>Продукт, Цена, Дистрибуция/Место, Продвижение, Люди, Персонал, Покупка, Апробирование, Связи с общественностью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07" marR="23607" marT="0" marB="0" anchor="ctr"/>
                </a:tc>
                <a:extLst>
                  <a:ext uri="{0D108BD9-81ED-4DB2-BD59-A6C34878D82A}">
                    <a16:rowId xmlns:a16="http://schemas.microsoft.com/office/drawing/2014/main" val="2637547642"/>
                  </a:ext>
                </a:extLst>
              </a:tr>
              <a:tr h="624364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1400">
                          <a:effectLst/>
                        </a:rPr>
                        <a:t>12P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07" marR="2360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n-US" sz="1400">
                          <a:effectLst/>
                        </a:rPr>
                        <a:t>Product, Price, Place, Promotion, PR, People, Personnel, Process, Package, Purchase, Physical Premises, Profit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07" marR="2360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1400">
                          <a:effectLst/>
                        </a:rPr>
                        <a:t>Продукт, Цена, Дистрибуция/Место, Продвижение, Связи с общественностью, Люди, Персонал, Процесс, Упаковка, Покупка, Окружающая среда, Прибыль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07" marR="23607" marT="0" marB="0" anchor="ctr"/>
                </a:tc>
                <a:extLst>
                  <a:ext uri="{0D108BD9-81ED-4DB2-BD59-A6C34878D82A}">
                    <a16:rowId xmlns:a16="http://schemas.microsoft.com/office/drawing/2014/main" val="1319952215"/>
                  </a:ext>
                </a:extLst>
              </a:tr>
              <a:tr h="416243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1400">
                          <a:effectLst/>
                        </a:rPr>
                        <a:t>4C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07" marR="2360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n-US" sz="1400">
                          <a:effectLst/>
                        </a:rPr>
                        <a:t>Customer needs and wants, Cost to the customer, Communication, Convenience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07" marR="2360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1400">
                          <a:effectLst/>
                        </a:rPr>
                        <a:t>Нужды и потребности покупателя, Затраты покупателя, Информационный обмен, Удобство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07" marR="23607" marT="0" marB="0" anchor="ctr"/>
                </a:tc>
                <a:extLst>
                  <a:ext uri="{0D108BD9-81ED-4DB2-BD59-A6C34878D82A}">
                    <a16:rowId xmlns:a16="http://schemas.microsoft.com/office/drawing/2014/main" val="816229012"/>
                  </a:ext>
                </a:extLst>
              </a:tr>
              <a:tr h="416243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1400">
                          <a:effectLst/>
                        </a:rPr>
                        <a:t>4A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07" marR="2360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n-US" sz="1400">
                          <a:effectLst/>
                        </a:rPr>
                        <a:t>Acceptability, Affordability, Availability, Awareness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07" marR="2360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1400">
                          <a:effectLst/>
                        </a:rPr>
                        <a:t>Приемлемость, Возможность приобретения, Наличие, Осведомленность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07" marR="23607" marT="0" marB="0" anchor="ctr"/>
                </a:tc>
                <a:extLst>
                  <a:ext uri="{0D108BD9-81ED-4DB2-BD59-A6C34878D82A}">
                    <a16:rowId xmlns:a16="http://schemas.microsoft.com/office/drawing/2014/main" val="2309827219"/>
                  </a:ext>
                </a:extLst>
              </a:tr>
              <a:tr h="208121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1400">
                          <a:effectLst/>
                        </a:rPr>
                        <a:t>4E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07" marR="2360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n-US" sz="1400">
                          <a:effectLst/>
                        </a:rPr>
                        <a:t>Еthics, Еsthetics, Еmotions, Еternities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07" marR="2360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1400">
                          <a:effectLst/>
                        </a:rPr>
                        <a:t>Этика, Эстетика, Эмоции, Преданность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07" marR="23607" marT="0" marB="0" anchor="ctr"/>
                </a:tc>
                <a:extLst>
                  <a:ext uri="{0D108BD9-81ED-4DB2-BD59-A6C34878D82A}">
                    <a16:rowId xmlns:a16="http://schemas.microsoft.com/office/drawing/2014/main" val="4011782691"/>
                  </a:ext>
                </a:extLst>
              </a:tr>
              <a:tr h="208121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1400">
                          <a:effectLst/>
                        </a:rPr>
                        <a:t>SIVA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07" marR="2360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n-GB" sz="1400">
                          <a:effectLst/>
                        </a:rPr>
                        <a:t>Solution, Information, Value, Access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07" marR="2360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1400">
                          <a:effectLst/>
                        </a:rPr>
                        <a:t>Решение, Информация, Ценность, Доступ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07" marR="23607" marT="0" marB="0" anchor="ctr"/>
                </a:tc>
                <a:extLst>
                  <a:ext uri="{0D108BD9-81ED-4DB2-BD59-A6C34878D82A}">
                    <a16:rowId xmlns:a16="http://schemas.microsoft.com/office/drawing/2014/main" val="1267652245"/>
                  </a:ext>
                </a:extLst>
              </a:tr>
              <a:tr h="416243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1400" dirty="0">
                          <a:effectLst/>
                        </a:rPr>
                        <a:t>2P+2C+3S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07" marR="2360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n-US" sz="1400">
                          <a:effectLst/>
                        </a:rPr>
                        <a:t>Personalization, Privacy, Customer Service, Community, Site, Security, Sales Promotion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07" marR="2360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1400" dirty="0">
                          <a:effectLst/>
                        </a:rPr>
                        <a:t>Персонализация, Приватность, Обслуживание клиентов, Сообщество, Сайт, Безопасность, Стимулирование продаж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607" marR="23607" marT="0" marB="0" anchor="ctr"/>
                </a:tc>
                <a:extLst>
                  <a:ext uri="{0D108BD9-81ED-4DB2-BD59-A6C34878D82A}">
                    <a16:rowId xmlns:a16="http://schemas.microsoft.com/office/drawing/2014/main" val="21417403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0059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141"/>
          <a:stretch/>
        </p:blipFill>
        <p:spPr>
          <a:xfrm>
            <a:off x="0" y="-12448"/>
            <a:ext cx="12192000" cy="1022713"/>
          </a:xfrm>
          <a:prstGeom prst="rect">
            <a:avLst/>
          </a:prstGeom>
        </p:spPr>
      </p:pic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54549D0-C499-4E1D-8D0E-168820C76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2D593-EF1C-476A-8123-29A4A8925C0A}" type="slidenum">
              <a:rPr lang="ru-RU" smtClean="0"/>
              <a:t>7</a:t>
            </a:fld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B1F66A-5C09-49C7-9161-0E4F5B9B36DC}"/>
              </a:ext>
            </a:extLst>
          </p:cNvPr>
          <p:cNvSpPr txBox="1"/>
          <p:nvPr/>
        </p:nvSpPr>
        <p:spPr>
          <a:xfrm>
            <a:off x="1135967" y="1736245"/>
            <a:ext cx="954141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/>
              <a:t>В </a:t>
            </a:r>
            <a:r>
              <a:rPr lang="ru-RU" sz="2000" b="1" dirty="0"/>
              <a:t>1981</a:t>
            </a:r>
            <a:r>
              <a:rPr lang="ru-RU" sz="2000" dirty="0"/>
              <a:t> году </a:t>
            </a:r>
            <a:r>
              <a:rPr lang="ru-RU" sz="2000" b="1" dirty="0"/>
              <a:t>М. </a:t>
            </a:r>
            <a:r>
              <a:rPr lang="ru-RU" sz="2000" b="1" dirty="0" err="1"/>
              <a:t>Битнер</a:t>
            </a:r>
            <a:r>
              <a:rPr lang="ru-RU" sz="2000" b="1" dirty="0"/>
              <a:t> </a:t>
            </a:r>
            <a:r>
              <a:rPr lang="ru-RU" sz="2000" dirty="0"/>
              <a:t>и </a:t>
            </a:r>
            <a:r>
              <a:rPr lang="ru-RU" sz="2000" b="1" dirty="0"/>
              <a:t>Б. </a:t>
            </a:r>
            <a:r>
              <a:rPr lang="ru-RU" sz="2000" b="1" dirty="0" err="1"/>
              <a:t>Бумс</a:t>
            </a:r>
            <a:r>
              <a:rPr lang="ru-RU" sz="2000" b="1" dirty="0"/>
              <a:t> </a:t>
            </a:r>
            <a:r>
              <a:rPr lang="ru-RU" sz="2000" dirty="0"/>
              <a:t>предложили дополнить традиционную модель 4P тремя новыми элементами.</a:t>
            </a:r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DF1AB199-666B-4980-BD12-B076879E87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2967910"/>
              </p:ext>
            </p:extLst>
          </p:nvPr>
        </p:nvGraphicFramePr>
        <p:xfrm>
          <a:off x="1135967" y="3170111"/>
          <a:ext cx="5500136" cy="23760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id="{96497F1C-93EC-4B49-8A45-8D12AB6005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44917778"/>
              </p:ext>
            </p:extLst>
          </p:nvPr>
        </p:nvGraphicFramePr>
        <p:xfrm>
          <a:off x="6953469" y="3170110"/>
          <a:ext cx="4102564" cy="23760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" name="Rectangle 4">
            <a:extLst>
              <a:ext uri="{FF2B5EF4-FFF2-40B4-BE49-F238E27FC236}">
                <a16:creationId xmlns:a16="http://schemas.microsoft.com/office/drawing/2014/main" id="{0D694EB2-2B9F-4318-8867-EE252C8CFD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7791" y="50577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001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141"/>
          <a:stretch/>
        </p:blipFill>
        <p:spPr>
          <a:xfrm>
            <a:off x="0" y="-12448"/>
            <a:ext cx="12192000" cy="1022713"/>
          </a:xfrm>
          <a:prstGeom prst="rect">
            <a:avLst/>
          </a:prstGeom>
        </p:spPr>
      </p:pic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54549D0-C499-4E1D-8D0E-168820C76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2D593-EF1C-476A-8123-29A4A8925C0A}" type="slidenum">
              <a:rPr lang="ru-RU" smtClean="0"/>
              <a:t>8</a:t>
            </a:fld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46BB4E4-388C-4A21-802A-2D1A66D37BC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289452" y="136526"/>
            <a:ext cx="6668087" cy="65849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7D4B0EE-0DAB-41D5-8989-28FB81A47029}"/>
              </a:ext>
            </a:extLst>
          </p:cNvPr>
          <p:cNvSpPr txBox="1"/>
          <p:nvPr/>
        </p:nvSpPr>
        <p:spPr>
          <a:xfrm>
            <a:off x="715694" y="2435266"/>
            <a:ext cx="3858065" cy="19874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ru-RU" sz="2000" dirty="0"/>
              <a:t>Помимо указанных выше подходов к выделению элементов комплекса маркетинга существует </a:t>
            </a:r>
            <a:r>
              <a:rPr lang="ru-RU" sz="2000" b="1" dirty="0"/>
              <a:t>модель 8P</a:t>
            </a:r>
            <a:r>
              <a:rPr lang="ru-RU" sz="2000" dirty="0"/>
              <a:t>, которую предложил </a:t>
            </a:r>
            <a:r>
              <a:rPr lang="ru-RU" sz="2000" b="1" dirty="0"/>
              <a:t>К. </a:t>
            </a:r>
            <a:r>
              <a:rPr lang="ru-RU" sz="2000" b="1" dirty="0" err="1"/>
              <a:t>Лавлок</a:t>
            </a:r>
            <a:r>
              <a:rPr lang="ru-RU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736883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141"/>
          <a:stretch/>
        </p:blipFill>
        <p:spPr>
          <a:xfrm>
            <a:off x="0" y="-12448"/>
            <a:ext cx="12192000" cy="1022713"/>
          </a:xfrm>
          <a:prstGeom prst="rect">
            <a:avLst/>
          </a:prstGeom>
        </p:spPr>
      </p:pic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54549D0-C499-4E1D-8D0E-168820C76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2D593-EF1C-476A-8123-29A4A8925C0A}" type="slidenum">
              <a:rPr lang="ru-RU" smtClean="0"/>
              <a:t>9</a:t>
            </a:fld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9BB347-4BD5-4CB3-B2EB-44E6CDF25984}"/>
              </a:ext>
            </a:extLst>
          </p:cNvPr>
          <p:cNvSpPr txBox="1"/>
          <p:nvPr/>
        </p:nvSpPr>
        <p:spPr>
          <a:xfrm>
            <a:off x="2565009" y="1139875"/>
            <a:ext cx="741719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+mj-lt"/>
              </a:rPr>
              <a:t>ГЛАВА 2. АНАЛИЗ И ОЦЕНКА СУЩЕСТВУЮЩЕГО КОМПЛЕКСА МАРКЕТИНГА ЦЕНТРА ДРЕССИРОВКИ «СОБАЧЬЯ АКАДЕМИЯ»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2662CD-6127-45EA-97C5-9CCA7480C964}"/>
              </a:ext>
            </a:extLst>
          </p:cNvPr>
          <p:cNvSpPr txBox="1"/>
          <p:nvPr/>
        </p:nvSpPr>
        <p:spPr>
          <a:xfrm>
            <a:off x="810063" y="2380260"/>
            <a:ext cx="609834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/>
              <a:t>Центр дрессировки «Собачья Академия»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86A704-DA31-42AF-BCFD-A00B280EDB4D}"/>
              </a:ext>
            </a:extLst>
          </p:cNvPr>
          <p:cNvSpPr txBox="1"/>
          <p:nvPr/>
        </p:nvSpPr>
        <p:spPr>
          <a:xfrm>
            <a:off x="810063" y="3312869"/>
            <a:ext cx="757428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Начал свою работу 19 августа 2005 г. г. Екатеринбург, ул. Контрольная (конец ул. Репина, Московский тракт, 8-й км)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Цель: </a:t>
            </a:r>
            <a:r>
              <a:rPr lang="ru-RU" i="1" dirty="0"/>
              <a:t>«пропаганда культуры любительского собаководства и популяризация кинологического спорта».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Проводятся полноценные тренировки для собак различных пород и возрастов. 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6049A0A-2DE2-43C9-B9BE-53AFDBB7ED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62" t="9405" r="3481" b="3891"/>
          <a:stretch/>
        </p:blipFill>
        <p:spPr>
          <a:xfrm>
            <a:off x="8384344" y="2955757"/>
            <a:ext cx="3695966" cy="3276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06721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2142</Words>
  <Application>Microsoft Office PowerPoint</Application>
  <PresentationFormat>Широкоэкранный</PresentationFormat>
  <Paragraphs>289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Медведевских Елизавета Сергеевна</dc:creator>
  <cp:lastModifiedBy>Медведевских Елизавета Сергеевна</cp:lastModifiedBy>
  <cp:revision>27</cp:revision>
  <dcterms:created xsi:type="dcterms:W3CDTF">2022-01-20T11:23:05Z</dcterms:created>
  <dcterms:modified xsi:type="dcterms:W3CDTF">2022-11-02T18:27:40Z</dcterms:modified>
</cp:coreProperties>
</file>