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embedTrueTypeFonts="1" autoCompressPictures="0">
  <p:sldMasterIdLst>
    <p:sldMasterId id="2147483648" r:id="rId1"/>
    <p:sldMasterId id="2147483889" r:id="rId2"/>
  </p:sldMasterIdLst>
  <p:notesMasterIdLst>
    <p:notesMasterId r:id="rId14"/>
  </p:notesMasterIdLst>
  <p:handoutMasterIdLst>
    <p:handoutMasterId r:id="rId15"/>
  </p:handoutMasterIdLst>
  <p:sldIdLst>
    <p:sldId id="382" r:id="rId3"/>
    <p:sldId id="261" r:id="rId4"/>
    <p:sldId id="387" r:id="rId5"/>
    <p:sldId id="385" r:id="rId6"/>
    <p:sldId id="386" r:id="rId7"/>
    <p:sldId id="263" r:id="rId8"/>
    <p:sldId id="388" r:id="rId9"/>
    <p:sldId id="389" r:id="rId10"/>
    <p:sldId id="391" r:id="rId11"/>
    <p:sldId id="390" r:id="rId12"/>
    <p:sldId id="373" r:id="rId13"/>
  </p:sldIdLst>
  <p:sldSz cx="24384000" cy="13716000"/>
  <p:notesSz cx="6858000" cy="9144000"/>
  <p:embeddedFontLst>
    <p:embeddedFont>
      <p:font typeface="Montserrat" panose="020B0604020202020204" charset="-52"/>
      <p:regular r:id="rId16"/>
      <p:bold r:id="rId17"/>
      <p:italic r:id="rId18"/>
      <p:boldItalic r:id="rId19"/>
    </p:embeddedFont>
    <p:embeddedFont>
      <p:font typeface="Arial Rounded MT Bold" panose="020F0704030504030204" pitchFamily="34" charset="0"/>
      <p:regular r:id="rId20"/>
    </p:embeddedFont>
    <p:embeddedFont>
      <p:font typeface="Calibri Light" panose="020F0302020204030204" pitchFamily="34" charset="0"/>
      <p:regular r:id="rId21"/>
      <p:italic r:id="rId22"/>
    </p:embeddedFont>
    <p:embeddedFont>
      <p:font typeface="Calibri" panose="020F0502020204030204" pitchFamily="34" charset="0"/>
      <p:regular r:id="rId23"/>
      <p:bold r:id="rId24"/>
      <p:italic r:id="rId25"/>
      <p:boldItalic r:id="rId26"/>
    </p:embeddedFont>
  </p:embeddedFontLst>
  <p:defaultTextStyle>
    <a:defPPr>
      <a:defRPr lang="en-US"/>
    </a:defPPr>
    <a:lvl1pPr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1pPr>
    <a:lvl2pPr marL="457200" indent="-2286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2pPr>
    <a:lvl3pPr marL="914400" indent="-4572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3pPr>
    <a:lvl4pPr marL="1371600" indent="-6858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4pPr>
    <a:lvl5pPr marL="1828800" indent="-914400" algn="l" defTabSz="825500" rtl="0" eaLnBrk="0" fontAlgn="base" hangingPunct="0">
      <a:spcBef>
        <a:spcPct val="0"/>
      </a:spcBef>
      <a:spcAft>
        <a:spcPct val="0"/>
      </a:spcAft>
      <a:defRPr sz="2000" kern="1200">
        <a:solidFill>
          <a:srgbClr val="74808C"/>
        </a:solidFill>
        <a:latin typeface="Poppins"/>
        <a:ea typeface="Poppins"/>
        <a:cs typeface="Poppins"/>
        <a:sym typeface="Poppins"/>
      </a:defRPr>
    </a:lvl5pPr>
    <a:lvl6pPr marL="2286000" algn="l" defTabSz="914400" rtl="0" eaLnBrk="1" latinLnBrk="0" hangingPunct="1">
      <a:defRPr sz="2000" kern="1200">
        <a:solidFill>
          <a:srgbClr val="74808C"/>
        </a:solidFill>
        <a:latin typeface="Poppins"/>
        <a:ea typeface="Poppins"/>
        <a:cs typeface="Poppins"/>
        <a:sym typeface="Poppins"/>
      </a:defRPr>
    </a:lvl6pPr>
    <a:lvl7pPr marL="2743200" algn="l" defTabSz="914400" rtl="0" eaLnBrk="1" latinLnBrk="0" hangingPunct="1">
      <a:defRPr sz="2000" kern="1200">
        <a:solidFill>
          <a:srgbClr val="74808C"/>
        </a:solidFill>
        <a:latin typeface="Poppins"/>
        <a:ea typeface="Poppins"/>
        <a:cs typeface="Poppins"/>
        <a:sym typeface="Poppins"/>
      </a:defRPr>
    </a:lvl7pPr>
    <a:lvl8pPr marL="3200400" algn="l" defTabSz="914400" rtl="0" eaLnBrk="1" latinLnBrk="0" hangingPunct="1">
      <a:defRPr sz="2000" kern="1200">
        <a:solidFill>
          <a:srgbClr val="74808C"/>
        </a:solidFill>
        <a:latin typeface="Poppins"/>
        <a:ea typeface="Poppins"/>
        <a:cs typeface="Poppins"/>
        <a:sym typeface="Poppins"/>
      </a:defRPr>
    </a:lvl8pPr>
    <a:lvl9pPr marL="3657600" algn="l" defTabSz="914400" rtl="0" eaLnBrk="1" latinLnBrk="0" hangingPunct="1">
      <a:defRPr sz="2000" kern="1200">
        <a:solidFill>
          <a:srgbClr val="74808C"/>
        </a:solidFill>
        <a:latin typeface="Poppins"/>
        <a:ea typeface="Poppins"/>
        <a:cs typeface="Poppins"/>
        <a:sym typeface="Poppins"/>
      </a:defRPr>
    </a:lvl9pPr>
  </p:defaultTextStyle>
  <p:extLst>
    <p:ext uri="{EFAFB233-063F-42B5-8137-9DF3F51BA10A}">
      <p15:sldGuideLst xmlns:p15="http://schemas.microsoft.com/office/powerpoint/2012/main">
        <p15:guide id="1" orient="horz" pos="4365"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1F1F"/>
    <a:srgbClr val="000000"/>
    <a:srgbClr val="049C8C"/>
    <a:srgbClr val="292729"/>
    <a:srgbClr val="DBD8DD"/>
    <a:srgbClr val="03DFB2"/>
    <a:srgbClr val="FDF9FF"/>
    <a:srgbClr val="EEEBF0"/>
    <a:srgbClr val="0FDBB3"/>
    <a:srgbClr val="32D1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88" autoAdjust="0"/>
    <p:restoredTop sz="92765"/>
  </p:normalViewPr>
  <p:slideViewPr>
    <p:cSldViewPr showGuides="1">
      <p:cViewPr varScale="1">
        <p:scale>
          <a:sx n="23" d="100"/>
          <a:sy n="23" d="100"/>
        </p:scale>
        <p:origin x="120" y="802"/>
      </p:cViewPr>
      <p:guideLst>
        <p:guide orient="horz" pos="4365"/>
        <p:guide pos="7680"/>
      </p:guideLst>
    </p:cSldViewPr>
  </p:slideViewPr>
  <p:outlineViewPr>
    <p:cViewPr>
      <p:scale>
        <a:sx n="33" d="100"/>
        <a:sy n="33" d="100"/>
      </p:scale>
      <p:origin x="0" y="-9232"/>
    </p:cViewPr>
  </p:outlineViewPr>
  <p:notesTextViewPr>
    <p:cViewPr>
      <p:scale>
        <a:sx n="1" d="1"/>
        <a:sy n="1" d="1"/>
      </p:scale>
      <p:origin x="0" y="0"/>
    </p:cViewPr>
  </p:notesTextViewPr>
  <p:sorterViewPr>
    <p:cViewPr>
      <p:scale>
        <a:sx n="62" d="100"/>
        <a:sy n="6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11966316710411"/>
          <c:y val="5.1088099727481372E-2"/>
          <c:w val="0.58281538258714782"/>
          <c:h val="0.7460595971756363"/>
        </c:manualLayout>
      </c:layout>
      <c:barChart>
        <c:barDir val="bar"/>
        <c:grouping val="clustered"/>
        <c:varyColors val="0"/>
        <c:ser>
          <c:idx val="0"/>
          <c:order val="0"/>
          <c:tx>
            <c:strRef>
              <c:f>Лист1!$B$1</c:f>
              <c:strCache>
                <c:ptCount val="1"/>
                <c:pt idx="0">
                  <c:v>2020 год</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invertIfNegative val="0"/>
          <c:cat>
            <c:strRef>
              <c:f>Лист1!$A$2:$A$7</c:f>
              <c:strCache>
                <c:ptCount val="6"/>
                <c:pt idx="0">
                  <c:v>Уставный капитал</c:v>
                </c:pt>
                <c:pt idx="1">
                  <c:v>Резервы на переоценку</c:v>
                </c:pt>
                <c:pt idx="2">
                  <c:v>Резервный капитал</c:v>
                </c:pt>
                <c:pt idx="3">
                  <c:v>Нераспределенная прибыль</c:v>
                </c:pt>
                <c:pt idx="4">
                  <c:v>Добавочный капитал</c:v>
                </c:pt>
                <c:pt idx="5">
                  <c:v>Итого собственный капитал</c:v>
                </c:pt>
              </c:strCache>
            </c:strRef>
          </c:cat>
          <c:val>
            <c:numRef>
              <c:f>Лист1!$B$2:$B$7</c:f>
              <c:numCache>
                <c:formatCode>General</c:formatCode>
                <c:ptCount val="6"/>
                <c:pt idx="0">
                  <c:v>2326199</c:v>
                </c:pt>
                <c:pt idx="1">
                  <c:v>10491492</c:v>
                </c:pt>
                <c:pt idx="2">
                  <c:v>116310</c:v>
                </c:pt>
                <c:pt idx="3">
                  <c:v>617391876</c:v>
                </c:pt>
                <c:pt idx="4">
                  <c:v>305937</c:v>
                </c:pt>
                <c:pt idx="5">
                  <c:v>630631814</c:v>
                </c:pt>
              </c:numCache>
            </c:numRef>
          </c:val>
          <c:extLst>
            <c:ext xmlns:c16="http://schemas.microsoft.com/office/drawing/2014/chart" uri="{C3380CC4-5D6E-409C-BE32-E72D297353CC}">
              <c16:uniqueId val="{00000000-C051-496F-B033-0A3B9023E425}"/>
            </c:ext>
          </c:extLst>
        </c:ser>
        <c:ser>
          <c:idx val="1"/>
          <c:order val="1"/>
          <c:tx>
            <c:strRef>
              <c:f>Лист1!$C$1</c:f>
              <c:strCache>
                <c:ptCount val="1"/>
                <c:pt idx="0">
                  <c:v>2021 год</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10800000" scaled="1"/>
              <a:tileRect/>
            </a:gradFill>
            <a:ln>
              <a:noFill/>
            </a:ln>
            <a:effectLst/>
          </c:spPr>
          <c:invertIfNegative val="0"/>
          <c:cat>
            <c:strRef>
              <c:f>Лист1!$A$2:$A$7</c:f>
              <c:strCache>
                <c:ptCount val="6"/>
                <c:pt idx="0">
                  <c:v>Уставный капитал</c:v>
                </c:pt>
                <c:pt idx="1">
                  <c:v>Резервы на переоценку</c:v>
                </c:pt>
                <c:pt idx="2">
                  <c:v>Резервный капитал</c:v>
                </c:pt>
                <c:pt idx="3">
                  <c:v>Нераспределенная прибыль</c:v>
                </c:pt>
                <c:pt idx="4">
                  <c:v>Добавочный капитал</c:v>
                </c:pt>
                <c:pt idx="5">
                  <c:v>Итого собственный капитал</c:v>
                </c:pt>
              </c:strCache>
            </c:strRef>
          </c:cat>
          <c:val>
            <c:numRef>
              <c:f>Лист1!$C$2:$C$7</c:f>
              <c:numCache>
                <c:formatCode>General</c:formatCode>
                <c:ptCount val="6"/>
                <c:pt idx="0">
                  <c:v>2326199</c:v>
                </c:pt>
                <c:pt idx="1">
                  <c:v>12439254</c:v>
                </c:pt>
                <c:pt idx="2">
                  <c:v>116310</c:v>
                </c:pt>
                <c:pt idx="3">
                  <c:v>673649225</c:v>
                </c:pt>
                <c:pt idx="4">
                  <c:v>270328</c:v>
                </c:pt>
                <c:pt idx="5">
                  <c:v>688801316</c:v>
                </c:pt>
              </c:numCache>
            </c:numRef>
          </c:val>
          <c:extLst>
            <c:ext xmlns:c16="http://schemas.microsoft.com/office/drawing/2014/chart" uri="{C3380CC4-5D6E-409C-BE32-E72D297353CC}">
              <c16:uniqueId val="{00000001-C051-496F-B033-0A3B9023E425}"/>
            </c:ext>
          </c:extLst>
        </c:ser>
        <c:dLbls>
          <c:showLegendKey val="0"/>
          <c:showVal val="0"/>
          <c:showCatName val="0"/>
          <c:showSerName val="0"/>
          <c:showPercent val="0"/>
          <c:showBubbleSize val="0"/>
        </c:dLbls>
        <c:gapWidth val="326"/>
        <c:overlap val="-58"/>
        <c:axId val="467445848"/>
        <c:axId val="467446504"/>
      </c:barChart>
      <c:catAx>
        <c:axId val="467445848"/>
        <c:scaling>
          <c:orientation val="minMax"/>
        </c:scaling>
        <c:delete val="0"/>
        <c:axPos val="l"/>
        <c:numFmt formatCode="General" sourceLinked="1"/>
        <c:majorTickMark val="none"/>
        <c:minorTickMark val="none"/>
        <c:tickLblPos val="nextTo"/>
        <c:spPr>
          <a:noFill/>
          <a:ln w="19050"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ru-RU"/>
          </a:p>
        </c:txPr>
        <c:crossAx val="467446504"/>
        <c:crosses val="autoZero"/>
        <c:auto val="1"/>
        <c:lblAlgn val="ctr"/>
        <c:lblOffset val="100"/>
        <c:noMultiLvlLbl val="0"/>
      </c:catAx>
      <c:valAx>
        <c:axId val="467446504"/>
        <c:scaling>
          <c:orientation val="minMax"/>
        </c:scaling>
        <c:delete val="0"/>
        <c:axPos val="b"/>
        <c:majorGridlines>
          <c:spPr>
            <a:ln w="9525" cap="flat" cmpd="sng" algn="ctr">
              <a:gradFill>
                <a:gsLst>
                  <a:gs pos="99000">
                    <a:schemeClr val="tx1">
                      <a:lumMod val="25000"/>
                      <a:lumOff val="75000"/>
                    </a:schemeClr>
                  </a:gs>
                  <a:gs pos="0">
                    <a:schemeClr val="tx1">
                      <a:lumMod val="15000"/>
                      <a:lumOff val="85000"/>
                    </a:schemeClr>
                  </a:gs>
                </a:gsLst>
                <a:lin ang="5400000" scaled="0"/>
              </a:gradFill>
              <a:round/>
            </a:ln>
            <a:effectLst/>
          </c:spPr>
        </c:majorGridlines>
        <c:title>
          <c:tx>
            <c:rich>
              <a:bodyPr rot="0" spcFirstLastPara="1" vertOverflow="ellipsis" vert="horz" wrap="square" anchor="ctr" anchorCtr="1"/>
              <a:lstStyle/>
              <a:p>
                <a:pPr>
                  <a:defRPr sz="3200" b="0" i="0" u="none" strike="noStrike" kern="1200" cap="all" baseline="0">
                    <a:solidFill>
                      <a:schemeClr val="tx1">
                        <a:lumMod val="65000"/>
                        <a:lumOff val="35000"/>
                      </a:schemeClr>
                    </a:solidFill>
                    <a:latin typeface="+mn-lt"/>
                    <a:ea typeface="+mn-ea"/>
                    <a:cs typeface="+mn-cs"/>
                  </a:defRPr>
                </a:pPr>
                <a:r>
                  <a:rPr lang="ru-RU"/>
                  <a:t>тыс.руб.</a:t>
                </a:r>
              </a:p>
            </c:rich>
          </c:tx>
          <c:layout>
            <c:manualLayout>
              <c:xMode val="edge"/>
              <c:yMode val="edge"/>
              <c:x val="0.24708636993699701"/>
              <c:y val="0.80556169116603737"/>
            </c:manualLayout>
          </c:layout>
          <c:overlay val="0"/>
          <c:spPr>
            <a:noFill/>
            <a:ln>
              <a:noFill/>
            </a:ln>
            <a:effectLst/>
          </c:spPr>
          <c:txPr>
            <a:bodyPr rot="0" spcFirstLastPara="1" vertOverflow="ellipsis" vert="horz" wrap="square" anchor="ctr" anchorCtr="1"/>
            <a:lstStyle/>
            <a:p>
              <a:pPr>
                <a:defRPr sz="3200" b="0" i="0" u="none" strike="noStrike" kern="1200" cap="all"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ru-RU"/>
          </a:p>
        </c:txPr>
        <c:crossAx val="4674458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solidFill>
      <a:srgbClr val="1F1F1F"/>
    </a:solidFill>
    <a:ln>
      <a:noFill/>
    </a:ln>
    <a:effectLst/>
  </c:spPr>
  <c:txPr>
    <a:bodyPr/>
    <a:lstStyle/>
    <a:p>
      <a:pPr>
        <a:defRPr sz="3200"/>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9050" cap="flat" cmpd="sng" algn="ctr">
        <a:solidFill>
          <a:schemeClr val="tx1">
            <a:lumMod val="15000"/>
            <a:lumOff val="8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99000">
              <a:schemeClr val="tx1">
                <a:lumMod val="25000"/>
                <a:lumOff val="75000"/>
              </a:schemeClr>
            </a:gs>
            <a:gs pos="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15000"/>
                <a:lumOff val="85000"/>
              </a:schemeClr>
            </a:gs>
            <a:gs pos="0">
              <a:schemeClr val="tx1">
                <a:lumMod val="5000"/>
                <a:lumOff val="9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C213A7-16A5-814C-ACBA-BE16E4DF58EB}"/>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a:defRPr sz="1200">
                <a:latin typeface="Poppins" charset="0"/>
                <a:ea typeface="Poppins" charset="0"/>
                <a:cs typeface="Poppins" charset="0"/>
                <a:sym typeface="Poppins" charset="0"/>
              </a:defRPr>
            </a:lvl1pPr>
          </a:lstStyle>
          <a:p>
            <a:pPr>
              <a:defRPr/>
            </a:pPr>
            <a:endParaRPr lang="en-US" altLang="en-US"/>
          </a:p>
        </p:txBody>
      </p:sp>
      <p:sp>
        <p:nvSpPr>
          <p:cNvPr id="3" name="Date Placeholder 2">
            <a:extLst>
              <a:ext uri="{FF2B5EF4-FFF2-40B4-BE49-F238E27FC236}">
                <a16:creationId xmlns:a16="http://schemas.microsoft.com/office/drawing/2014/main" id="{516422B8-D0B5-C14E-85D3-97F52CA0183B}"/>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a:defRPr sz="1200">
                <a:latin typeface="Poppins" charset="0"/>
                <a:ea typeface="Poppins" charset="0"/>
                <a:cs typeface="Poppins" charset="0"/>
                <a:sym typeface="Poppins" charset="0"/>
              </a:defRPr>
            </a:lvl1pPr>
          </a:lstStyle>
          <a:p>
            <a:pPr>
              <a:defRPr/>
            </a:pPr>
            <a:fld id="{3C80C88B-0730-7645-9EB2-3646EAF114B0}" type="datetimeFigureOut">
              <a:rPr lang="en-US" altLang="en-US"/>
              <a:pPr>
                <a:defRPr/>
              </a:pPr>
              <a:t>11/3/2022</a:t>
            </a:fld>
            <a:endParaRPr lang="en-US" altLang="en-US"/>
          </a:p>
        </p:txBody>
      </p:sp>
      <p:sp>
        <p:nvSpPr>
          <p:cNvPr id="4" name="Footer Placeholder 3">
            <a:extLst>
              <a:ext uri="{FF2B5EF4-FFF2-40B4-BE49-F238E27FC236}">
                <a16:creationId xmlns:a16="http://schemas.microsoft.com/office/drawing/2014/main" id="{CEABF994-FBF7-314B-977A-1FCCA773AEF3}"/>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a:defRPr sz="1200">
                <a:latin typeface="Poppins" charset="0"/>
                <a:ea typeface="Poppins" charset="0"/>
                <a:cs typeface="Poppins" charset="0"/>
                <a:sym typeface="Poppins" charset="0"/>
              </a:defRPr>
            </a:lvl1pPr>
          </a:lstStyle>
          <a:p>
            <a:pPr>
              <a:defRPr/>
            </a:pPr>
            <a:endParaRPr lang="en-US" altLang="en-US"/>
          </a:p>
        </p:txBody>
      </p:sp>
      <p:sp>
        <p:nvSpPr>
          <p:cNvPr id="5" name="Slide Number Placeholder 4">
            <a:extLst>
              <a:ext uri="{FF2B5EF4-FFF2-40B4-BE49-F238E27FC236}">
                <a16:creationId xmlns:a16="http://schemas.microsoft.com/office/drawing/2014/main" id="{E9A33402-169A-3146-B33E-FB0BD903999F}"/>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a:defRPr sz="1200">
                <a:latin typeface="Poppins" charset="0"/>
                <a:ea typeface="Poppins" charset="0"/>
                <a:cs typeface="Poppins" charset="0"/>
                <a:sym typeface="Poppins" charset="0"/>
              </a:defRPr>
            </a:lvl1pPr>
          </a:lstStyle>
          <a:p>
            <a:pPr>
              <a:defRPr/>
            </a:pPr>
            <a:fld id="{EF07ABDA-7538-A441-9152-6C797C076F6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0355D674-1AE1-6648-AC93-372A81D62FE3}"/>
              </a:ext>
            </a:extLst>
          </p:cNvPr>
          <p:cNvSpPr>
            <a:spLocks noGrp="1" noRot="1" noChangeAspect="1"/>
          </p:cNvSpPr>
          <p:nvPr>
            <p:ph type="sldImg"/>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sp>
      <p:sp>
        <p:nvSpPr>
          <p:cNvPr id="4098" name="Rectangle 2">
            <a:extLst>
              <a:ext uri="{FF2B5EF4-FFF2-40B4-BE49-F238E27FC236}">
                <a16:creationId xmlns:a16="http://schemas.microsoft.com/office/drawing/2014/main" id="{55895CDA-C751-6E41-BB8C-E18260B9A31E}"/>
              </a:ext>
            </a:extLst>
          </p:cNvPr>
          <p:cNvSpPr>
            <a:spLocks noGrp="1"/>
          </p:cNvSpPr>
          <p:nvPr>
            <p:ph type="body" sz="quarter" idx="1"/>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x-none" altLang="x-none" noProof="0">
                <a:sym typeface="Helvetica Neue" charset="0"/>
              </a:rPr>
              <a:t>Click to edit Master text styles</a:t>
            </a:r>
          </a:p>
          <a:p>
            <a:pPr lvl="1"/>
            <a:r>
              <a:rPr lang="x-none" altLang="x-none" noProof="0">
                <a:sym typeface="Helvetica Neue" charset="0"/>
              </a:rPr>
              <a:t>Second level</a:t>
            </a:r>
          </a:p>
          <a:p>
            <a:pPr lvl="2"/>
            <a:r>
              <a:rPr lang="x-none" altLang="x-none" noProof="0">
                <a:sym typeface="Helvetica Neue" charset="0"/>
              </a:rPr>
              <a:t>Third level</a:t>
            </a:r>
          </a:p>
          <a:p>
            <a:pPr lvl="3"/>
            <a:r>
              <a:rPr lang="x-none" altLang="x-none" noProof="0">
                <a:sym typeface="Helvetica Neue" charset="0"/>
              </a:rPr>
              <a:t>Fourth level</a:t>
            </a:r>
          </a:p>
          <a:p>
            <a:pPr lvl="4"/>
            <a:r>
              <a:rPr lang="x-none" altLang="x-none" noProof="0">
                <a:sym typeface="Helvetica Neue" charset="0"/>
              </a:rPr>
              <a:t>Fifth level</a:t>
            </a: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panose="02000503000000020004" pitchFamily="2" charset="0"/>
      </a:defRPr>
    </a:lvl1pPr>
    <a:lvl2pPr indent="2286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panose="02000503000000020004" pitchFamily="2" charset="0"/>
      </a:defRPr>
    </a:lvl2pPr>
    <a:lvl3pPr indent="4572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panose="02000503000000020004" pitchFamily="2" charset="0"/>
      </a:defRPr>
    </a:lvl3pPr>
    <a:lvl4pPr indent="6858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panose="02000503000000020004" pitchFamily="2" charset="0"/>
      </a:defRPr>
    </a:lvl4pPr>
    <a:lvl5pPr indent="9144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panose="02000503000000020004" pitchFamily="2"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71713" y="1729334"/>
            <a:ext cx="19504148" cy="2178050"/>
          </a:xfrm>
        </p:spPr>
        <p:txBody>
          <a:bodyPr/>
          <a:lstStyle>
            <a:lvl1pPr>
              <a:lnSpc>
                <a:spcPct val="100000"/>
              </a:lnSpc>
              <a:defRPr b="1" i="0">
                <a:solidFill>
                  <a:schemeClr val="bg1"/>
                </a:solidFill>
                <a:latin typeface="Montserrat Semi" charset="0"/>
                <a:ea typeface="Montserrat Semi" charset="0"/>
                <a:cs typeface="Montserrat Semi" charset="0"/>
              </a:defRPr>
            </a:lvl1pPr>
          </a:lstStyle>
          <a:p>
            <a:r>
              <a:rPr lang="en-US"/>
              <a:t>Click to edit Master title style</a:t>
            </a:r>
          </a:p>
        </p:txBody>
      </p:sp>
      <p:sp>
        <p:nvSpPr>
          <p:cNvPr id="3" name="Content Placeholder 2"/>
          <p:cNvSpPr>
            <a:spLocks noGrp="1"/>
          </p:cNvSpPr>
          <p:nvPr>
            <p:ph idx="1"/>
          </p:nvPr>
        </p:nvSpPr>
        <p:spPr>
          <a:xfrm>
            <a:off x="2271713" y="4121696"/>
            <a:ext cx="20477162" cy="7019925"/>
          </a:xfrm>
        </p:spPr>
        <p:txBody>
          <a:bodyPr/>
          <a:lstStyle>
            <a:lvl1pPr algn="just">
              <a:lnSpc>
                <a:spcPct val="180000"/>
              </a:lnSpc>
              <a:defRPr sz="2200"/>
            </a:lvl1pPr>
            <a:lvl2pPr algn="just">
              <a:lnSpc>
                <a:spcPct val="180000"/>
              </a:lnSpc>
              <a:defRPr sz="2200"/>
            </a:lvl2pPr>
            <a:lvl3pPr algn="just">
              <a:lnSpc>
                <a:spcPct val="180000"/>
              </a:lnSpc>
              <a:defRPr sz="2200"/>
            </a:lvl3pPr>
            <a:lvl4pPr algn="just">
              <a:lnSpc>
                <a:spcPct val="180000"/>
              </a:lnSpc>
              <a:defRPr sz="2200"/>
            </a:lvl4pPr>
            <a:lvl5pPr algn="just">
              <a:lnSpc>
                <a:spcPct val="180000"/>
              </a:lnSpc>
              <a:defRPr sz="22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4">
            <a:extLst>
              <a:ext uri="{FF2B5EF4-FFF2-40B4-BE49-F238E27FC236}">
                <a16:creationId xmlns:a16="http://schemas.microsoft.com/office/drawing/2014/main" id="{47D4B15F-E954-6347-A264-4F62D35A944F}"/>
              </a:ext>
            </a:extLst>
          </p:cNvPr>
          <p:cNvSpPr>
            <a:spLocks noGrp="1"/>
          </p:cNvSpPr>
          <p:nvPr>
            <p:ph type="sldNum" sz="quarter" idx="10"/>
          </p:nvPr>
        </p:nvSpPr>
        <p:spPr>
          <a:xfrm>
            <a:off x="22488525" y="12347575"/>
            <a:ext cx="895350" cy="482600"/>
          </a:xfrm>
          <a:prstGeom prst="rect">
            <a:avLst/>
          </a:prstGeom>
        </p:spPr>
        <p:txBody>
          <a:bodyPr/>
          <a:lstStyle>
            <a:lvl1pPr>
              <a:defRPr b="0" i="0">
                <a:solidFill>
                  <a:schemeClr val="accent2"/>
                </a:solidFill>
                <a:latin typeface="Montserrat" charset="0"/>
                <a:ea typeface="Montserrat" charset="0"/>
                <a:cs typeface="Montserrat" charset="0"/>
                <a:sym typeface="Poppins" charset="0"/>
              </a:defRPr>
            </a:lvl1pPr>
          </a:lstStyle>
          <a:p>
            <a:pPr>
              <a:defRPr/>
            </a:pPr>
            <a:fld id="{1F5F11CB-66FF-F243-A89C-07B7CCF62532}" type="slidenum">
              <a:rPr lang="x-none" altLang="x-none"/>
              <a:pPr>
                <a:defRPr/>
              </a:pPr>
              <a:t>‹#›</a:t>
            </a:fld>
            <a:endParaRPr lang="x-none" altLang="x-none"/>
          </a:p>
        </p:txBody>
      </p:sp>
      <p:sp>
        <p:nvSpPr>
          <p:cNvPr id="8" name="Text Box 3">
            <a:extLst>
              <a:ext uri="{FF2B5EF4-FFF2-40B4-BE49-F238E27FC236}">
                <a16:creationId xmlns:a16="http://schemas.microsoft.com/office/drawing/2014/main" id="{524A4CFC-4FB5-9241-90A5-2D5A3A835711}"/>
              </a:ext>
            </a:extLst>
          </p:cNvPr>
          <p:cNvSpPr txBox="1">
            <a:spLocks/>
          </p:cNvSpPr>
          <p:nvPr/>
        </p:nvSpPr>
        <p:spPr bwMode="auto">
          <a:xfrm>
            <a:off x="2110880" y="12275733"/>
            <a:ext cx="2160240" cy="558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ru-RU" altLang="x-none" sz="2400" b="1" dirty="0" smtClean="0">
                <a:solidFill>
                  <a:schemeClr val="bg1"/>
                </a:solidFill>
                <a:latin typeface="Montserrat" panose="00000500000000000000" pitchFamily="2" charset="-52"/>
                <a:ea typeface="Montserrat Semi" charset="0"/>
                <a:cs typeface="Montserrat Semi" charset="0"/>
                <a:sym typeface="Poppins Medium" charset="0"/>
              </a:rPr>
              <a:t>АГНИ</a:t>
            </a:r>
            <a:endParaRPr lang="x-none" altLang="x-none" sz="2400" b="1" dirty="0">
              <a:solidFill>
                <a:schemeClr val="bg1"/>
              </a:solidFill>
              <a:latin typeface="Montserrat" panose="00000500000000000000" pitchFamily="2" charset="-52"/>
              <a:ea typeface="Montserrat Semi" charset="0"/>
              <a:cs typeface="Montserrat Semi" charset="0"/>
              <a:sym typeface="Poppins Medium" charset="0"/>
            </a:endParaRPr>
          </a:p>
        </p:txBody>
      </p:sp>
      <p:pic>
        <p:nvPicPr>
          <p:cNvPr id="10" name="object 44"/>
          <p:cNvPicPr/>
          <p:nvPr userDrawn="1"/>
        </p:nvPicPr>
        <p:blipFill>
          <a:blip r:embed="rId2" cstate="print"/>
          <a:stretch>
            <a:fillRect/>
          </a:stretch>
        </p:blipFill>
        <p:spPr>
          <a:xfrm>
            <a:off x="1606824" y="12180760"/>
            <a:ext cx="405945" cy="575187"/>
          </a:xfrm>
          <a:prstGeom prst="rect">
            <a:avLst/>
          </a:prstGeom>
        </p:spPr>
      </p:pic>
    </p:spTree>
    <p:extLst>
      <p:ext uri="{BB962C8B-B14F-4D97-AF65-F5344CB8AC3E}">
        <p14:creationId xmlns:p14="http://schemas.microsoft.com/office/powerpoint/2010/main" val="1575826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3" name="object 2"/>
          <p:cNvSpPr/>
          <p:nvPr userDrawn="1"/>
        </p:nvSpPr>
        <p:spPr>
          <a:xfrm>
            <a:off x="856" y="1"/>
            <a:ext cx="14855440" cy="13715230"/>
          </a:xfrm>
          <a:custGeom>
            <a:avLst/>
            <a:gdLst/>
            <a:ahLst/>
            <a:cxnLst/>
            <a:rect l="l" t="t" r="r" b="b"/>
            <a:pathLst>
              <a:path w="12023090" h="11308715">
                <a:moveTo>
                  <a:pt x="0" y="11308556"/>
                </a:moveTo>
                <a:lnTo>
                  <a:pt x="12022757" y="11308556"/>
                </a:lnTo>
                <a:lnTo>
                  <a:pt x="12022757" y="0"/>
                </a:lnTo>
                <a:lnTo>
                  <a:pt x="0" y="0"/>
                </a:lnTo>
                <a:lnTo>
                  <a:pt x="0" y="11308556"/>
                </a:lnTo>
                <a:close/>
              </a:path>
            </a:pathLst>
          </a:custGeom>
          <a:solidFill>
            <a:srgbClr val="049C8C"/>
          </a:solidFill>
        </p:spPr>
        <p:txBody>
          <a:bodyPr wrap="square" lIns="0" tIns="0" rIns="0" bIns="0" rtlCol="0"/>
          <a:lstStyle/>
          <a:p>
            <a:endParaRPr sz="2426"/>
          </a:p>
        </p:txBody>
      </p:sp>
      <p:grpSp>
        <p:nvGrpSpPr>
          <p:cNvPr id="4" name="object 3"/>
          <p:cNvGrpSpPr/>
          <p:nvPr userDrawn="1"/>
        </p:nvGrpSpPr>
        <p:grpSpPr>
          <a:xfrm>
            <a:off x="14612610" y="1"/>
            <a:ext cx="9801343" cy="13715230"/>
            <a:chOff x="12047933" y="0"/>
            <a:chExt cx="8081570" cy="11308715"/>
          </a:xfrm>
        </p:grpSpPr>
        <p:sp>
          <p:nvSpPr>
            <p:cNvPr id="5" name="object 4"/>
            <p:cNvSpPr/>
            <p:nvPr/>
          </p:nvSpPr>
          <p:spPr>
            <a:xfrm>
              <a:off x="14068262" y="0"/>
              <a:ext cx="2020570" cy="11308715"/>
            </a:xfrm>
            <a:custGeom>
              <a:avLst/>
              <a:gdLst/>
              <a:ahLst/>
              <a:cxnLst/>
              <a:rect l="l" t="t" r="r" b="b"/>
              <a:pathLst>
                <a:path w="2020569" h="11308715">
                  <a:moveTo>
                    <a:pt x="2020336" y="0"/>
                  </a:moveTo>
                  <a:lnTo>
                    <a:pt x="0" y="0"/>
                  </a:lnTo>
                  <a:lnTo>
                    <a:pt x="10" y="11308556"/>
                  </a:lnTo>
                  <a:lnTo>
                    <a:pt x="2020336" y="11308556"/>
                  </a:lnTo>
                  <a:lnTo>
                    <a:pt x="2020336" y="0"/>
                  </a:lnTo>
                  <a:close/>
                </a:path>
              </a:pathLst>
            </a:custGeom>
            <a:solidFill>
              <a:srgbClr val="024E46"/>
            </a:solidFill>
          </p:spPr>
          <p:txBody>
            <a:bodyPr wrap="square" lIns="0" tIns="0" rIns="0" bIns="0" rtlCol="0"/>
            <a:lstStyle/>
            <a:p>
              <a:endParaRPr sz="2426"/>
            </a:p>
          </p:txBody>
        </p:sp>
        <p:sp>
          <p:nvSpPr>
            <p:cNvPr id="6" name="object 5"/>
            <p:cNvSpPr/>
            <p:nvPr/>
          </p:nvSpPr>
          <p:spPr>
            <a:xfrm>
              <a:off x="12047933" y="0"/>
              <a:ext cx="2020570" cy="11308715"/>
            </a:xfrm>
            <a:custGeom>
              <a:avLst/>
              <a:gdLst/>
              <a:ahLst/>
              <a:cxnLst/>
              <a:rect l="l" t="t" r="r" b="b"/>
              <a:pathLst>
                <a:path w="2020569" h="11308715">
                  <a:moveTo>
                    <a:pt x="2020325" y="0"/>
                  </a:moveTo>
                  <a:lnTo>
                    <a:pt x="0" y="0"/>
                  </a:lnTo>
                  <a:lnTo>
                    <a:pt x="20" y="11308556"/>
                  </a:lnTo>
                  <a:lnTo>
                    <a:pt x="2020336" y="11308556"/>
                  </a:lnTo>
                  <a:lnTo>
                    <a:pt x="2020325" y="0"/>
                  </a:lnTo>
                  <a:close/>
                </a:path>
              </a:pathLst>
            </a:custGeom>
            <a:solidFill>
              <a:srgbClr val="037569"/>
            </a:solidFill>
          </p:spPr>
          <p:txBody>
            <a:bodyPr wrap="square" lIns="0" tIns="0" rIns="0" bIns="0" rtlCol="0"/>
            <a:lstStyle/>
            <a:p>
              <a:endParaRPr sz="2426"/>
            </a:p>
          </p:txBody>
        </p:sp>
        <p:sp>
          <p:nvSpPr>
            <p:cNvPr id="7" name="object 6"/>
            <p:cNvSpPr/>
            <p:nvPr/>
          </p:nvSpPr>
          <p:spPr>
            <a:xfrm>
              <a:off x="16088603" y="0"/>
              <a:ext cx="2020570" cy="11308715"/>
            </a:xfrm>
            <a:custGeom>
              <a:avLst/>
              <a:gdLst/>
              <a:ahLst/>
              <a:cxnLst/>
              <a:rect l="l" t="t" r="r" b="b"/>
              <a:pathLst>
                <a:path w="2020569" h="11308715">
                  <a:moveTo>
                    <a:pt x="2020325" y="0"/>
                  </a:moveTo>
                  <a:lnTo>
                    <a:pt x="0" y="0"/>
                  </a:lnTo>
                  <a:lnTo>
                    <a:pt x="0" y="11308556"/>
                  </a:lnTo>
                  <a:lnTo>
                    <a:pt x="2020336" y="11308556"/>
                  </a:lnTo>
                  <a:lnTo>
                    <a:pt x="2020325" y="0"/>
                  </a:lnTo>
                  <a:close/>
                </a:path>
              </a:pathLst>
            </a:custGeom>
            <a:solidFill>
              <a:srgbClr val="012723"/>
            </a:solidFill>
          </p:spPr>
          <p:txBody>
            <a:bodyPr wrap="square" lIns="0" tIns="0" rIns="0" bIns="0" rtlCol="0"/>
            <a:lstStyle/>
            <a:p>
              <a:endParaRPr sz="2426"/>
            </a:p>
          </p:txBody>
        </p:sp>
        <p:sp>
          <p:nvSpPr>
            <p:cNvPr id="8" name="object 7"/>
            <p:cNvSpPr/>
            <p:nvPr/>
          </p:nvSpPr>
          <p:spPr>
            <a:xfrm>
              <a:off x="18108933" y="0"/>
              <a:ext cx="2020570" cy="11308715"/>
            </a:xfrm>
            <a:custGeom>
              <a:avLst/>
              <a:gdLst/>
              <a:ahLst/>
              <a:cxnLst/>
              <a:rect l="l" t="t" r="r" b="b"/>
              <a:pathLst>
                <a:path w="2020569" h="11308715">
                  <a:moveTo>
                    <a:pt x="2020325" y="0"/>
                  </a:moveTo>
                  <a:lnTo>
                    <a:pt x="0" y="0"/>
                  </a:lnTo>
                  <a:lnTo>
                    <a:pt x="10" y="11308556"/>
                  </a:lnTo>
                  <a:lnTo>
                    <a:pt x="2020336" y="11308556"/>
                  </a:lnTo>
                  <a:lnTo>
                    <a:pt x="2020325" y="0"/>
                  </a:lnTo>
                  <a:close/>
                </a:path>
              </a:pathLst>
            </a:custGeom>
            <a:solidFill>
              <a:srgbClr val="000000"/>
            </a:solidFill>
          </p:spPr>
          <p:txBody>
            <a:bodyPr wrap="square" lIns="0" tIns="0" rIns="0" bIns="0" rtlCol="0"/>
            <a:lstStyle/>
            <a:p>
              <a:endParaRPr sz="2426"/>
            </a:p>
          </p:txBody>
        </p:sp>
        <p:pic>
          <p:nvPicPr>
            <p:cNvPr id="9" name="object 8"/>
            <p:cNvPicPr/>
            <p:nvPr/>
          </p:nvPicPr>
          <p:blipFill>
            <a:blip r:embed="rId2" cstate="print"/>
            <a:stretch>
              <a:fillRect/>
            </a:stretch>
          </p:blipFill>
          <p:spPr>
            <a:xfrm>
              <a:off x="18735611" y="732961"/>
              <a:ext cx="660702" cy="936139"/>
            </a:xfrm>
            <a:prstGeom prst="rect">
              <a:avLst/>
            </a:prstGeom>
          </p:spPr>
        </p:pic>
      </p:grpSp>
    </p:spTree>
    <p:extLst>
      <p:ext uri="{BB962C8B-B14F-4D97-AF65-F5344CB8AC3E}">
        <p14:creationId xmlns:p14="http://schemas.microsoft.com/office/powerpoint/2010/main" val="2209375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48000" y="2244725"/>
            <a:ext cx="18288000" cy="47752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D229DAA-FCF3-4A7F-8354-1EA7F4796917}" type="datetimeFigureOut">
              <a:rPr lang="ru-RU" smtClean="0"/>
              <a:t>03.11.2022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1969AD-8020-4B51-8AED-BBE77D0331C1}" type="slidenum">
              <a:rPr lang="ru-RU" smtClean="0"/>
              <a:t>‹#›</a:t>
            </a:fld>
            <a:endParaRPr lang="ru-RU"/>
          </a:p>
        </p:txBody>
      </p:sp>
    </p:spTree>
    <p:extLst>
      <p:ext uri="{BB962C8B-B14F-4D97-AF65-F5344CB8AC3E}">
        <p14:creationId xmlns:p14="http://schemas.microsoft.com/office/powerpoint/2010/main" val="3474315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D229DAA-FCF3-4A7F-8354-1EA7F4796917}" type="datetimeFigureOut">
              <a:rPr lang="ru-RU" smtClean="0"/>
              <a:t>03.11.2022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1969AD-8020-4B51-8AED-BBE77D0331C1}" type="slidenum">
              <a:rPr lang="ru-RU" smtClean="0"/>
              <a:t>‹#›</a:t>
            </a:fld>
            <a:endParaRPr lang="ru-RU"/>
          </a:p>
        </p:txBody>
      </p:sp>
    </p:spTree>
    <p:extLst>
      <p:ext uri="{BB962C8B-B14F-4D97-AF65-F5344CB8AC3E}">
        <p14:creationId xmlns:p14="http://schemas.microsoft.com/office/powerpoint/2010/main" val="2286965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3700" y="3419475"/>
            <a:ext cx="21031200" cy="5705475"/>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1663700" y="9178925"/>
            <a:ext cx="21031200" cy="30003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D229DAA-FCF3-4A7F-8354-1EA7F4796917}" type="datetimeFigureOut">
              <a:rPr lang="ru-RU" smtClean="0"/>
              <a:t>03.11.2022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1969AD-8020-4B51-8AED-BBE77D0331C1}" type="slidenum">
              <a:rPr lang="ru-RU" smtClean="0"/>
              <a:t>‹#›</a:t>
            </a:fld>
            <a:endParaRPr lang="ru-RU"/>
          </a:p>
        </p:txBody>
      </p:sp>
    </p:spTree>
    <p:extLst>
      <p:ext uri="{BB962C8B-B14F-4D97-AF65-F5344CB8AC3E}">
        <p14:creationId xmlns:p14="http://schemas.microsoft.com/office/powerpoint/2010/main" val="3610314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676400" y="3651250"/>
            <a:ext cx="10439400" cy="87026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12268200" y="3651250"/>
            <a:ext cx="10439400" cy="87026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D229DAA-FCF3-4A7F-8354-1EA7F4796917}" type="datetimeFigureOut">
              <a:rPr lang="ru-RU" smtClean="0"/>
              <a:t>03.11.2022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81969AD-8020-4B51-8AED-BBE77D0331C1}" type="slidenum">
              <a:rPr lang="ru-RU" smtClean="0"/>
              <a:t>‹#›</a:t>
            </a:fld>
            <a:endParaRPr lang="ru-RU"/>
          </a:p>
        </p:txBody>
      </p:sp>
    </p:spTree>
    <p:extLst>
      <p:ext uri="{BB962C8B-B14F-4D97-AF65-F5344CB8AC3E}">
        <p14:creationId xmlns:p14="http://schemas.microsoft.com/office/powerpoint/2010/main" val="1361550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9575" y="730250"/>
            <a:ext cx="21031200" cy="2651125"/>
          </a:xfrm>
        </p:spPr>
        <p:txBody>
          <a:bodyPr/>
          <a:lstStyle/>
          <a:p>
            <a:r>
              <a:rPr lang="ru-RU" smtClean="0"/>
              <a:t>Образец заголовка</a:t>
            </a:r>
            <a:endParaRPr lang="ru-RU"/>
          </a:p>
        </p:txBody>
      </p:sp>
      <p:sp>
        <p:nvSpPr>
          <p:cNvPr id="3" name="Текст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679575" y="5010150"/>
            <a:ext cx="10315575" cy="7369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12344400" y="5010150"/>
            <a:ext cx="10366375" cy="7369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D229DAA-FCF3-4A7F-8354-1EA7F4796917}" type="datetimeFigureOut">
              <a:rPr lang="ru-RU" smtClean="0"/>
              <a:t>03.11.2022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81969AD-8020-4B51-8AED-BBE77D0331C1}" type="slidenum">
              <a:rPr lang="ru-RU" smtClean="0"/>
              <a:t>‹#›</a:t>
            </a:fld>
            <a:endParaRPr lang="ru-RU"/>
          </a:p>
        </p:txBody>
      </p:sp>
    </p:spTree>
    <p:extLst>
      <p:ext uri="{BB962C8B-B14F-4D97-AF65-F5344CB8AC3E}">
        <p14:creationId xmlns:p14="http://schemas.microsoft.com/office/powerpoint/2010/main" val="1729308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D229DAA-FCF3-4A7F-8354-1EA7F4796917}" type="datetimeFigureOut">
              <a:rPr lang="ru-RU" smtClean="0"/>
              <a:t>03.11.2022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81969AD-8020-4B51-8AED-BBE77D0331C1}" type="slidenum">
              <a:rPr lang="ru-RU" smtClean="0"/>
              <a:t>‹#›</a:t>
            </a:fld>
            <a:endParaRPr lang="ru-RU"/>
          </a:p>
        </p:txBody>
      </p:sp>
    </p:spTree>
    <p:extLst>
      <p:ext uri="{BB962C8B-B14F-4D97-AF65-F5344CB8AC3E}">
        <p14:creationId xmlns:p14="http://schemas.microsoft.com/office/powerpoint/2010/main" val="2678706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D229DAA-FCF3-4A7F-8354-1EA7F4796917}" type="datetimeFigureOut">
              <a:rPr lang="ru-RU" smtClean="0"/>
              <a:t>03.11.2022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81969AD-8020-4B51-8AED-BBE77D0331C1}" type="slidenum">
              <a:rPr lang="ru-RU" smtClean="0"/>
              <a:t>‹#›</a:t>
            </a:fld>
            <a:endParaRPr lang="ru-RU"/>
          </a:p>
        </p:txBody>
      </p:sp>
    </p:spTree>
    <p:extLst>
      <p:ext uri="{BB962C8B-B14F-4D97-AF65-F5344CB8AC3E}">
        <p14:creationId xmlns:p14="http://schemas.microsoft.com/office/powerpoint/2010/main" val="3213206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9575" y="914400"/>
            <a:ext cx="7864475" cy="32004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D229DAA-FCF3-4A7F-8354-1EA7F4796917}" type="datetimeFigureOut">
              <a:rPr lang="ru-RU" smtClean="0"/>
              <a:t>03.11.2022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81969AD-8020-4B51-8AED-BBE77D0331C1}" type="slidenum">
              <a:rPr lang="ru-RU" smtClean="0"/>
              <a:t>‹#›</a:t>
            </a:fld>
            <a:endParaRPr lang="ru-RU"/>
          </a:p>
        </p:txBody>
      </p:sp>
    </p:spTree>
    <p:extLst>
      <p:ext uri="{BB962C8B-B14F-4D97-AF65-F5344CB8AC3E}">
        <p14:creationId xmlns:p14="http://schemas.microsoft.com/office/powerpoint/2010/main" val="2401129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9575" y="914400"/>
            <a:ext cx="7864475" cy="32004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D229DAA-FCF3-4A7F-8354-1EA7F4796917}" type="datetimeFigureOut">
              <a:rPr lang="ru-RU" smtClean="0"/>
              <a:t>03.11.2022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81969AD-8020-4B51-8AED-BBE77D0331C1}" type="slidenum">
              <a:rPr lang="ru-RU" smtClean="0"/>
              <a:t>‹#›</a:t>
            </a:fld>
            <a:endParaRPr lang="ru-RU"/>
          </a:p>
        </p:txBody>
      </p:sp>
    </p:spTree>
    <p:extLst>
      <p:ext uri="{BB962C8B-B14F-4D97-AF65-F5344CB8AC3E}">
        <p14:creationId xmlns:p14="http://schemas.microsoft.com/office/powerpoint/2010/main" val="1786408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with photo">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1460864" y="1008282"/>
            <a:ext cx="5113337" cy="5111750"/>
          </a:xfrm>
          <a:solidFill>
            <a:schemeClr val="accent1"/>
          </a:solidFill>
        </p:spPr>
        <p:txBody>
          <a:bodyPr/>
          <a:lstStyle/>
          <a:p>
            <a:pPr lvl="0"/>
            <a:endParaRPr lang="en-US" noProof="0">
              <a:sym typeface="Poppins" charset="0"/>
            </a:endParaRPr>
          </a:p>
        </p:txBody>
      </p:sp>
      <p:sp>
        <p:nvSpPr>
          <p:cNvPr id="10" name="Picture Placeholder 4"/>
          <p:cNvSpPr>
            <a:spLocks noGrp="1"/>
          </p:cNvSpPr>
          <p:nvPr>
            <p:ph type="pic" sz="quarter" idx="12"/>
          </p:nvPr>
        </p:nvSpPr>
        <p:spPr>
          <a:xfrm>
            <a:off x="6863408" y="1008282"/>
            <a:ext cx="5113337" cy="5111750"/>
          </a:xfrm>
          <a:solidFill>
            <a:schemeClr val="accent1"/>
          </a:solidFill>
        </p:spPr>
        <p:txBody>
          <a:bodyPr/>
          <a:lstStyle/>
          <a:p>
            <a:pPr lvl="0"/>
            <a:endParaRPr lang="en-US" noProof="0">
              <a:sym typeface="Poppins" charset="0"/>
            </a:endParaRPr>
          </a:p>
        </p:txBody>
      </p:sp>
      <p:sp>
        <p:nvSpPr>
          <p:cNvPr id="11" name="Picture Placeholder 4"/>
          <p:cNvSpPr>
            <a:spLocks noGrp="1"/>
          </p:cNvSpPr>
          <p:nvPr>
            <p:ph type="pic" sz="quarter" idx="13"/>
          </p:nvPr>
        </p:nvSpPr>
        <p:spPr>
          <a:xfrm>
            <a:off x="12265952" y="1008282"/>
            <a:ext cx="5113337" cy="5111750"/>
          </a:xfrm>
          <a:solidFill>
            <a:schemeClr val="accent1"/>
          </a:solidFill>
        </p:spPr>
        <p:txBody>
          <a:bodyPr/>
          <a:lstStyle/>
          <a:p>
            <a:pPr lvl="0"/>
            <a:endParaRPr lang="en-US" noProof="0">
              <a:sym typeface="Poppins" charset="0"/>
            </a:endParaRPr>
          </a:p>
        </p:txBody>
      </p:sp>
      <p:sp>
        <p:nvSpPr>
          <p:cNvPr id="12" name="Picture Placeholder 4"/>
          <p:cNvSpPr>
            <a:spLocks noGrp="1"/>
          </p:cNvSpPr>
          <p:nvPr>
            <p:ph type="pic" sz="quarter" idx="14"/>
          </p:nvPr>
        </p:nvSpPr>
        <p:spPr>
          <a:xfrm>
            <a:off x="17668497" y="1008282"/>
            <a:ext cx="5113337" cy="5111750"/>
          </a:xfrm>
          <a:solidFill>
            <a:schemeClr val="accent1"/>
          </a:solidFill>
        </p:spPr>
        <p:txBody>
          <a:bodyPr/>
          <a:lstStyle/>
          <a:p>
            <a:pPr lvl="0"/>
            <a:endParaRPr lang="en-US" noProof="0">
              <a:sym typeface="Poppins" charset="0"/>
            </a:endParaRPr>
          </a:p>
        </p:txBody>
      </p:sp>
      <p:sp>
        <p:nvSpPr>
          <p:cNvPr id="13" name="Picture Placeholder 4"/>
          <p:cNvSpPr>
            <a:spLocks noGrp="1"/>
          </p:cNvSpPr>
          <p:nvPr>
            <p:ph type="pic" sz="quarter" idx="15"/>
          </p:nvPr>
        </p:nvSpPr>
        <p:spPr>
          <a:xfrm>
            <a:off x="1460864" y="6497960"/>
            <a:ext cx="5113337" cy="5111750"/>
          </a:xfrm>
          <a:solidFill>
            <a:schemeClr val="accent1"/>
          </a:solidFill>
        </p:spPr>
        <p:txBody>
          <a:bodyPr/>
          <a:lstStyle/>
          <a:p>
            <a:pPr lvl="0"/>
            <a:endParaRPr lang="en-US" noProof="0">
              <a:sym typeface="Poppins" charset="0"/>
            </a:endParaRPr>
          </a:p>
        </p:txBody>
      </p:sp>
      <p:sp>
        <p:nvSpPr>
          <p:cNvPr id="14" name="Picture Placeholder 4"/>
          <p:cNvSpPr>
            <a:spLocks noGrp="1"/>
          </p:cNvSpPr>
          <p:nvPr>
            <p:ph type="pic" sz="quarter" idx="16"/>
          </p:nvPr>
        </p:nvSpPr>
        <p:spPr>
          <a:xfrm>
            <a:off x="6863408" y="6497960"/>
            <a:ext cx="5113337" cy="5111750"/>
          </a:xfrm>
          <a:solidFill>
            <a:schemeClr val="accent1"/>
          </a:solidFill>
        </p:spPr>
        <p:txBody>
          <a:bodyPr/>
          <a:lstStyle/>
          <a:p>
            <a:pPr lvl="0"/>
            <a:endParaRPr lang="en-US" noProof="0">
              <a:sym typeface="Poppins" charset="0"/>
            </a:endParaRPr>
          </a:p>
        </p:txBody>
      </p:sp>
      <p:sp>
        <p:nvSpPr>
          <p:cNvPr id="15" name="Picture Placeholder 4"/>
          <p:cNvSpPr>
            <a:spLocks noGrp="1"/>
          </p:cNvSpPr>
          <p:nvPr>
            <p:ph type="pic" sz="quarter" idx="17"/>
          </p:nvPr>
        </p:nvSpPr>
        <p:spPr>
          <a:xfrm>
            <a:off x="12265952" y="6497960"/>
            <a:ext cx="5113337" cy="5111750"/>
          </a:xfrm>
          <a:solidFill>
            <a:schemeClr val="accent1"/>
          </a:solidFill>
        </p:spPr>
        <p:txBody>
          <a:bodyPr/>
          <a:lstStyle/>
          <a:p>
            <a:pPr lvl="0"/>
            <a:endParaRPr lang="en-US" noProof="0">
              <a:sym typeface="Poppins" charset="0"/>
            </a:endParaRPr>
          </a:p>
        </p:txBody>
      </p:sp>
      <p:sp>
        <p:nvSpPr>
          <p:cNvPr id="16" name="Picture Placeholder 4"/>
          <p:cNvSpPr>
            <a:spLocks noGrp="1"/>
          </p:cNvSpPr>
          <p:nvPr>
            <p:ph type="pic" sz="quarter" idx="18"/>
          </p:nvPr>
        </p:nvSpPr>
        <p:spPr>
          <a:xfrm>
            <a:off x="17668497" y="6497960"/>
            <a:ext cx="5113337" cy="5111750"/>
          </a:xfrm>
          <a:solidFill>
            <a:schemeClr val="accent1"/>
          </a:solidFill>
        </p:spPr>
        <p:txBody>
          <a:bodyPr/>
          <a:lstStyle/>
          <a:p>
            <a:pPr lvl="0"/>
            <a:endParaRPr lang="en-US" noProof="0">
              <a:sym typeface="Poppins" charset="0"/>
            </a:endParaRPr>
          </a:p>
        </p:txBody>
      </p:sp>
      <p:sp>
        <p:nvSpPr>
          <p:cNvPr id="19" name="Rectangle 4">
            <a:extLst>
              <a:ext uri="{FF2B5EF4-FFF2-40B4-BE49-F238E27FC236}">
                <a16:creationId xmlns:a16="http://schemas.microsoft.com/office/drawing/2014/main" id="{FCA90DA0-7874-D848-9119-211643A39900}"/>
              </a:ext>
            </a:extLst>
          </p:cNvPr>
          <p:cNvSpPr>
            <a:spLocks noGrp="1"/>
          </p:cNvSpPr>
          <p:nvPr>
            <p:ph type="sldNum" sz="quarter" idx="19"/>
          </p:nvPr>
        </p:nvSpPr>
        <p:spPr>
          <a:xfrm>
            <a:off x="22488525" y="12347575"/>
            <a:ext cx="895350" cy="482600"/>
          </a:xfrm>
          <a:prstGeom prst="rect">
            <a:avLst/>
          </a:prstGeom>
        </p:spPr>
        <p:txBody>
          <a:bodyPr/>
          <a:lstStyle>
            <a:lvl1pPr>
              <a:defRPr b="0" i="0">
                <a:solidFill>
                  <a:schemeClr val="accent2"/>
                </a:solidFill>
                <a:latin typeface="Montserrat" charset="0"/>
                <a:ea typeface="Montserrat" charset="0"/>
                <a:cs typeface="Montserrat" charset="0"/>
                <a:sym typeface="Poppins" charset="0"/>
              </a:defRPr>
            </a:lvl1pPr>
          </a:lstStyle>
          <a:p>
            <a:pPr>
              <a:defRPr/>
            </a:pPr>
            <a:fld id="{940B65F3-2F1C-284B-A1DA-7C1113C042C7}" type="slidenum">
              <a:rPr lang="x-none" altLang="x-none"/>
              <a:pPr>
                <a:defRPr/>
              </a:pPr>
              <a:t>‹#›</a:t>
            </a:fld>
            <a:endParaRPr lang="x-none" altLang="x-none"/>
          </a:p>
        </p:txBody>
      </p:sp>
      <p:sp>
        <p:nvSpPr>
          <p:cNvPr id="17" name="Text Box 3">
            <a:extLst>
              <a:ext uri="{FF2B5EF4-FFF2-40B4-BE49-F238E27FC236}">
                <a16:creationId xmlns:a16="http://schemas.microsoft.com/office/drawing/2014/main" id="{524A4CFC-4FB5-9241-90A5-2D5A3A835711}"/>
              </a:ext>
            </a:extLst>
          </p:cNvPr>
          <p:cNvSpPr txBox="1">
            <a:spLocks/>
          </p:cNvSpPr>
          <p:nvPr userDrawn="1"/>
        </p:nvSpPr>
        <p:spPr bwMode="auto">
          <a:xfrm>
            <a:off x="2110880" y="12275733"/>
            <a:ext cx="2160240" cy="558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ru-RU" altLang="x-none" sz="2400" b="1" dirty="0" smtClean="0">
                <a:solidFill>
                  <a:schemeClr val="bg1"/>
                </a:solidFill>
                <a:latin typeface="Montserrat" panose="00000500000000000000" pitchFamily="2" charset="-52"/>
                <a:ea typeface="Montserrat Semi" charset="0"/>
                <a:cs typeface="Montserrat Semi" charset="0"/>
                <a:sym typeface="Poppins Medium" charset="0"/>
              </a:rPr>
              <a:t>АГНИ</a:t>
            </a:r>
            <a:endParaRPr lang="x-none" altLang="x-none" sz="2400" b="1" dirty="0">
              <a:solidFill>
                <a:schemeClr val="bg1"/>
              </a:solidFill>
              <a:latin typeface="Montserrat" panose="00000500000000000000" pitchFamily="2" charset="-52"/>
              <a:ea typeface="Montserrat Semi" charset="0"/>
              <a:cs typeface="Montserrat Semi" charset="0"/>
              <a:sym typeface="Poppins Medium" charset="0"/>
            </a:endParaRPr>
          </a:p>
        </p:txBody>
      </p:sp>
      <p:pic>
        <p:nvPicPr>
          <p:cNvPr id="18" name="object 44"/>
          <p:cNvPicPr/>
          <p:nvPr userDrawn="1"/>
        </p:nvPicPr>
        <p:blipFill>
          <a:blip r:embed="rId2" cstate="print"/>
          <a:stretch>
            <a:fillRect/>
          </a:stretch>
        </p:blipFill>
        <p:spPr>
          <a:xfrm>
            <a:off x="1606824" y="12180760"/>
            <a:ext cx="405945" cy="575187"/>
          </a:xfrm>
          <a:prstGeom prst="rect">
            <a:avLst/>
          </a:prstGeom>
        </p:spPr>
      </p:pic>
    </p:spTree>
    <p:extLst>
      <p:ext uri="{BB962C8B-B14F-4D97-AF65-F5344CB8AC3E}">
        <p14:creationId xmlns:p14="http://schemas.microsoft.com/office/powerpoint/2010/main" val="88827622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D229DAA-FCF3-4A7F-8354-1EA7F4796917}" type="datetimeFigureOut">
              <a:rPr lang="ru-RU" smtClean="0"/>
              <a:t>03.11.2022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1969AD-8020-4B51-8AED-BBE77D0331C1}" type="slidenum">
              <a:rPr lang="ru-RU" smtClean="0"/>
              <a:t>‹#›</a:t>
            </a:fld>
            <a:endParaRPr lang="ru-RU"/>
          </a:p>
        </p:txBody>
      </p:sp>
    </p:spTree>
    <p:extLst>
      <p:ext uri="{BB962C8B-B14F-4D97-AF65-F5344CB8AC3E}">
        <p14:creationId xmlns:p14="http://schemas.microsoft.com/office/powerpoint/2010/main" val="1410761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7449800" y="730250"/>
            <a:ext cx="5257800" cy="116236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676400" y="730250"/>
            <a:ext cx="15621000" cy="116236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D229DAA-FCF3-4A7F-8354-1EA7F4796917}" type="datetimeFigureOut">
              <a:rPr lang="ru-RU" smtClean="0"/>
              <a:t>03.11.2022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1969AD-8020-4B51-8AED-BBE77D0331C1}" type="slidenum">
              <a:rPr lang="ru-RU" smtClean="0"/>
              <a:t>‹#›</a:t>
            </a:fld>
            <a:endParaRPr lang="ru-RU"/>
          </a:p>
        </p:txBody>
      </p:sp>
    </p:spTree>
    <p:extLst>
      <p:ext uri="{BB962C8B-B14F-4D97-AF65-F5344CB8AC3E}">
        <p14:creationId xmlns:p14="http://schemas.microsoft.com/office/powerpoint/2010/main" val="4188910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D229DAA-FCF3-4A7F-8354-1EA7F4796917}" type="datetimeFigureOut">
              <a:rPr lang="ru-RU" smtClean="0"/>
              <a:t>03.11.2022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81969AD-8020-4B51-8AED-BBE77D0331C1}" type="slidenum">
              <a:rPr lang="ru-RU" smtClean="0"/>
              <a:t>‹#›</a:t>
            </a:fld>
            <a:endParaRPr lang="ru-RU"/>
          </a:p>
        </p:txBody>
      </p:sp>
    </p:spTree>
    <p:extLst>
      <p:ext uri="{BB962C8B-B14F-4D97-AF65-F5344CB8AC3E}">
        <p14:creationId xmlns:p14="http://schemas.microsoft.com/office/powerpoint/2010/main" val="3405044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with photo">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1460864" y="1008282"/>
            <a:ext cx="5113337" cy="5111750"/>
          </a:xfrm>
          <a:solidFill>
            <a:schemeClr val="accent1"/>
          </a:solidFill>
        </p:spPr>
        <p:txBody>
          <a:bodyPr/>
          <a:lstStyle/>
          <a:p>
            <a:pPr lvl="0"/>
            <a:endParaRPr lang="en-US" noProof="0">
              <a:sym typeface="Poppins" charset="0"/>
            </a:endParaRPr>
          </a:p>
        </p:txBody>
      </p:sp>
      <p:sp>
        <p:nvSpPr>
          <p:cNvPr id="10" name="Picture Placeholder 4"/>
          <p:cNvSpPr>
            <a:spLocks noGrp="1"/>
          </p:cNvSpPr>
          <p:nvPr>
            <p:ph type="pic" sz="quarter" idx="12"/>
          </p:nvPr>
        </p:nvSpPr>
        <p:spPr>
          <a:xfrm>
            <a:off x="6863408" y="1008282"/>
            <a:ext cx="5113337" cy="5111750"/>
          </a:xfrm>
          <a:solidFill>
            <a:schemeClr val="accent1"/>
          </a:solidFill>
        </p:spPr>
        <p:txBody>
          <a:bodyPr/>
          <a:lstStyle/>
          <a:p>
            <a:pPr lvl="0"/>
            <a:endParaRPr lang="en-US" noProof="0">
              <a:sym typeface="Poppins" charset="0"/>
            </a:endParaRPr>
          </a:p>
        </p:txBody>
      </p:sp>
      <p:sp>
        <p:nvSpPr>
          <p:cNvPr id="11" name="Picture Placeholder 4"/>
          <p:cNvSpPr>
            <a:spLocks noGrp="1"/>
          </p:cNvSpPr>
          <p:nvPr>
            <p:ph type="pic" sz="quarter" idx="13"/>
          </p:nvPr>
        </p:nvSpPr>
        <p:spPr>
          <a:xfrm>
            <a:off x="12265952" y="1008282"/>
            <a:ext cx="5113337" cy="5111750"/>
          </a:xfrm>
          <a:solidFill>
            <a:schemeClr val="accent1"/>
          </a:solidFill>
        </p:spPr>
        <p:txBody>
          <a:bodyPr/>
          <a:lstStyle/>
          <a:p>
            <a:pPr lvl="0"/>
            <a:endParaRPr lang="en-US" noProof="0">
              <a:sym typeface="Poppins" charset="0"/>
            </a:endParaRPr>
          </a:p>
        </p:txBody>
      </p:sp>
      <p:sp>
        <p:nvSpPr>
          <p:cNvPr id="12" name="Picture Placeholder 4"/>
          <p:cNvSpPr>
            <a:spLocks noGrp="1"/>
          </p:cNvSpPr>
          <p:nvPr>
            <p:ph type="pic" sz="quarter" idx="14"/>
          </p:nvPr>
        </p:nvSpPr>
        <p:spPr>
          <a:xfrm>
            <a:off x="17668497" y="1008282"/>
            <a:ext cx="5113337" cy="5111750"/>
          </a:xfrm>
          <a:solidFill>
            <a:schemeClr val="accent1"/>
          </a:solidFill>
        </p:spPr>
        <p:txBody>
          <a:bodyPr/>
          <a:lstStyle/>
          <a:p>
            <a:pPr lvl="0"/>
            <a:endParaRPr lang="en-US" noProof="0">
              <a:sym typeface="Poppins" charset="0"/>
            </a:endParaRPr>
          </a:p>
        </p:txBody>
      </p:sp>
      <p:sp>
        <p:nvSpPr>
          <p:cNvPr id="13" name="Picture Placeholder 4"/>
          <p:cNvSpPr>
            <a:spLocks noGrp="1"/>
          </p:cNvSpPr>
          <p:nvPr>
            <p:ph type="pic" sz="quarter" idx="15"/>
          </p:nvPr>
        </p:nvSpPr>
        <p:spPr>
          <a:xfrm>
            <a:off x="1460864" y="6497960"/>
            <a:ext cx="5113337" cy="5111750"/>
          </a:xfrm>
          <a:solidFill>
            <a:schemeClr val="accent1"/>
          </a:solidFill>
        </p:spPr>
        <p:txBody>
          <a:bodyPr/>
          <a:lstStyle/>
          <a:p>
            <a:pPr lvl="0"/>
            <a:endParaRPr lang="en-US" noProof="0">
              <a:sym typeface="Poppins" charset="0"/>
            </a:endParaRPr>
          </a:p>
        </p:txBody>
      </p:sp>
      <p:sp>
        <p:nvSpPr>
          <p:cNvPr id="14" name="Picture Placeholder 4"/>
          <p:cNvSpPr>
            <a:spLocks noGrp="1"/>
          </p:cNvSpPr>
          <p:nvPr>
            <p:ph type="pic" sz="quarter" idx="16"/>
          </p:nvPr>
        </p:nvSpPr>
        <p:spPr>
          <a:xfrm>
            <a:off x="6863408" y="6497960"/>
            <a:ext cx="5113337" cy="5111750"/>
          </a:xfrm>
          <a:solidFill>
            <a:schemeClr val="accent1"/>
          </a:solidFill>
        </p:spPr>
        <p:txBody>
          <a:bodyPr/>
          <a:lstStyle/>
          <a:p>
            <a:pPr lvl="0"/>
            <a:endParaRPr lang="en-US" noProof="0">
              <a:sym typeface="Poppins" charset="0"/>
            </a:endParaRPr>
          </a:p>
        </p:txBody>
      </p:sp>
      <p:sp>
        <p:nvSpPr>
          <p:cNvPr id="15" name="Picture Placeholder 4"/>
          <p:cNvSpPr>
            <a:spLocks noGrp="1"/>
          </p:cNvSpPr>
          <p:nvPr>
            <p:ph type="pic" sz="quarter" idx="17"/>
          </p:nvPr>
        </p:nvSpPr>
        <p:spPr>
          <a:xfrm>
            <a:off x="12265952" y="6497960"/>
            <a:ext cx="5113337" cy="5111750"/>
          </a:xfrm>
          <a:solidFill>
            <a:schemeClr val="accent1"/>
          </a:solidFill>
        </p:spPr>
        <p:txBody>
          <a:bodyPr/>
          <a:lstStyle/>
          <a:p>
            <a:pPr lvl="0"/>
            <a:endParaRPr lang="en-US" noProof="0">
              <a:sym typeface="Poppins" charset="0"/>
            </a:endParaRPr>
          </a:p>
        </p:txBody>
      </p:sp>
      <p:sp>
        <p:nvSpPr>
          <p:cNvPr id="16" name="Picture Placeholder 4"/>
          <p:cNvSpPr>
            <a:spLocks noGrp="1"/>
          </p:cNvSpPr>
          <p:nvPr>
            <p:ph type="pic" sz="quarter" idx="18"/>
          </p:nvPr>
        </p:nvSpPr>
        <p:spPr>
          <a:xfrm>
            <a:off x="17668497" y="6497960"/>
            <a:ext cx="5113337" cy="5111750"/>
          </a:xfrm>
          <a:solidFill>
            <a:schemeClr val="accent1"/>
          </a:solidFill>
        </p:spPr>
        <p:txBody>
          <a:bodyPr/>
          <a:lstStyle/>
          <a:p>
            <a:pPr lvl="0"/>
            <a:endParaRPr lang="en-US" noProof="0">
              <a:sym typeface="Poppins" charset="0"/>
            </a:endParaRPr>
          </a:p>
        </p:txBody>
      </p:sp>
    </p:spTree>
    <p:extLst>
      <p:ext uri="{BB962C8B-B14F-4D97-AF65-F5344CB8AC3E}">
        <p14:creationId xmlns:p14="http://schemas.microsoft.com/office/powerpoint/2010/main" val="3506494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4767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Dark bg + text slide">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9A77C488-9E39-BE4D-A77E-8DD664268068}"/>
              </a:ext>
            </a:extLst>
          </p:cNvPr>
          <p:cNvSpPr/>
          <p:nvPr userDrawn="1"/>
        </p:nvSpPr>
        <p:spPr bwMode="auto">
          <a:xfrm>
            <a:off x="0" y="0"/>
            <a:ext cx="24384000" cy="13716000"/>
          </a:xfrm>
          <a:prstGeom prst="rect">
            <a:avLst/>
          </a:prstGeom>
          <a:solidFill>
            <a:srgbClr val="000000"/>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2" name="Title 1"/>
          <p:cNvSpPr>
            <a:spLocks noGrp="1"/>
          </p:cNvSpPr>
          <p:nvPr>
            <p:ph type="title"/>
          </p:nvPr>
        </p:nvSpPr>
        <p:spPr>
          <a:xfrm>
            <a:off x="2271713" y="1729334"/>
            <a:ext cx="19504148" cy="2178050"/>
          </a:xfrm>
        </p:spPr>
        <p:txBody>
          <a:bodyPr/>
          <a:lstStyle>
            <a:lvl1pPr>
              <a:lnSpc>
                <a:spcPct val="100000"/>
              </a:lnSpc>
              <a:defRPr b="1" i="0">
                <a:solidFill>
                  <a:srgbClr val="EEEBF0"/>
                </a:solidFill>
                <a:latin typeface="Montserrat" pitchFamily="2" charset="0"/>
                <a:ea typeface="Montserrat" pitchFamily="2" charset="0"/>
                <a:cs typeface="Montserrat" pitchFamily="2" charset="0"/>
              </a:defRPr>
            </a:lvl1pPr>
          </a:lstStyle>
          <a:p>
            <a:r>
              <a:rPr lang="en-US"/>
              <a:t>Click to edit Master title style</a:t>
            </a:r>
          </a:p>
        </p:txBody>
      </p:sp>
      <p:sp>
        <p:nvSpPr>
          <p:cNvPr id="3" name="Content Placeholder 2"/>
          <p:cNvSpPr>
            <a:spLocks noGrp="1"/>
          </p:cNvSpPr>
          <p:nvPr>
            <p:ph idx="1"/>
          </p:nvPr>
        </p:nvSpPr>
        <p:spPr>
          <a:xfrm>
            <a:off x="2271713" y="4121696"/>
            <a:ext cx="20477162" cy="7019925"/>
          </a:xfrm>
        </p:spPr>
        <p:txBody>
          <a:bodyPr/>
          <a:lstStyle>
            <a:lvl1pPr algn="just">
              <a:lnSpc>
                <a:spcPct val="180000"/>
              </a:lnSpc>
              <a:defRPr sz="2200"/>
            </a:lvl1pPr>
            <a:lvl2pPr algn="just">
              <a:lnSpc>
                <a:spcPct val="180000"/>
              </a:lnSpc>
              <a:defRPr sz="2200"/>
            </a:lvl2pPr>
            <a:lvl3pPr algn="just">
              <a:lnSpc>
                <a:spcPct val="180000"/>
              </a:lnSpc>
              <a:defRPr sz="2200"/>
            </a:lvl3pPr>
            <a:lvl4pPr algn="just">
              <a:lnSpc>
                <a:spcPct val="180000"/>
              </a:lnSpc>
              <a:defRPr sz="2200"/>
            </a:lvl4pPr>
            <a:lvl5pPr algn="just">
              <a:lnSpc>
                <a:spcPct val="180000"/>
              </a:lnSpc>
              <a:defRPr sz="22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4">
            <a:extLst>
              <a:ext uri="{FF2B5EF4-FFF2-40B4-BE49-F238E27FC236}">
                <a16:creationId xmlns:a16="http://schemas.microsoft.com/office/drawing/2014/main" id="{47D4B15F-E954-6347-A264-4F62D35A944F}"/>
              </a:ext>
            </a:extLst>
          </p:cNvPr>
          <p:cNvSpPr>
            <a:spLocks noGrp="1"/>
          </p:cNvSpPr>
          <p:nvPr>
            <p:ph type="sldNum" sz="quarter" idx="10"/>
          </p:nvPr>
        </p:nvSpPr>
        <p:spPr>
          <a:xfrm>
            <a:off x="22488525" y="12347575"/>
            <a:ext cx="895350" cy="482600"/>
          </a:xfrm>
          <a:prstGeom prst="rect">
            <a:avLst/>
          </a:prstGeom>
        </p:spPr>
        <p:txBody>
          <a:bodyPr/>
          <a:lstStyle>
            <a:lvl1pPr>
              <a:defRPr b="0" i="0">
                <a:solidFill>
                  <a:schemeClr val="accent2"/>
                </a:solidFill>
                <a:latin typeface="Montserrat" charset="0"/>
                <a:ea typeface="Montserrat" charset="0"/>
                <a:cs typeface="Montserrat" charset="0"/>
                <a:sym typeface="Poppins" charset="0"/>
              </a:defRPr>
            </a:lvl1pPr>
          </a:lstStyle>
          <a:p>
            <a:pPr>
              <a:defRPr/>
            </a:pPr>
            <a:fld id="{1F5F11CB-66FF-F243-A89C-07B7CCF62532}" type="slidenum">
              <a:rPr lang="x-none" altLang="x-none"/>
              <a:pPr>
                <a:defRPr/>
              </a:pPr>
              <a:t>‹#›</a:t>
            </a:fld>
            <a:endParaRPr lang="x-none" altLang="x-none"/>
          </a:p>
        </p:txBody>
      </p:sp>
      <p:sp>
        <p:nvSpPr>
          <p:cNvPr id="11" name="Text Box 3">
            <a:extLst>
              <a:ext uri="{FF2B5EF4-FFF2-40B4-BE49-F238E27FC236}">
                <a16:creationId xmlns:a16="http://schemas.microsoft.com/office/drawing/2014/main" id="{524A4CFC-4FB5-9241-90A5-2D5A3A835711}"/>
              </a:ext>
            </a:extLst>
          </p:cNvPr>
          <p:cNvSpPr txBox="1">
            <a:spLocks/>
          </p:cNvSpPr>
          <p:nvPr userDrawn="1"/>
        </p:nvSpPr>
        <p:spPr bwMode="auto">
          <a:xfrm>
            <a:off x="2110880" y="12275733"/>
            <a:ext cx="2160240" cy="558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ru-RU" altLang="x-none" sz="2400" b="1" dirty="0" smtClean="0">
                <a:solidFill>
                  <a:schemeClr val="tx1"/>
                </a:solidFill>
                <a:latin typeface="Montserrat" panose="00000500000000000000" pitchFamily="2" charset="-52"/>
                <a:ea typeface="Montserrat Semi" charset="0"/>
                <a:cs typeface="Montserrat Semi" charset="0"/>
                <a:sym typeface="Poppins Medium" charset="0"/>
              </a:rPr>
              <a:t>АГНИ</a:t>
            </a:r>
            <a:endParaRPr lang="x-none" altLang="x-none" sz="2400" b="1" dirty="0">
              <a:solidFill>
                <a:schemeClr val="tx1"/>
              </a:solidFill>
              <a:latin typeface="Montserrat" panose="00000500000000000000" pitchFamily="2" charset="-52"/>
              <a:ea typeface="Montserrat Semi" charset="0"/>
              <a:cs typeface="Montserrat Semi" charset="0"/>
              <a:sym typeface="Poppins Medium" charset="0"/>
            </a:endParaRPr>
          </a:p>
        </p:txBody>
      </p:sp>
      <p:pic>
        <p:nvPicPr>
          <p:cNvPr id="12" name="object 44"/>
          <p:cNvPicPr/>
          <p:nvPr userDrawn="1"/>
        </p:nvPicPr>
        <p:blipFill>
          <a:blip r:embed="rId2" cstate="print"/>
          <a:stretch>
            <a:fillRect/>
          </a:stretch>
        </p:blipFill>
        <p:spPr>
          <a:xfrm>
            <a:off x="1606824" y="12180760"/>
            <a:ext cx="405945" cy="575187"/>
          </a:xfrm>
          <a:prstGeom prst="rect">
            <a:avLst/>
          </a:prstGeom>
        </p:spPr>
      </p:pic>
    </p:spTree>
    <p:extLst>
      <p:ext uri="{BB962C8B-B14F-4D97-AF65-F5344CB8AC3E}">
        <p14:creationId xmlns:p14="http://schemas.microsoft.com/office/powerpoint/2010/main" val="38658232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dark">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AD9A251-B091-0448-A32D-A856676C28BE}"/>
              </a:ext>
            </a:extLst>
          </p:cNvPr>
          <p:cNvSpPr/>
          <p:nvPr userDrawn="1"/>
        </p:nvSpPr>
        <p:spPr bwMode="auto">
          <a:xfrm>
            <a:off x="0" y="0"/>
            <a:ext cx="24384000" cy="13716000"/>
          </a:xfrm>
          <a:prstGeom prst="rect">
            <a:avLst/>
          </a:prstGeom>
          <a:solidFill>
            <a:srgbClr val="000000"/>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Tree>
    <p:extLst>
      <p:ext uri="{BB962C8B-B14F-4D97-AF65-F5344CB8AC3E}">
        <p14:creationId xmlns:p14="http://schemas.microsoft.com/office/powerpoint/2010/main" val="42520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ide with photo (dark bg)">
    <p:spTree>
      <p:nvGrpSpPr>
        <p:cNvPr id="1" name=""/>
        <p:cNvGrpSpPr/>
        <p:nvPr/>
      </p:nvGrpSpPr>
      <p:grpSpPr>
        <a:xfrm>
          <a:off x="0" y="0"/>
          <a:ext cx="0" cy="0"/>
          <a:chOff x="0" y="0"/>
          <a:chExt cx="0" cy="0"/>
        </a:xfrm>
      </p:grpSpPr>
      <p:sp>
        <p:nvSpPr>
          <p:cNvPr id="20" name="Прямоугольник 19">
            <a:extLst>
              <a:ext uri="{FF2B5EF4-FFF2-40B4-BE49-F238E27FC236}">
                <a16:creationId xmlns:a16="http://schemas.microsoft.com/office/drawing/2014/main" id="{A72ECBD9-E7B1-9D4F-A815-2764D70AB758}"/>
              </a:ext>
            </a:extLst>
          </p:cNvPr>
          <p:cNvSpPr/>
          <p:nvPr userDrawn="1"/>
        </p:nvSpPr>
        <p:spPr bwMode="auto">
          <a:xfrm>
            <a:off x="0" y="0"/>
            <a:ext cx="24407564" cy="13716000"/>
          </a:xfrm>
          <a:prstGeom prst="rect">
            <a:avLst/>
          </a:prstGeom>
          <a:solidFill>
            <a:srgbClr val="000000"/>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5" name="Picture Placeholder 4"/>
          <p:cNvSpPr>
            <a:spLocks noGrp="1"/>
          </p:cNvSpPr>
          <p:nvPr>
            <p:ph type="pic" sz="quarter" idx="11"/>
          </p:nvPr>
        </p:nvSpPr>
        <p:spPr>
          <a:xfrm>
            <a:off x="1460864" y="1008282"/>
            <a:ext cx="5113337" cy="5111750"/>
          </a:xfrm>
          <a:solidFill>
            <a:schemeClr val="accent1"/>
          </a:solidFill>
        </p:spPr>
        <p:txBody>
          <a:bodyPr/>
          <a:lstStyle/>
          <a:p>
            <a:pPr lvl="0"/>
            <a:endParaRPr lang="en-US" noProof="0">
              <a:sym typeface="Poppins" charset="0"/>
            </a:endParaRPr>
          </a:p>
        </p:txBody>
      </p:sp>
      <p:sp>
        <p:nvSpPr>
          <p:cNvPr id="10" name="Picture Placeholder 4"/>
          <p:cNvSpPr>
            <a:spLocks noGrp="1"/>
          </p:cNvSpPr>
          <p:nvPr>
            <p:ph type="pic" sz="quarter" idx="12"/>
          </p:nvPr>
        </p:nvSpPr>
        <p:spPr>
          <a:xfrm>
            <a:off x="6863408" y="1008282"/>
            <a:ext cx="5113337" cy="5111750"/>
          </a:xfrm>
          <a:solidFill>
            <a:schemeClr val="accent1"/>
          </a:solidFill>
        </p:spPr>
        <p:txBody>
          <a:bodyPr/>
          <a:lstStyle/>
          <a:p>
            <a:pPr lvl="0"/>
            <a:endParaRPr lang="en-US" noProof="0">
              <a:sym typeface="Poppins" charset="0"/>
            </a:endParaRPr>
          </a:p>
        </p:txBody>
      </p:sp>
      <p:sp>
        <p:nvSpPr>
          <p:cNvPr id="11" name="Picture Placeholder 4"/>
          <p:cNvSpPr>
            <a:spLocks noGrp="1"/>
          </p:cNvSpPr>
          <p:nvPr>
            <p:ph type="pic" sz="quarter" idx="13"/>
          </p:nvPr>
        </p:nvSpPr>
        <p:spPr>
          <a:xfrm>
            <a:off x="12265952" y="1008282"/>
            <a:ext cx="5113337" cy="5111750"/>
          </a:xfrm>
          <a:solidFill>
            <a:schemeClr val="accent1"/>
          </a:solidFill>
        </p:spPr>
        <p:txBody>
          <a:bodyPr/>
          <a:lstStyle/>
          <a:p>
            <a:pPr lvl="0"/>
            <a:endParaRPr lang="en-US" noProof="0">
              <a:sym typeface="Poppins" charset="0"/>
            </a:endParaRPr>
          </a:p>
        </p:txBody>
      </p:sp>
      <p:sp>
        <p:nvSpPr>
          <p:cNvPr id="12" name="Picture Placeholder 4"/>
          <p:cNvSpPr>
            <a:spLocks noGrp="1"/>
          </p:cNvSpPr>
          <p:nvPr>
            <p:ph type="pic" sz="quarter" idx="14"/>
          </p:nvPr>
        </p:nvSpPr>
        <p:spPr>
          <a:xfrm>
            <a:off x="17668497" y="1008282"/>
            <a:ext cx="5113337" cy="5111750"/>
          </a:xfrm>
          <a:solidFill>
            <a:schemeClr val="accent1"/>
          </a:solidFill>
        </p:spPr>
        <p:txBody>
          <a:bodyPr/>
          <a:lstStyle/>
          <a:p>
            <a:pPr lvl="0"/>
            <a:endParaRPr lang="en-US" noProof="0">
              <a:sym typeface="Poppins" charset="0"/>
            </a:endParaRPr>
          </a:p>
        </p:txBody>
      </p:sp>
      <p:sp>
        <p:nvSpPr>
          <p:cNvPr id="13" name="Picture Placeholder 4"/>
          <p:cNvSpPr>
            <a:spLocks noGrp="1"/>
          </p:cNvSpPr>
          <p:nvPr>
            <p:ph type="pic" sz="quarter" idx="15"/>
          </p:nvPr>
        </p:nvSpPr>
        <p:spPr>
          <a:xfrm>
            <a:off x="1460864" y="6497960"/>
            <a:ext cx="5113337" cy="5111750"/>
          </a:xfrm>
          <a:solidFill>
            <a:schemeClr val="accent1"/>
          </a:solidFill>
        </p:spPr>
        <p:txBody>
          <a:bodyPr/>
          <a:lstStyle/>
          <a:p>
            <a:pPr lvl="0"/>
            <a:endParaRPr lang="en-US" noProof="0">
              <a:sym typeface="Poppins" charset="0"/>
            </a:endParaRPr>
          </a:p>
        </p:txBody>
      </p:sp>
      <p:sp>
        <p:nvSpPr>
          <p:cNvPr id="14" name="Picture Placeholder 4"/>
          <p:cNvSpPr>
            <a:spLocks noGrp="1"/>
          </p:cNvSpPr>
          <p:nvPr>
            <p:ph type="pic" sz="quarter" idx="16"/>
          </p:nvPr>
        </p:nvSpPr>
        <p:spPr>
          <a:xfrm>
            <a:off x="6863408" y="6497960"/>
            <a:ext cx="5113337" cy="5111750"/>
          </a:xfrm>
          <a:solidFill>
            <a:schemeClr val="accent1"/>
          </a:solidFill>
        </p:spPr>
        <p:txBody>
          <a:bodyPr/>
          <a:lstStyle/>
          <a:p>
            <a:pPr lvl="0"/>
            <a:endParaRPr lang="en-US" noProof="0">
              <a:sym typeface="Poppins" charset="0"/>
            </a:endParaRPr>
          </a:p>
        </p:txBody>
      </p:sp>
      <p:sp>
        <p:nvSpPr>
          <p:cNvPr id="15" name="Picture Placeholder 4"/>
          <p:cNvSpPr>
            <a:spLocks noGrp="1"/>
          </p:cNvSpPr>
          <p:nvPr>
            <p:ph type="pic" sz="quarter" idx="17"/>
          </p:nvPr>
        </p:nvSpPr>
        <p:spPr>
          <a:xfrm>
            <a:off x="12265952" y="6497960"/>
            <a:ext cx="5113337" cy="5111750"/>
          </a:xfrm>
          <a:solidFill>
            <a:schemeClr val="accent1"/>
          </a:solidFill>
        </p:spPr>
        <p:txBody>
          <a:bodyPr/>
          <a:lstStyle/>
          <a:p>
            <a:pPr lvl="0"/>
            <a:endParaRPr lang="en-US" noProof="0">
              <a:sym typeface="Poppins" charset="0"/>
            </a:endParaRPr>
          </a:p>
        </p:txBody>
      </p:sp>
      <p:sp>
        <p:nvSpPr>
          <p:cNvPr id="16" name="Picture Placeholder 4"/>
          <p:cNvSpPr>
            <a:spLocks noGrp="1"/>
          </p:cNvSpPr>
          <p:nvPr>
            <p:ph type="pic" sz="quarter" idx="18"/>
          </p:nvPr>
        </p:nvSpPr>
        <p:spPr>
          <a:xfrm>
            <a:off x="17668497" y="6497960"/>
            <a:ext cx="5113337" cy="5111750"/>
          </a:xfrm>
          <a:solidFill>
            <a:schemeClr val="accent1"/>
          </a:solidFill>
        </p:spPr>
        <p:txBody>
          <a:bodyPr/>
          <a:lstStyle/>
          <a:p>
            <a:pPr lvl="0"/>
            <a:endParaRPr lang="en-US" noProof="0">
              <a:sym typeface="Poppins" charset="0"/>
            </a:endParaRPr>
          </a:p>
        </p:txBody>
      </p:sp>
      <p:sp>
        <p:nvSpPr>
          <p:cNvPr id="19" name="Rectangle 4">
            <a:extLst>
              <a:ext uri="{FF2B5EF4-FFF2-40B4-BE49-F238E27FC236}">
                <a16:creationId xmlns:a16="http://schemas.microsoft.com/office/drawing/2014/main" id="{FCA90DA0-7874-D848-9119-211643A39900}"/>
              </a:ext>
            </a:extLst>
          </p:cNvPr>
          <p:cNvSpPr>
            <a:spLocks noGrp="1"/>
          </p:cNvSpPr>
          <p:nvPr>
            <p:ph type="sldNum" sz="quarter" idx="19"/>
          </p:nvPr>
        </p:nvSpPr>
        <p:spPr>
          <a:xfrm>
            <a:off x="22488525" y="12347575"/>
            <a:ext cx="895350" cy="482600"/>
          </a:xfrm>
          <a:prstGeom prst="rect">
            <a:avLst/>
          </a:prstGeom>
        </p:spPr>
        <p:txBody>
          <a:bodyPr/>
          <a:lstStyle>
            <a:lvl1pPr>
              <a:defRPr b="0" i="0">
                <a:solidFill>
                  <a:schemeClr val="accent2"/>
                </a:solidFill>
                <a:latin typeface="Montserrat" charset="0"/>
                <a:ea typeface="Montserrat" charset="0"/>
                <a:cs typeface="Montserrat" charset="0"/>
                <a:sym typeface="Poppins" charset="0"/>
              </a:defRPr>
            </a:lvl1pPr>
          </a:lstStyle>
          <a:p>
            <a:pPr>
              <a:defRPr/>
            </a:pPr>
            <a:fld id="{940B65F3-2F1C-284B-A1DA-7C1113C042C7}" type="slidenum">
              <a:rPr lang="x-none" altLang="x-none"/>
              <a:pPr>
                <a:defRPr/>
              </a:pPr>
              <a:t>‹#›</a:t>
            </a:fld>
            <a:endParaRPr lang="x-none" altLang="x-none"/>
          </a:p>
        </p:txBody>
      </p:sp>
      <p:sp>
        <p:nvSpPr>
          <p:cNvPr id="17" name="Text Box 3">
            <a:extLst>
              <a:ext uri="{FF2B5EF4-FFF2-40B4-BE49-F238E27FC236}">
                <a16:creationId xmlns:a16="http://schemas.microsoft.com/office/drawing/2014/main" id="{524A4CFC-4FB5-9241-90A5-2D5A3A835711}"/>
              </a:ext>
            </a:extLst>
          </p:cNvPr>
          <p:cNvSpPr txBox="1">
            <a:spLocks/>
          </p:cNvSpPr>
          <p:nvPr userDrawn="1"/>
        </p:nvSpPr>
        <p:spPr bwMode="auto">
          <a:xfrm>
            <a:off x="2110880" y="12275733"/>
            <a:ext cx="2160240" cy="558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ru-RU" altLang="x-none" sz="2400" b="1" dirty="0" smtClean="0">
                <a:solidFill>
                  <a:schemeClr val="tx1"/>
                </a:solidFill>
                <a:latin typeface="Montserrat" panose="00000500000000000000" pitchFamily="2" charset="-52"/>
                <a:ea typeface="Montserrat Semi" charset="0"/>
                <a:cs typeface="Montserrat Semi" charset="0"/>
                <a:sym typeface="Poppins Medium" charset="0"/>
              </a:rPr>
              <a:t>АГНИ</a:t>
            </a:r>
            <a:endParaRPr lang="x-none" altLang="x-none" sz="2400" b="1" dirty="0">
              <a:solidFill>
                <a:schemeClr val="tx1"/>
              </a:solidFill>
              <a:latin typeface="Montserrat" panose="00000500000000000000" pitchFamily="2" charset="-52"/>
              <a:ea typeface="Montserrat Semi" charset="0"/>
              <a:cs typeface="Montserrat Semi" charset="0"/>
              <a:sym typeface="Poppins Medium" charset="0"/>
            </a:endParaRPr>
          </a:p>
        </p:txBody>
      </p:sp>
      <p:pic>
        <p:nvPicPr>
          <p:cNvPr id="18" name="object 44"/>
          <p:cNvPicPr/>
          <p:nvPr userDrawn="1"/>
        </p:nvPicPr>
        <p:blipFill>
          <a:blip r:embed="rId2" cstate="print"/>
          <a:stretch>
            <a:fillRect/>
          </a:stretch>
        </p:blipFill>
        <p:spPr>
          <a:xfrm>
            <a:off x="1606824" y="12180760"/>
            <a:ext cx="405945" cy="575187"/>
          </a:xfrm>
          <a:prstGeom prst="rect">
            <a:avLst/>
          </a:prstGeom>
        </p:spPr>
      </p:pic>
    </p:spTree>
    <p:extLst>
      <p:ext uri="{BB962C8B-B14F-4D97-AF65-F5344CB8AC3E}">
        <p14:creationId xmlns:p14="http://schemas.microsoft.com/office/powerpoint/2010/main" val="36950592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with photo (dark bg)">
    <p:spTree>
      <p:nvGrpSpPr>
        <p:cNvPr id="1" name=""/>
        <p:cNvGrpSpPr/>
        <p:nvPr/>
      </p:nvGrpSpPr>
      <p:grpSpPr>
        <a:xfrm>
          <a:off x="0" y="0"/>
          <a:ext cx="0" cy="0"/>
          <a:chOff x="0" y="0"/>
          <a:chExt cx="0" cy="0"/>
        </a:xfrm>
      </p:grpSpPr>
      <p:sp>
        <p:nvSpPr>
          <p:cNvPr id="17" name="Прямоугольник 16">
            <a:extLst>
              <a:ext uri="{FF2B5EF4-FFF2-40B4-BE49-F238E27FC236}">
                <a16:creationId xmlns:a16="http://schemas.microsoft.com/office/drawing/2014/main" id="{DD0949DA-A082-C14F-8753-B68AD02AFDDE}"/>
              </a:ext>
            </a:extLst>
          </p:cNvPr>
          <p:cNvSpPr/>
          <p:nvPr userDrawn="1"/>
        </p:nvSpPr>
        <p:spPr bwMode="auto">
          <a:xfrm>
            <a:off x="0" y="0"/>
            <a:ext cx="24384000" cy="13716000"/>
          </a:xfrm>
          <a:prstGeom prst="rect">
            <a:avLst/>
          </a:prstGeom>
          <a:solidFill>
            <a:srgbClr val="000000"/>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5" name="Picture Placeholder 4"/>
          <p:cNvSpPr>
            <a:spLocks noGrp="1"/>
          </p:cNvSpPr>
          <p:nvPr>
            <p:ph type="pic" sz="quarter" idx="11"/>
          </p:nvPr>
        </p:nvSpPr>
        <p:spPr>
          <a:xfrm>
            <a:off x="1460864" y="1008282"/>
            <a:ext cx="5113337" cy="5111750"/>
          </a:xfrm>
          <a:solidFill>
            <a:schemeClr val="accent1"/>
          </a:solidFill>
        </p:spPr>
        <p:txBody>
          <a:bodyPr/>
          <a:lstStyle/>
          <a:p>
            <a:pPr lvl="0"/>
            <a:endParaRPr lang="en-US" noProof="0">
              <a:sym typeface="Poppins" charset="0"/>
            </a:endParaRPr>
          </a:p>
        </p:txBody>
      </p:sp>
      <p:sp>
        <p:nvSpPr>
          <p:cNvPr id="10" name="Picture Placeholder 4"/>
          <p:cNvSpPr>
            <a:spLocks noGrp="1"/>
          </p:cNvSpPr>
          <p:nvPr>
            <p:ph type="pic" sz="quarter" idx="12"/>
          </p:nvPr>
        </p:nvSpPr>
        <p:spPr>
          <a:xfrm>
            <a:off x="6863408" y="1008282"/>
            <a:ext cx="5113337" cy="5111750"/>
          </a:xfrm>
          <a:solidFill>
            <a:schemeClr val="accent1"/>
          </a:solidFill>
        </p:spPr>
        <p:txBody>
          <a:bodyPr/>
          <a:lstStyle/>
          <a:p>
            <a:pPr lvl="0"/>
            <a:endParaRPr lang="en-US" noProof="0">
              <a:sym typeface="Poppins" charset="0"/>
            </a:endParaRPr>
          </a:p>
        </p:txBody>
      </p:sp>
      <p:sp>
        <p:nvSpPr>
          <p:cNvPr id="11" name="Picture Placeholder 4"/>
          <p:cNvSpPr>
            <a:spLocks noGrp="1"/>
          </p:cNvSpPr>
          <p:nvPr>
            <p:ph type="pic" sz="quarter" idx="13"/>
          </p:nvPr>
        </p:nvSpPr>
        <p:spPr>
          <a:xfrm>
            <a:off x="12265952" y="1008282"/>
            <a:ext cx="5113337" cy="5111750"/>
          </a:xfrm>
          <a:solidFill>
            <a:schemeClr val="accent1"/>
          </a:solidFill>
        </p:spPr>
        <p:txBody>
          <a:bodyPr/>
          <a:lstStyle/>
          <a:p>
            <a:pPr lvl="0"/>
            <a:endParaRPr lang="en-US" noProof="0">
              <a:sym typeface="Poppins" charset="0"/>
            </a:endParaRPr>
          </a:p>
        </p:txBody>
      </p:sp>
      <p:sp>
        <p:nvSpPr>
          <p:cNvPr id="12" name="Picture Placeholder 4"/>
          <p:cNvSpPr>
            <a:spLocks noGrp="1"/>
          </p:cNvSpPr>
          <p:nvPr>
            <p:ph type="pic" sz="quarter" idx="14"/>
          </p:nvPr>
        </p:nvSpPr>
        <p:spPr>
          <a:xfrm>
            <a:off x="17668497" y="1008282"/>
            <a:ext cx="5113337" cy="5111750"/>
          </a:xfrm>
          <a:solidFill>
            <a:schemeClr val="accent1"/>
          </a:solidFill>
        </p:spPr>
        <p:txBody>
          <a:bodyPr/>
          <a:lstStyle/>
          <a:p>
            <a:pPr lvl="0"/>
            <a:endParaRPr lang="en-US" noProof="0">
              <a:sym typeface="Poppins" charset="0"/>
            </a:endParaRPr>
          </a:p>
        </p:txBody>
      </p:sp>
      <p:sp>
        <p:nvSpPr>
          <p:cNvPr id="13" name="Picture Placeholder 4"/>
          <p:cNvSpPr>
            <a:spLocks noGrp="1"/>
          </p:cNvSpPr>
          <p:nvPr>
            <p:ph type="pic" sz="quarter" idx="15"/>
          </p:nvPr>
        </p:nvSpPr>
        <p:spPr>
          <a:xfrm>
            <a:off x="1460864" y="6497960"/>
            <a:ext cx="5113337" cy="5111750"/>
          </a:xfrm>
          <a:solidFill>
            <a:schemeClr val="accent1"/>
          </a:solidFill>
        </p:spPr>
        <p:txBody>
          <a:bodyPr/>
          <a:lstStyle/>
          <a:p>
            <a:pPr lvl="0"/>
            <a:endParaRPr lang="en-US" noProof="0">
              <a:sym typeface="Poppins" charset="0"/>
            </a:endParaRPr>
          </a:p>
        </p:txBody>
      </p:sp>
      <p:sp>
        <p:nvSpPr>
          <p:cNvPr id="14" name="Picture Placeholder 4"/>
          <p:cNvSpPr>
            <a:spLocks noGrp="1"/>
          </p:cNvSpPr>
          <p:nvPr>
            <p:ph type="pic" sz="quarter" idx="16"/>
          </p:nvPr>
        </p:nvSpPr>
        <p:spPr>
          <a:xfrm>
            <a:off x="6863408" y="6497960"/>
            <a:ext cx="5113337" cy="5111750"/>
          </a:xfrm>
          <a:solidFill>
            <a:schemeClr val="accent1"/>
          </a:solidFill>
        </p:spPr>
        <p:txBody>
          <a:bodyPr/>
          <a:lstStyle/>
          <a:p>
            <a:pPr lvl="0"/>
            <a:endParaRPr lang="en-US" noProof="0">
              <a:sym typeface="Poppins" charset="0"/>
            </a:endParaRPr>
          </a:p>
        </p:txBody>
      </p:sp>
      <p:sp>
        <p:nvSpPr>
          <p:cNvPr id="15" name="Picture Placeholder 4"/>
          <p:cNvSpPr>
            <a:spLocks noGrp="1"/>
          </p:cNvSpPr>
          <p:nvPr>
            <p:ph type="pic" sz="quarter" idx="17"/>
          </p:nvPr>
        </p:nvSpPr>
        <p:spPr>
          <a:xfrm>
            <a:off x="12265952" y="6497960"/>
            <a:ext cx="5113337" cy="5111750"/>
          </a:xfrm>
          <a:solidFill>
            <a:schemeClr val="accent1"/>
          </a:solidFill>
        </p:spPr>
        <p:txBody>
          <a:bodyPr/>
          <a:lstStyle/>
          <a:p>
            <a:pPr lvl="0"/>
            <a:endParaRPr lang="en-US" noProof="0">
              <a:sym typeface="Poppins" charset="0"/>
            </a:endParaRPr>
          </a:p>
        </p:txBody>
      </p:sp>
      <p:sp>
        <p:nvSpPr>
          <p:cNvPr id="16" name="Picture Placeholder 4"/>
          <p:cNvSpPr>
            <a:spLocks noGrp="1"/>
          </p:cNvSpPr>
          <p:nvPr>
            <p:ph type="pic" sz="quarter" idx="18"/>
          </p:nvPr>
        </p:nvSpPr>
        <p:spPr>
          <a:xfrm>
            <a:off x="17668497" y="6497960"/>
            <a:ext cx="5113337" cy="5111750"/>
          </a:xfrm>
          <a:solidFill>
            <a:schemeClr val="accent1"/>
          </a:solidFill>
        </p:spPr>
        <p:txBody>
          <a:bodyPr/>
          <a:lstStyle/>
          <a:p>
            <a:pPr lvl="0"/>
            <a:endParaRPr lang="en-US" noProof="0">
              <a:sym typeface="Poppins" charset="0"/>
            </a:endParaRPr>
          </a:p>
        </p:txBody>
      </p:sp>
    </p:spTree>
    <p:extLst>
      <p:ext uri="{BB962C8B-B14F-4D97-AF65-F5344CB8AC3E}">
        <p14:creationId xmlns:p14="http://schemas.microsoft.com/office/powerpoint/2010/main" val="92690624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3" name="object 2"/>
          <p:cNvSpPr/>
          <p:nvPr userDrawn="1"/>
        </p:nvSpPr>
        <p:spPr>
          <a:xfrm>
            <a:off x="0" y="-31"/>
            <a:ext cx="24382289" cy="13715230"/>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0000"/>
          </a:solidFill>
        </p:spPr>
        <p:txBody>
          <a:bodyPr wrap="square" lIns="0" tIns="0" rIns="0" bIns="0" rtlCol="0"/>
          <a:lstStyle/>
          <a:p>
            <a:endParaRPr sz="2426"/>
          </a:p>
        </p:txBody>
      </p:sp>
      <p:grpSp>
        <p:nvGrpSpPr>
          <p:cNvPr id="4" name="object 3"/>
          <p:cNvGrpSpPr/>
          <p:nvPr userDrawn="1"/>
        </p:nvGrpSpPr>
        <p:grpSpPr>
          <a:xfrm>
            <a:off x="856" y="8738751"/>
            <a:ext cx="12560806" cy="4976575"/>
            <a:chOff x="0" y="7205424"/>
            <a:chExt cx="10356850" cy="4103370"/>
          </a:xfrm>
        </p:grpSpPr>
        <p:sp>
          <p:nvSpPr>
            <p:cNvPr id="5" name="object 4"/>
            <p:cNvSpPr/>
            <p:nvPr/>
          </p:nvSpPr>
          <p:spPr>
            <a:xfrm>
              <a:off x="0" y="9869144"/>
              <a:ext cx="10356850" cy="1439545"/>
            </a:xfrm>
            <a:custGeom>
              <a:avLst/>
              <a:gdLst/>
              <a:ahLst/>
              <a:cxnLst/>
              <a:rect l="l" t="t" r="r" b="b"/>
              <a:pathLst>
                <a:path w="10356850" h="1439545">
                  <a:moveTo>
                    <a:pt x="10356396" y="0"/>
                  </a:moveTo>
                  <a:lnTo>
                    <a:pt x="0" y="0"/>
                  </a:lnTo>
                  <a:lnTo>
                    <a:pt x="0" y="1439411"/>
                  </a:lnTo>
                  <a:lnTo>
                    <a:pt x="10356396" y="1439411"/>
                  </a:lnTo>
                  <a:lnTo>
                    <a:pt x="10356396" y="0"/>
                  </a:lnTo>
                  <a:close/>
                </a:path>
              </a:pathLst>
            </a:custGeom>
            <a:solidFill>
              <a:srgbClr val="049C8C"/>
            </a:solidFill>
          </p:spPr>
          <p:txBody>
            <a:bodyPr wrap="square" lIns="0" tIns="0" rIns="0" bIns="0" rtlCol="0"/>
            <a:lstStyle/>
            <a:p>
              <a:endParaRPr sz="2426"/>
            </a:p>
          </p:txBody>
        </p:sp>
        <p:sp>
          <p:nvSpPr>
            <p:cNvPr id="6" name="object 5"/>
            <p:cNvSpPr/>
            <p:nvPr/>
          </p:nvSpPr>
          <p:spPr>
            <a:xfrm>
              <a:off x="0" y="8981234"/>
              <a:ext cx="10356850" cy="888365"/>
            </a:xfrm>
            <a:custGeom>
              <a:avLst/>
              <a:gdLst/>
              <a:ahLst/>
              <a:cxnLst/>
              <a:rect l="l" t="t" r="r" b="b"/>
              <a:pathLst>
                <a:path w="10356850" h="888365">
                  <a:moveTo>
                    <a:pt x="10356396" y="0"/>
                  </a:moveTo>
                  <a:lnTo>
                    <a:pt x="0" y="0"/>
                  </a:lnTo>
                  <a:lnTo>
                    <a:pt x="0" y="887910"/>
                  </a:lnTo>
                  <a:lnTo>
                    <a:pt x="10356396" y="887910"/>
                  </a:lnTo>
                  <a:lnTo>
                    <a:pt x="10356396" y="0"/>
                  </a:lnTo>
                  <a:close/>
                </a:path>
              </a:pathLst>
            </a:custGeom>
            <a:solidFill>
              <a:srgbClr val="037569"/>
            </a:solidFill>
          </p:spPr>
          <p:txBody>
            <a:bodyPr wrap="square" lIns="0" tIns="0" rIns="0" bIns="0" rtlCol="0"/>
            <a:lstStyle/>
            <a:p>
              <a:endParaRPr sz="2426"/>
            </a:p>
          </p:txBody>
        </p:sp>
        <p:sp>
          <p:nvSpPr>
            <p:cNvPr id="7" name="object 6"/>
            <p:cNvSpPr/>
            <p:nvPr/>
          </p:nvSpPr>
          <p:spPr>
            <a:xfrm>
              <a:off x="0" y="8093334"/>
              <a:ext cx="10356850" cy="888365"/>
            </a:xfrm>
            <a:custGeom>
              <a:avLst/>
              <a:gdLst/>
              <a:ahLst/>
              <a:cxnLst/>
              <a:rect l="l" t="t" r="r" b="b"/>
              <a:pathLst>
                <a:path w="10356850" h="888365">
                  <a:moveTo>
                    <a:pt x="10356396" y="0"/>
                  </a:moveTo>
                  <a:lnTo>
                    <a:pt x="0" y="0"/>
                  </a:lnTo>
                  <a:lnTo>
                    <a:pt x="0" y="887899"/>
                  </a:lnTo>
                  <a:lnTo>
                    <a:pt x="10356396" y="887899"/>
                  </a:lnTo>
                  <a:lnTo>
                    <a:pt x="10356396" y="0"/>
                  </a:lnTo>
                  <a:close/>
                </a:path>
              </a:pathLst>
            </a:custGeom>
            <a:solidFill>
              <a:srgbClr val="024E46"/>
            </a:solidFill>
          </p:spPr>
          <p:txBody>
            <a:bodyPr wrap="square" lIns="0" tIns="0" rIns="0" bIns="0" rtlCol="0"/>
            <a:lstStyle/>
            <a:p>
              <a:endParaRPr sz="2426"/>
            </a:p>
          </p:txBody>
        </p:sp>
        <p:sp>
          <p:nvSpPr>
            <p:cNvPr id="8" name="object 7"/>
            <p:cNvSpPr/>
            <p:nvPr/>
          </p:nvSpPr>
          <p:spPr>
            <a:xfrm>
              <a:off x="0" y="7205424"/>
              <a:ext cx="10356850" cy="888365"/>
            </a:xfrm>
            <a:custGeom>
              <a:avLst/>
              <a:gdLst/>
              <a:ahLst/>
              <a:cxnLst/>
              <a:rect l="l" t="t" r="r" b="b"/>
              <a:pathLst>
                <a:path w="10356850" h="888365">
                  <a:moveTo>
                    <a:pt x="10356396" y="0"/>
                  </a:moveTo>
                  <a:lnTo>
                    <a:pt x="0" y="0"/>
                  </a:lnTo>
                  <a:lnTo>
                    <a:pt x="0" y="887910"/>
                  </a:lnTo>
                  <a:lnTo>
                    <a:pt x="10356396" y="887910"/>
                  </a:lnTo>
                  <a:lnTo>
                    <a:pt x="10356396" y="0"/>
                  </a:lnTo>
                  <a:close/>
                </a:path>
              </a:pathLst>
            </a:custGeom>
            <a:solidFill>
              <a:srgbClr val="012723"/>
            </a:solidFill>
          </p:spPr>
          <p:txBody>
            <a:bodyPr wrap="square" lIns="0" tIns="0" rIns="0" bIns="0" rtlCol="0"/>
            <a:lstStyle/>
            <a:p>
              <a:endParaRPr sz="2426"/>
            </a:p>
          </p:txBody>
        </p:sp>
      </p:grpSp>
      <p:sp>
        <p:nvSpPr>
          <p:cNvPr id="34" name="Picture Placeholder 4"/>
          <p:cNvSpPr>
            <a:spLocks noGrp="1"/>
          </p:cNvSpPr>
          <p:nvPr>
            <p:ph type="pic" sz="quarter" idx="11"/>
          </p:nvPr>
        </p:nvSpPr>
        <p:spPr>
          <a:xfrm>
            <a:off x="12561662" y="0"/>
            <a:ext cx="11821483" cy="13716000"/>
          </a:xfrm>
          <a:solidFill>
            <a:schemeClr val="accent1"/>
          </a:solidFill>
        </p:spPr>
        <p:txBody>
          <a:bodyPr/>
          <a:lstStyle/>
          <a:p>
            <a:pPr lvl="0"/>
            <a:endParaRPr lang="en-US" noProof="0">
              <a:sym typeface="Poppins" charset="0"/>
            </a:endParaRPr>
          </a:p>
        </p:txBody>
      </p:sp>
    </p:spTree>
    <p:extLst>
      <p:ext uri="{BB962C8B-B14F-4D97-AF65-F5344CB8AC3E}">
        <p14:creationId xmlns:p14="http://schemas.microsoft.com/office/powerpoint/2010/main" val="21587372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B937AA2-5909-6C4E-A497-B80DDD3D4935}"/>
              </a:ext>
            </a:extLst>
          </p:cNvPr>
          <p:cNvSpPr>
            <a:spLocks noGrp="1"/>
          </p:cNvSpPr>
          <p:nvPr>
            <p:ph type="title"/>
          </p:nvPr>
        </p:nvSpPr>
        <p:spPr bwMode="auto">
          <a:xfrm>
            <a:off x="2120900" y="2278063"/>
            <a:ext cx="20627975" cy="217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38100" tIns="38100" rIns="38100" bIns="38100" numCol="1" anchor="t" anchorCtr="0" compatLnSpc="1">
            <a:prstTxWarp prst="textNoShape">
              <a:avLst/>
            </a:prstTxWarp>
          </a:bodyPr>
          <a:lstStyle/>
          <a:p>
            <a:pPr lvl="0"/>
            <a:r>
              <a:rPr lang="x-none" altLang="x-none">
                <a:sym typeface="Poppins Medium" charset="0"/>
              </a:rPr>
              <a:t>Click to edit Master title style</a:t>
            </a:r>
          </a:p>
        </p:txBody>
      </p:sp>
      <p:sp>
        <p:nvSpPr>
          <p:cNvPr id="1027" name="Rectangle 3">
            <a:extLst>
              <a:ext uri="{FF2B5EF4-FFF2-40B4-BE49-F238E27FC236}">
                <a16:creationId xmlns:a16="http://schemas.microsoft.com/office/drawing/2014/main" id="{D2DBFEBA-B569-4D48-BB4C-6FF13D78D11D}"/>
              </a:ext>
            </a:extLst>
          </p:cNvPr>
          <p:cNvSpPr>
            <a:spLocks noGrp="1"/>
          </p:cNvSpPr>
          <p:nvPr>
            <p:ph type="body" idx="1"/>
          </p:nvPr>
        </p:nvSpPr>
        <p:spPr bwMode="auto">
          <a:xfrm>
            <a:off x="2271713" y="4670425"/>
            <a:ext cx="20477162" cy="701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38100" tIns="38100" rIns="38100" bIns="38100" numCol="1" anchor="t" anchorCtr="0" compatLnSpc="1">
            <a:prstTxWarp prst="textNoShape">
              <a:avLst/>
            </a:prstTxWarp>
          </a:bodyPr>
          <a:lstStyle/>
          <a:p>
            <a:pPr lvl="0"/>
            <a:r>
              <a:rPr lang="x-none" altLang="x-none">
                <a:sym typeface="Poppins" charset="0"/>
              </a:rPr>
              <a:t>Click to edit Master text styles</a:t>
            </a:r>
          </a:p>
          <a:p>
            <a:pPr lvl="1"/>
            <a:r>
              <a:rPr lang="x-none" altLang="x-none" dirty="0">
                <a:sym typeface="Poppins" charset="0"/>
              </a:rPr>
              <a:t>Second level</a:t>
            </a:r>
          </a:p>
          <a:p>
            <a:pPr lvl="2"/>
            <a:r>
              <a:rPr lang="x-none" altLang="x-none" dirty="0">
                <a:sym typeface="Poppins" charset="0"/>
              </a:rPr>
              <a:t>Third level</a:t>
            </a:r>
          </a:p>
          <a:p>
            <a:pPr lvl="3"/>
            <a:r>
              <a:rPr lang="x-none" altLang="x-none" dirty="0">
                <a:sym typeface="Poppins" charset="0"/>
              </a:rPr>
              <a:t>Fourth level</a:t>
            </a:r>
          </a:p>
          <a:p>
            <a:pPr lvl="4"/>
            <a:r>
              <a:rPr lang="x-none" altLang="x-none" dirty="0">
                <a:sym typeface="Poppins" charset="0"/>
              </a:rPr>
              <a:t>Fifth level</a:t>
            </a:r>
          </a:p>
        </p:txBody>
      </p:sp>
    </p:spTree>
  </p:cSld>
  <p:clrMap bg1="dk2" tx1="lt1" bg2="dk1" tx2="lt2" accent1="accent1" accent2="accent2" accent3="accent3" accent4="accent4" accent5="accent5" accent6="accent6" hlink="hlink" folHlink="folHlink"/>
  <p:sldLayoutIdLst>
    <p:sldLayoutId id="2147483882" r:id="rId1"/>
    <p:sldLayoutId id="2147483883" r:id="rId2"/>
    <p:sldLayoutId id="2147483880" r:id="rId3"/>
    <p:sldLayoutId id="2147483881" r:id="rId4"/>
    <p:sldLayoutId id="2147483887" r:id="rId5"/>
    <p:sldLayoutId id="2147483884" r:id="rId6"/>
    <p:sldLayoutId id="2147483885" r:id="rId7"/>
    <p:sldLayoutId id="2147483886" r:id="rId8"/>
    <p:sldLayoutId id="2147483902" r:id="rId9"/>
    <p:sldLayoutId id="2147483903" r:id="rId10"/>
  </p:sldLayoutIdLst>
  <p:timing>
    <p:tnLst>
      <p:par>
        <p:cTn id="1" dur="indefinite" restart="never" nodeType="tmRoot"/>
      </p:par>
    </p:tnLst>
  </p:timing>
  <p:txStyles>
    <p:titleStyle>
      <a:lvl1pPr algn="l" defTabSz="825500" rtl="0" eaLnBrk="0" fontAlgn="base" hangingPunct="0">
        <a:spcBef>
          <a:spcPct val="0"/>
        </a:spcBef>
        <a:spcAft>
          <a:spcPct val="0"/>
        </a:spcAft>
        <a:defRPr sz="10000" b="1" kern="1200">
          <a:solidFill>
            <a:schemeClr val="bg1"/>
          </a:solidFill>
          <a:latin typeface="Montserrat Semi" charset="0"/>
          <a:ea typeface="Montserrat Semi" charset="0"/>
          <a:cs typeface="Montserrat Semi" charset="0"/>
          <a:sym typeface="Poppins Medium"/>
        </a:defRPr>
      </a:lvl1pPr>
      <a:lvl2pPr algn="l" defTabSz="825500" rtl="0" eaLnBrk="0" fontAlgn="base" hangingPunct="0">
        <a:spcBef>
          <a:spcPct val="0"/>
        </a:spcBef>
        <a:spcAft>
          <a:spcPct val="0"/>
        </a:spcAft>
        <a:defRPr sz="10000" b="1">
          <a:solidFill>
            <a:schemeClr val="bg1"/>
          </a:solidFill>
          <a:latin typeface="Montserrat Semi" charset="0"/>
          <a:ea typeface="Montserrat Semi" charset="0"/>
          <a:cs typeface="Montserrat Semi" charset="0"/>
          <a:sym typeface="Poppins Medium"/>
        </a:defRPr>
      </a:lvl2pPr>
      <a:lvl3pPr algn="l" defTabSz="825500" rtl="0" eaLnBrk="0" fontAlgn="base" hangingPunct="0">
        <a:spcBef>
          <a:spcPct val="0"/>
        </a:spcBef>
        <a:spcAft>
          <a:spcPct val="0"/>
        </a:spcAft>
        <a:defRPr sz="10000" b="1">
          <a:solidFill>
            <a:schemeClr val="bg1"/>
          </a:solidFill>
          <a:latin typeface="Montserrat Semi" charset="0"/>
          <a:ea typeface="Montserrat Semi" charset="0"/>
          <a:cs typeface="Montserrat Semi" charset="0"/>
          <a:sym typeface="Poppins Medium"/>
        </a:defRPr>
      </a:lvl3pPr>
      <a:lvl4pPr algn="l" defTabSz="825500" rtl="0" eaLnBrk="0" fontAlgn="base" hangingPunct="0">
        <a:spcBef>
          <a:spcPct val="0"/>
        </a:spcBef>
        <a:spcAft>
          <a:spcPct val="0"/>
        </a:spcAft>
        <a:defRPr sz="10000" b="1">
          <a:solidFill>
            <a:schemeClr val="bg1"/>
          </a:solidFill>
          <a:latin typeface="Montserrat Semi" charset="0"/>
          <a:ea typeface="Montserrat Semi" charset="0"/>
          <a:cs typeface="Montserrat Semi" charset="0"/>
          <a:sym typeface="Poppins Medium"/>
        </a:defRPr>
      </a:lvl4pPr>
      <a:lvl5pPr algn="l" defTabSz="825500" rtl="0" eaLnBrk="0" fontAlgn="base" hangingPunct="0">
        <a:spcBef>
          <a:spcPct val="0"/>
        </a:spcBef>
        <a:spcAft>
          <a:spcPct val="0"/>
        </a:spcAft>
        <a:defRPr sz="10000" b="1">
          <a:solidFill>
            <a:schemeClr val="bg1"/>
          </a:solidFill>
          <a:latin typeface="Montserrat Semi" charset="0"/>
          <a:ea typeface="Montserrat Semi" charset="0"/>
          <a:cs typeface="Montserrat Semi" charset="0"/>
          <a:sym typeface="Poppins Medium"/>
        </a:defRPr>
      </a:lvl5pPr>
      <a:lvl6pPr marL="457200" algn="l" defTabSz="825500" rtl="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sym typeface="Poppins Medium" charset="0"/>
        </a:defRPr>
      </a:lvl6pPr>
      <a:lvl7pPr marL="914400" algn="l" defTabSz="825500" rtl="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sym typeface="Poppins Medium" charset="0"/>
        </a:defRPr>
      </a:lvl7pPr>
      <a:lvl8pPr marL="1371600" algn="l" defTabSz="825500" rtl="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sym typeface="Poppins Medium" charset="0"/>
        </a:defRPr>
      </a:lvl8pPr>
      <a:lvl9pPr marL="1828800" algn="l" defTabSz="825500" rtl="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sym typeface="Poppins Medium" charset="0"/>
        </a:defRPr>
      </a:lvl9pPr>
    </p:titleStyle>
    <p:bodyStyle>
      <a:lvl1pPr algn="l" defTabSz="825500" rtl="0" eaLnBrk="0" fontAlgn="base" hangingPunct="0">
        <a:lnSpc>
          <a:spcPct val="180000"/>
        </a:lnSpc>
        <a:spcBef>
          <a:spcPct val="0"/>
        </a:spcBef>
        <a:spcAft>
          <a:spcPct val="0"/>
        </a:spcAft>
        <a:defRPr sz="2200" kern="1200">
          <a:solidFill>
            <a:schemeClr val="bg2"/>
          </a:solidFill>
          <a:latin typeface="Open Sans" charset="0"/>
          <a:ea typeface="Open Sans" charset="0"/>
          <a:cs typeface="Open Sans" charset="0"/>
          <a:sym typeface="Poppins"/>
        </a:defRPr>
      </a:lvl1pPr>
      <a:lvl2pPr indent="228600" algn="l" defTabSz="825500" rtl="0" eaLnBrk="0" fontAlgn="base" hangingPunct="0">
        <a:lnSpc>
          <a:spcPct val="180000"/>
        </a:lnSpc>
        <a:spcBef>
          <a:spcPct val="0"/>
        </a:spcBef>
        <a:spcAft>
          <a:spcPct val="0"/>
        </a:spcAft>
        <a:defRPr sz="2200" kern="1200">
          <a:solidFill>
            <a:schemeClr val="bg2"/>
          </a:solidFill>
          <a:latin typeface="Open Sans" charset="0"/>
          <a:ea typeface="Open Sans" charset="0"/>
          <a:cs typeface="Open Sans" charset="0"/>
          <a:sym typeface="Poppins"/>
        </a:defRPr>
      </a:lvl2pPr>
      <a:lvl3pPr indent="457200" algn="l" defTabSz="825500" rtl="0" eaLnBrk="0" fontAlgn="base" hangingPunct="0">
        <a:lnSpc>
          <a:spcPct val="180000"/>
        </a:lnSpc>
        <a:spcBef>
          <a:spcPct val="0"/>
        </a:spcBef>
        <a:spcAft>
          <a:spcPct val="0"/>
        </a:spcAft>
        <a:defRPr sz="2200" kern="1200">
          <a:solidFill>
            <a:schemeClr val="bg2"/>
          </a:solidFill>
          <a:latin typeface="Open Sans" charset="0"/>
          <a:ea typeface="Open Sans" charset="0"/>
          <a:cs typeface="Open Sans" charset="0"/>
          <a:sym typeface="Poppins"/>
        </a:defRPr>
      </a:lvl3pPr>
      <a:lvl4pPr indent="685800" algn="l" defTabSz="825500" rtl="0" eaLnBrk="0" fontAlgn="base" hangingPunct="0">
        <a:lnSpc>
          <a:spcPct val="180000"/>
        </a:lnSpc>
        <a:spcBef>
          <a:spcPct val="0"/>
        </a:spcBef>
        <a:spcAft>
          <a:spcPct val="0"/>
        </a:spcAft>
        <a:defRPr sz="2200" kern="1200">
          <a:solidFill>
            <a:schemeClr val="bg2"/>
          </a:solidFill>
          <a:latin typeface="Open Sans" charset="0"/>
          <a:ea typeface="Open Sans" charset="0"/>
          <a:cs typeface="Open Sans" charset="0"/>
          <a:sym typeface="Poppins"/>
        </a:defRPr>
      </a:lvl4pPr>
      <a:lvl5pPr indent="914400" algn="l" defTabSz="825500" rtl="0" eaLnBrk="0" fontAlgn="base" hangingPunct="0">
        <a:lnSpc>
          <a:spcPct val="180000"/>
        </a:lnSpc>
        <a:spcBef>
          <a:spcPct val="0"/>
        </a:spcBef>
        <a:spcAft>
          <a:spcPct val="0"/>
        </a:spcAft>
        <a:defRPr sz="2200" kern="1200">
          <a:solidFill>
            <a:schemeClr val="bg2"/>
          </a:solidFill>
          <a:latin typeface="Open Sans" charset="0"/>
          <a:ea typeface="Open Sans" charset="0"/>
          <a:cs typeface="Open Sans" charset="0"/>
          <a:sym typeface="Poppin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6400" y="730250"/>
            <a:ext cx="21031200" cy="2651125"/>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1676400" y="3651250"/>
            <a:ext cx="21031200" cy="870267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1676400" y="12712700"/>
            <a:ext cx="5486400" cy="730250"/>
          </a:xfrm>
          <a:prstGeom prst="rect">
            <a:avLst/>
          </a:prstGeom>
        </p:spPr>
        <p:txBody>
          <a:bodyPr vert="horz" lIns="91440" tIns="45720" rIns="91440" bIns="45720" rtlCol="0" anchor="ctr"/>
          <a:lstStyle>
            <a:lvl1pPr algn="l">
              <a:defRPr sz="1200">
                <a:solidFill>
                  <a:schemeClr val="tx1">
                    <a:tint val="75000"/>
                  </a:schemeClr>
                </a:solidFill>
              </a:defRPr>
            </a:lvl1pPr>
          </a:lstStyle>
          <a:p>
            <a:fld id="{5D229DAA-FCF3-4A7F-8354-1EA7F4796917}" type="datetimeFigureOut">
              <a:rPr lang="ru-RU" smtClean="0"/>
              <a:t>03.11.2022</a:t>
            </a:fld>
            <a:endParaRPr lang="ru-RU"/>
          </a:p>
        </p:txBody>
      </p:sp>
      <p:sp>
        <p:nvSpPr>
          <p:cNvPr id="5" name="Нижний колонтитул 4"/>
          <p:cNvSpPr>
            <a:spLocks noGrp="1"/>
          </p:cNvSpPr>
          <p:nvPr>
            <p:ph type="ftr" sz="quarter" idx="3"/>
          </p:nvPr>
        </p:nvSpPr>
        <p:spPr>
          <a:xfrm>
            <a:off x="8077200" y="12712700"/>
            <a:ext cx="8229600" cy="7302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17221200" y="12712700"/>
            <a:ext cx="5486400" cy="730250"/>
          </a:xfrm>
          <a:prstGeom prst="rect">
            <a:avLst/>
          </a:prstGeom>
        </p:spPr>
        <p:txBody>
          <a:bodyPr vert="horz" lIns="91440" tIns="45720" rIns="91440" bIns="45720" rtlCol="0" anchor="ctr"/>
          <a:lstStyle>
            <a:lvl1pPr algn="r">
              <a:defRPr sz="1200">
                <a:solidFill>
                  <a:schemeClr val="tx1">
                    <a:tint val="75000"/>
                  </a:schemeClr>
                </a:solidFill>
              </a:defRPr>
            </a:lvl1pPr>
          </a:lstStyle>
          <a:p>
            <a:fld id="{D81969AD-8020-4B51-8AED-BBE77D0331C1}" type="slidenum">
              <a:rPr lang="ru-RU" smtClean="0"/>
              <a:t>‹#›</a:t>
            </a:fld>
            <a:endParaRPr lang="ru-RU"/>
          </a:p>
        </p:txBody>
      </p:sp>
    </p:spTree>
    <p:extLst>
      <p:ext uri="{BB962C8B-B14F-4D97-AF65-F5344CB8AC3E}">
        <p14:creationId xmlns:p14="http://schemas.microsoft.com/office/powerpoint/2010/main" val="2181926405"/>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EB31689E-6561-7A4E-9168-7F33C7E61AB6}"/>
              </a:ext>
            </a:extLst>
          </p:cNvPr>
          <p:cNvSpPr txBox="1">
            <a:spLocks/>
          </p:cNvSpPr>
          <p:nvPr/>
        </p:nvSpPr>
        <p:spPr bwMode="auto">
          <a:xfrm>
            <a:off x="2128338" y="11034464"/>
            <a:ext cx="7615390" cy="1586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lnSpc>
                <a:spcPct val="120000"/>
              </a:lnSpc>
              <a:defRPr/>
            </a:pPr>
            <a:r>
              <a:rPr lang="ru-RU" altLang="x-none" b="1" dirty="0" err="1" smtClean="0">
                <a:solidFill>
                  <a:srgbClr val="049C8C"/>
                </a:solidFill>
                <a:latin typeface="Montserrat" pitchFamily="2" charset="0"/>
                <a:ea typeface="Montserrat Semi" charset="0"/>
                <a:cs typeface="Montserrat Semi" charset="0"/>
                <a:sym typeface="Poppins Medium" charset="0"/>
              </a:rPr>
              <a:t>Аухадиева</a:t>
            </a:r>
            <a:r>
              <a:rPr lang="ru-RU" altLang="x-none" b="1" dirty="0" smtClean="0">
                <a:solidFill>
                  <a:srgbClr val="049C8C"/>
                </a:solidFill>
                <a:latin typeface="Montserrat" pitchFamily="2" charset="0"/>
                <a:ea typeface="Montserrat Semi" charset="0"/>
                <a:cs typeface="Montserrat Semi" charset="0"/>
                <a:sym typeface="Poppins Medium" charset="0"/>
              </a:rPr>
              <a:t> </a:t>
            </a:r>
            <a:r>
              <a:rPr lang="ru-RU" altLang="x-none" b="1" dirty="0" err="1" smtClean="0">
                <a:solidFill>
                  <a:srgbClr val="049C8C"/>
                </a:solidFill>
                <a:latin typeface="Montserrat" pitchFamily="2" charset="0"/>
                <a:ea typeface="Montserrat Semi" charset="0"/>
                <a:cs typeface="Montserrat Semi" charset="0"/>
                <a:sym typeface="Poppins Medium" charset="0"/>
              </a:rPr>
              <a:t>Зульфия</a:t>
            </a:r>
            <a:endParaRPr lang="ru-RU" altLang="x-none" b="1" dirty="0">
              <a:solidFill>
                <a:srgbClr val="049C8C"/>
              </a:solidFill>
              <a:latin typeface="Montserrat" pitchFamily="2" charset="0"/>
              <a:ea typeface="Montserrat Semi" charset="0"/>
              <a:cs typeface="Montserrat Semi" charset="0"/>
              <a:sym typeface="Poppins Medium" charset="0"/>
            </a:endParaRPr>
          </a:p>
          <a:p>
            <a:pPr eaLnBrk="1">
              <a:lnSpc>
                <a:spcPct val="120000"/>
              </a:lnSpc>
              <a:defRPr/>
            </a:pPr>
            <a:r>
              <a:rPr lang="ru-RU" altLang="x-none" b="1" dirty="0" err="1" smtClean="0">
                <a:solidFill>
                  <a:sysClr val="windowText" lastClr="000000"/>
                </a:solidFill>
                <a:latin typeface="Montserrat" pitchFamily="2" charset="0"/>
                <a:ea typeface="Montserrat Semi" charset="0"/>
                <a:cs typeface="Montserrat Semi" charset="0"/>
                <a:sym typeface="Poppins Medium" charset="0"/>
              </a:rPr>
              <a:t>Альметьевский</a:t>
            </a:r>
            <a:r>
              <a:rPr lang="ru-RU" altLang="x-none" b="1" dirty="0" smtClean="0">
                <a:solidFill>
                  <a:sysClr val="windowText" lastClr="000000"/>
                </a:solidFill>
                <a:latin typeface="Montserrat" pitchFamily="2" charset="0"/>
                <a:ea typeface="Montserrat Semi" charset="0"/>
                <a:cs typeface="Montserrat Semi" charset="0"/>
                <a:sym typeface="Poppins Medium" charset="0"/>
              </a:rPr>
              <a:t> государственный нефтяной институт</a:t>
            </a:r>
            <a:endParaRPr lang="en-US" altLang="x-none" b="1" dirty="0">
              <a:solidFill>
                <a:sysClr val="windowText" lastClr="000000"/>
              </a:solidFill>
              <a:latin typeface="Montserrat" pitchFamily="2" charset="0"/>
              <a:ea typeface="Montserrat Semi" charset="0"/>
              <a:cs typeface="Montserrat Semi" charset="0"/>
              <a:sym typeface="Poppins Medium" charset="0"/>
            </a:endParaRPr>
          </a:p>
        </p:txBody>
      </p:sp>
      <p:grpSp>
        <p:nvGrpSpPr>
          <p:cNvPr id="16" name="Группа 15">
            <a:extLst>
              <a:ext uri="{FF2B5EF4-FFF2-40B4-BE49-F238E27FC236}">
                <a16:creationId xmlns:a16="http://schemas.microsoft.com/office/drawing/2014/main" id="{EAA75E9F-5F4E-6949-960A-D21AEE5B8176}"/>
              </a:ext>
            </a:extLst>
          </p:cNvPr>
          <p:cNvGrpSpPr/>
          <p:nvPr/>
        </p:nvGrpSpPr>
        <p:grpSpPr>
          <a:xfrm>
            <a:off x="1966343" y="0"/>
            <a:ext cx="2652259" cy="852857"/>
            <a:chOff x="5852543" y="11138079"/>
            <a:chExt cx="2652259" cy="852857"/>
          </a:xfrm>
        </p:grpSpPr>
        <p:sp>
          <p:nvSpPr>
            <p:cNvPr id="17" name="Прямоугольник 16">
              <a:extLst>
                <a:ext uri="{FF2B5EF4-FFF2-40B4-BE49-F238E27FC236}">
                  <a16:creationId xmlns:a16="http://schemas.microsoft.com/office/drawing/2014/main" id="{9698CE4D-7A22-AD4F-B05B-A7F55F0D39D0}"/>
                </a:ext>
              </a:extLst>
            </p:cNvPr>
            <p:cNvSpPr/>
            <p:nvPr/>
          </p:nvSpPr>
          <p:spPr bwMode="auto">
            <a:xfrm rot="5400000">
              <a:off x="6752244" y="10315665"/>
              <a:ext cx="852857" cy="2497686"/>
            </a:xfrm>
            <a:prstGeom prst="rect">
              <a:avLst/>
            </a:prstGeom>
            <a:solidFill>
              <a:srgbClr val="049C8C"/>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18" name="Text Box 3">
              <a:extLst>
                <a:ext uri="{FF2B5EF4-FFF2-40B4-BE49-F238E27FC236}">
                  <a16:creationId xmlns:a16="http://schemas.microsoft.com/office/drawing/2014/main" id="{67457866-22CD-2B40-8E41-001BD0C92E64}"/>
                </a:ext>
              </a:extLst>
            </p:cNvPr>
            <p:cNvSpPr txBox="1">
              <a:spLocks/>
            </p:cNvSpPr>
            <p:nvPr/>
          </p:nvSpPr>
          <p:spPr bwMode="auto">
            <a:xfrm>
              <a:off x="5852543" y="11315877"/>
              <a:ext cx="2652259" cy="533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ru-RU" altLang="x-none" sz="2800" b="1" dirty="0" smtClean="0">
                  <a:solidFill>
                    <a:schemeClr val="tx1"/>
                  </a:solidFill>
                  <a:latin typeface="Montserrat" pitchFamily="2" charset="0"/>
                  <a:ea typeface="Montserrat Semi" charset="0"/>
                  <a:cs typeface="Montserrat Semi" charset="0"/>
                  <a:sym typeface="Poppins Medium" charset="0"/>
                </a:rPr>
                <a:t>АГНИ</a:t>
              </a:r>
              <a:endParaRPr lang="x-none" altLang="x-none" sz="2800" b="1" dirty="0">
                <a:solidFill>
                  <a:schemeClr val="tx1"/>
                </a:solidFill>
                <a:latin typeface="Montserrat" pitchFamily="2" charset="0"/>
                <a:ea typeface="Montserrat Semi" charset="0"/>
                <a:cs typeface="Montserrat Semi" charset="0"/>
                <a:sym typeface="Poppins Medium" charset="0"/>
              </a:endParaRPr>
            </a:p>
          </p:txBody>
        </p:sp>
      </p:grpSp>
      <p:sp>
        <p:nvSpPr>
          <p:cNvPr id="19" name="Text Box 3">
            <a:extLst>
              <a:ext uri="{FF2B5EF4-FFF2-40B4-BE49-F238E27FC236}">
                <a16:creationId xmlns:a16="http://schemas.microsoft.com/office/drawing/2014/main" id="{6744E674-7208-E647-A3EF-2D6384DD97E8}"/>
              </a:ext>
            </a:extLst>
          </p:cNvPr>
          <p:cNvSpPr txBox="1">
            <a:spLocks/>
          </p:cNvSpPr>
          <p:nvPr/>
        </p:nvSpPr>
        <p:spPr bwMode="auto">
          <a:xfrm>
            <a:off x="1966343" y="4631909"/>
            <a:ext cx="12247614" cy="50344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ru-RU" altLang="x-none" sz="5400" b="1" dirty="0">
                <a:solidFill>
                  <a:srgbClr val="049C8C"/>
                </a:solidFill>
                <a:latin typeface="Montserrat" pitchFamily="2" charset="0"/>
                <a:ea typeface="Montserrat Semi" charset="0"/>
                <a:cs typeface="Montserrat Semi" charset="0"/>
                <a:sym typeface="Poppins Medium" charset="0"/>
              </a:rPr>
              <a:t>ОСОБЕННОСТИ ОЦЕНКИ БЛАГОСОСТОЯНИЯ ПРЕДПРИЯТИЯ И АНАЛИЗА ЕГО СОБСТВЕННОГО КАПИТАЛА </a:t>
            </a:r>
            <a:endParaRPr lang="ru-RU" altLang="x-none" sz="5400" b="1" dirty="0" smtClean="0">
              <a:solidFill>
                <a:srgbClr val="049C8C"/>
              </a:solidFill>
              <a:latin typeface="Montserrat" pitchFamily="2" charset="0"/>
              <a:ea typeface="Montserrat Semi" charset="0"/>
              <a:cs typeface="Montserrat Semi" charset="0"/>
              <a:sym typeface="Poppins Medium" charset="0"/>
            </a:endParaRPr>
          </a:p>
          <a:p>
            <a:pPr eaLnBrk="1">
              <a:defRPr/>
            </a:pPr>
            <a:r>
              <a:rPr lang="ru-RU" altLang="x-none" sz="5400" b="1" dirty="0" smtClean="0">
                <a:solidFill>
                  <a:schemeClr val="bg1"/>
                </a:solidFill>
                <a:latin typeface="Montserrat" pitchFamily="2" charset="0"/>
                <a:ea typeface="Montserrat Semi" charset="0"/>
                <a:cs typeface="Montserrat Semi" charset="0"/>
                <a:sym typeface="Poppins Medium" charset="0"/>
              </a:rPr>
              <a:t>НА </a:t>
            </a:r>
            <a:r>
              <a:rPr lang="ru-RU" altLang="x-none" sz="5400" b="1" dirty="0">
                <a:solidFill>
                  <a:schemeClr val="bg1"/>
                </a:solidFill>
                <a:latin typeface="Montserrat" pitchFamily="2" charset="0"/>
                <a:ea typeface="Montserrat Semi" charset="0"/>
                <a:cs typeface="Montserrat Semi" charset="0"/>
                <a:sym typeface="Poppins Medium" charset="0"/>
              </a:rPr>
              <a:t>ПРИМЕРЕ ПАО «ТАТНЕФТЬ»</a:t>
            </a:r>
            <a:endParaRPr lang="x-none" altLang="x-none" sz="5400" b="1" dirty="0">
              <a:solidFill>
                <a:schemeClr val="bg1"/>
              </a:solidFill>
              <a:latin typeface="Arial Rounded MT Bold" panose="020F0704030504030204" pitchFamily="34" charset="0"/>
              <a:ea typeface="Montserrat Semi" charset="0"/>
              <a:cs typeface="Montserrat Semi" charset="0"/>
              <a:sym typeface="Poppins Medium" charset="0"/>
            </a:endParaRPr>
          </a:p>
        </p:txBody>
      </p:sp>
      <p:sp>
        <p:nvSpPr>
          <p:cNvPr id="8" name="Прямоугольник 7">
            <a:extLst>
              <a:ext uri="{FF2B5EF4-FFF2-40B4-BE49-F238E27FC236}">
                <a16:creationId xmlns:a16="http://schemas.microsoft.com/office/drawing/2014/main" id="{C8FA08AA-2BD2-C64E-993B-7BAF5F5B281E}"/>
              </a:ext>
            </a:extLst>
          </p:cNvPr>
          <p:cNvSpPr/>
          <p:nvPr/>
        </p:nvSpPr>
        <p:spPr bwMode="auto">
          <a:xfrm>
            <a:off x="23209250" y="1096962"/>
            <a:ext cx="1174750" cy="11523600"/>
          </a:xfrm>
          <a:prstGeom prst="rect">
            <a:avLst/>
          </a:prstGeom>
          <a:solidFill>
            <a:srgbClr val="000000"/>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pic>
        <p:nvPicPr>
          <p:cNvPr id="1026" name="Picture 2" descr="Купить акции Татнефть физическому лицу (TATN) на бирже: цена на сегодня,  дивиденды, динамика курса онлай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8424" y="3691062"/>
            <a:ext cx="6335399" cy="633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62376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98712" y="809328"/>
            <a:ext cx="22538504" cy="830997"/>
          </a:xfrm>
          <a:prstGeom prst="rect">
            <a:avLst/>
          </a:prstGeom>
        </p:spPr>
        <p:txBody>
          <a:bodyPr wrap="square">
            <a:spAutoFit/>
          </a:bodyPr>
          <a:lstStyle/>
          <a:p>
            <a:r>
              <a:rPr lang="ru-RU" sz="4800" b="1" dirty="0" smtClean="0">
                <a:solidFill>
                  <a:schemeClr val="accent2">
                    <a:lumMod val="50000"/>
                  </a:schemeClr>
                </a:solidFill>
                <a:latin typeface="Times New Roman" panose="02020603050405020304" pitchFamily="18" charset="0"/>
                <a:ea typeface="Times New Roman" panose="02020603050405020304" pitchFamily="18" charset="0"/>
              </a:rPr>
              <a:t>ВЫВОДЫ</a:t>
            </a:r>
            <a:endParaRPr lang="ru-RU" sz="4800" b="1" dirty="0">
              <a:solidFill>
                <a:schemeClr val="accent2">
                  <a:lumMod val="50000"/>
                </a:schemeClr>
              </a:solidFill>
            </a:endParaRPr>
          </a:p>
        </p:txBody>
      </p:sp>
      <p:sp>
        <p:nvSpPr>
          <p:cNvPr id="4" name="Прямоугольник 3"/>
          <p:cNvSpPr/>
          <p:nvPr/>
        </p:nvSpPr>
        <p:spPr>
          <a:xfrm>
            <a:off x="1174776" y="3041576"/>
            <a:ext cx="21962440" cy="9067098"/>
          </a:xfrm>
          <a:prstGeom prst="rect">
            <a:avLst/>
          </a:prstGeom>
        </p:spPr>
        <p:txBody>
          <a:bodyPr wrap="square">
            <a:spAutoFit/>
          </a:bodyPr>
          <a:lstStyle/>
          <a:p>
            <a:pPr algn="just">
              <a:lnSpc>
                <a:spcPct val="180000"/>
              </a:lnSpc>
            </a:pPr>
            <a:r>
              <a:rPr lang="ru-RU" altLang="en-US" sz="3600" dirty="0" smtClean="0">
                <a:solidFill>
                  <a:schemeClr val="bg1"/>
                </a:solidFill>
                <a:latin typeface="Montserrat" panose="00000500000000000000" pitchFamily="2" charset="-52"/>
                <a:cs typeface="Open Sans" panose="020B0606030504020204" pitchFamily="34" charset="0"/>
              </a:rPr>
              <a:t>Проведенный анализ позволяет сделать вывод, что ПАО «Татнефть» эффективно распоряжается своими средствами и обеспечивает высокое качество работы.</a:t>
            </a:r>
          </a:p>
          <a:p>
            <a:pPr algn="just">
              <a:lnSpc>
                <a:spcPct val="180000"/>
              </a:lnSpc>
            </a:pPr>
            <a:r>
              <a:rPr lang="ru-RU" altLang="en-US" sz="3600" dirty="0" smtClean="0">
                <a:solidFill>
                  <a:schemeClr val="bg1"/>
                </a:solidFill>
                <a:latin typeface="Montserrat" panose="00000500000000000000" pitchFamily="2" charset="-52"/>
                <a:cs typeface="Open Sans" panose="020B0606030504020204" pitchFamily="34" charset="0"/>
              </a:rPr>
              <a:t>На предприятии идет процесс накопления собственного капитала, модернизируется оборудование и расширяется производства. Рентабельность собственного капитала находится на уровне нормы для развитых стран.</a:t>
            </a:r>
            <a:endParaRPr lang="ru-RU" altLang="en-US" sz="3600" dirty="0">
              <a:solidFill>
                <a:schemeClr val="bg1"/>
              </a:solidFill>
              <a:latin typeface="Montserrat" panose="00000500000000000000" pitchFamily="2" charset="-52"/>
              <a:cs typeface="Open Sans" panose="020B0606030504020204" pitchFamily="34" charset="0"/>
            </a:endParaRPr>
          </a:p>
          <a:p>
            <a:pPr algn="just">
              <a:lnSpc>
                <a:spcPct val="180000"/>
              </a:lnSpc>
            </a:pPr>
            <a:r>
              <a:rPr lang="ru-RU" altLang="en-US" sz="3600" dirty="0" smtClean="0">
                <a:solidFill>
                  <a:schemeClr val="bg1"/>
                </a:solidFill>
                <a:latin typeface="Montserrat" panose="00000500000000000000" pitchFamily="2" charset="-52"/>
                <a:cs typeface="Open Sans" panose="020B0606030504020204" pitchFamily="34" charset="0"/>
              </a:rPr>
              <a:t>Расчет коэффициента маневренности показал, что для финансирования текущей деятельности используется недостаточная часть собственного капитала. Необходимо принимать меры по улучшению данного показателя. </a:t>
            </a:r>
          </a:p>
          <a:p>
            <a:pPr algn="just">
              <a:lnSpc>
                <a:spcPct val="180000"/>
              </a:lnSpc>
            </a:pPr>
            <a:endParaRPr lang="ru-RU" altLang="en-US" sz="3600" dirty="0" smtClean="0">
              <a:solidFill>
                <a:schemeClr val="bg1"/>
              </a:solidFill>
              <a:latin typeface="Montserrat" panose="00000500000000000000" pitchFamily="2" charset="-52"/>
              <a:cs typeface="Open Sans" panose="020B0606030504020204" pitchFamily="34" charset="0"/>
            </a:endParaRPr>
          </a:p>
        </p:txBody>
      </p:sp>
    </p:spTree>
    <p:extLst>
      <p:ext uri="{BB962C8B-B14F-4D97-AF65-F5344CB8AC3E}">
        <p14:creationId xmlns:p14="http://schemas.microsoft.com/office/powerpoint/2010/main" val="64832357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Прямоугольник 34">
            <a:extLst>
              <a:ext uri="{FF2B5EF4-FFF2-40B4-BE49-F238E27FC236}">
                <a16:creationId xmlns:a16="http://schemas.microsoft.com/office/drawing/2014/main" id="{705DBE31-A3E1-064E-97BD-E8BB61B591B0}"/>
              </a:ext>
            </a:extLst>
          </p:cNvPr>
          <p:cNvSpPr/>
          <p:nvPr/>
        </p:nvSpPr>
        <p:spPr bwMode="auto">
          <a:xfrm>
            <a:off x="-35720" y="5994504"/>
            <a:ext cx="1174750" cy="5400000"/>
          </a:xfrm>
          <a:prstGeom prst="rect">
            <a:avLst/>
          </a:prstGeom>
          <a:solidFill>
            <a:srgbClr val="000000"/>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7" name="Прямоугольник 6"/>
          <p:cNvSpPr/>
          <p:nvPr/>
        </p:nvSpPr>
        <p:spPr>
          <a:xfrm>
            <a:off x="598712" y="809328"/>
            <a:ext cx="22538504" cy="830997"/>
          </a:xfrm>
          <a:prstGeom prst="rect">
            <a:avLst/>
          </a:prstGeom>
        </p:spPr>
        <p:txBody>
          <a:bodyPr wrap="square">
            <a:spAutoFit/>
          </a:bodyPr>
          <a:lstStyle/>
          <a:p>
            <a:r>
              <a:rPr lang="ru-RU" sz="4800" b="1" dirty="0" smtClean="0">
                <a:solidFill>
                  <a:schemeClr val="accent2">
                    <a:lumMod val="50000"/>
                  </a:schemeClr>
                </a:solidFill>
                <a:latin typeface="Times New Roman" panose="02020603050405020304" pitchFamily="18" charset="0"/>
                <a:ea typeface="Times New Roman" panose="02020603050405020304" pitchFamily="18" charset="0"/>
              </a:rPr>
              <a:t>Список использованных источников:</a:t>
            </a:r>
            <a:endParaRPr lang="ru-RU" sz="4800" b="1" dirty="0">
              <a:solidFill>
                <a:schemeClr val="accent2">
                  <a:lumMod val="50000"/>
                </a:schemeClr>
              </a:solidFill>
            </a:endParaRPr>
          </a:p>
        </p:txBody>
      </p:sp>
      <p:sp>
        <p:nvSpPr>
          <p:cNvPr id="8" name="Прямоугольник 7"/>
          <p:cNvSpPr/>
          <p:nvPr/>
        </p:nvSpPr>
        <p:spPr>
          <a:xfrm>
            <a:off x="1210780" y="2897560"/>
            <a:ext cx="21962440" cy="9929065"/>
          </a:xfrm>
          <a:prstGeom prst="rect">
            <a:avLst/>
          </a:prstGeom>
        </p:spPr>
        <p:txBody>
          <a:bodyPr wrap="square">
            <a:spAutoFit/>
          </a:bodyPr>
          <a:lstStyle/>
          <a:p>
            <a:pPr algn="just">
              <a:lnSpc>
                <a:spcPct val="180000"/>
              </a:lnSpc>
            </a:pPr>
            <a:r>
              <a:rPr lang="ru-RU" altLang="en-US" sz="3600" dirty="0">
                <a:solidFill>
                  <a:schemeClr val="bg1"/>
                </a:solidFill>
                <a:latin typeface="Montserrat" panose="00000500000000000000" pitchFamily="2" charset="-52"/>
                <a:cs typeface="Open Sans" panose="020B0606030504020204" pitchFamily="34" charset="0"/>
              </a:rPr>
              <a:t>1.	Бух. отчетность и аудиторское заключение независимого аудитора ПАО «Татнефть» от 31.12.2020 г.</a:t>
            </a:r>
          </a:p>
          <a:p>
            <a:pPr algn="just">
              <a:lnSpc>
                <a:spcPct val="180000"/>
              </a:lnSpc>
            </a:pPr>
            <a:r>
              <a:rPr lang="ru-RU" altLang="en-US" sz="3600" dirty="0">
                <a:solidFill>
                  <a:schemeClr val="bg1"/>
                </a:solidFill>
                <a:latin typeface="Montserrat" panose="00000500000000000000" pitchFamily="2" charset="-52"/>
                <a:cs typeface="Open Sans" panose="020B0606030504020204" pitchFamily="34" charset="0"/>
              </a:rPr>
              <a:t>2.	Бухгалтерский баланс ПАО «Татнефть» на 30 сентября 2021 г.</a:t>
            </a:r>
          </a:p>
          <a:p>
            <a:pPr algn="just">
              <a:lnSpc>
                <a:spcPct val="180000"/>
              </a:lnSpc>
            </a:pPr>
            <a:r>
              <a:rPr lang="ru-RU" altLang="en-US" sz="3600" dirty="0">
                <a:solidFill>
                  <a:schemeClr val="bg1"/>
                </a:solidFill>
                <a:latin typeface="Montserrat" panose="00000500000000000000" pitchFamily="2" charset="-52"/>
                <a:cs typeface="Open Sans" panose="020B0606030504020204" pitchFamily="34" charset="0"/>
              </a:rPr>
              <a:t>3.	Годовая бухгалтерская отчетность ПАО «Татнефть» за 2020 год;</a:t>
            </a:r>
          </a:p>
          <a:p>
            <a:pPr algn="just">
              <a:lnSpc>
                <a:spcPct val="180000"/>
              </a:lnSpc>
            </a:pPr>
            <a:r>
              <a:rPr lang="ru-RU" altLang="en-US" sz="3600" dirty="0">
                <a:solidFill>
                  <a:schemeClr val="bg1"/>
                </a:solidFill>
                <a:latin typeface="Montserrat" panose="00000500000000000000" pitchFamily="2" charset="-52"/>
                <a:cs typeface="Open Sans" panose="020B0606030504020204" pitchFamily="34" charset="0"/>
              </a:rPr>
              <a:t>4.	Консолидированная промежуточная сокращенная финансовая отчетность ПАО «Татнефть» от 20.09.2020 г., подготовленная в соответствии с международными стандартами финансовой отчетности (</a:t>
            </a:r>
            <a:r>
              <a:rPr lang="ru-RU" altLang="en-US" sz="3600" dirty="0" err="1">
                <a:solidFill>
                  <a:schemeClr val="bg1"/>
                </a:solidFill>
                <a:latin typeface="Montserrat" panose="00000500000000000000" pitchFamily="2" charset="-52"/>
                <a:cs typeface="Open Sans" panose="020B0606030504020204" pitchFamily="34" charset="0"/>
              </a:rPr>
              <a:t>неаудированная</a:t>
            </a:r>
            <a:r>
              <a:rPr lang="ru-RU" altLang="en-US" sz="3600" dirty="0">
                <a:solidFill>
                  <a:schemeClr val="bg1"/>
                </a:solidFill>
                <a:latin typeface="Montserrat" panose="00000500000000000000" pitchFamily="2" charset="-52"/>
                <a:cs typeface="Open Sans" panose="020B0606030504020204" pitchFamily="34" charset="0"/>
              </a:rPr>
              <a:t>).</a:t>
            </a:r>
          </a:p>
          <a:p>
            <a:pPr algn="just">
              <a:lnSpc>
                <a:spcPct val="180000"/>
              </a:lnSpc>
            </a:pPr>
            <a:r>
              <a:rPr lang="ru-RU" altLang="en-US" sz="3600" dirty="0">
                <a:solidFill>
                  <a:schemeClr val="bg1"/>
                </a:solidFill>
                <a:latin typeface="Montserrat" panose="00000500000000000000" pitchFamily="2" charset="-52"/>
                <a:cs typeface="Open Sans" panose="020B0606030504020204" pitchFamily="34" charset="0"/>
              </a:rPr>
              <a:t>5.	Промежуточная (квартальная) бухгалтерская (финансовая) отчетность ПАО «Татнефть» за 3 квартал 2021 года (на 30 сентября 2021 года).</a:t>
            </a:r>
          </a:p>
          <a:p>
            <a:pPr algn="just">
              <a:lnSpc>
                <a:spcPct val="180000"/>
              </a:lnSpc>
            </a:pPr>
            <a:endParaRPr lang="ru-RU" altLang="en-US" sz="3600" dirty="0" smtClean="0">
              <a:solidFill>
                <a:schemeClr val="bg1"/>
              </a:solidFill>
              <a:latin typeface="Montserrat" panose="00000500000000000000" pitchFamily="2" charset="-52"/>
              <a:cs typeface="Open Sans" panose="020B0606030504020204" pitchFamily="34" charset="0"/>
            </a:endParaRPr>
          </a:p>
        </p:txBody>
      </p:sp>
    </p:spTree>
    <p:extLst>
      <p:ext uri="{BB962C8B-B14F-4D97-AF65-F5344CB8AC3E}">
        <p14:creationId xmlns:p14="http://schemas.microsoft.com/office/powerpoint/2010/main" val="19292236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a:extLst>
              <a:ext uri="{FF2B5EF4-FFF2-40B4-BE49-F238E27FC236}">
                <a16:creationId xmlns:a16="http://schemas.microsoft.com/office/drawing/2014/main" id="{F2870184-464F-8340-AABA-F65BCB34CDD6}"/>
              </a:ext>
            </a:extLst>
          </p:cNvPr>
          <p:cNvSpPr txBox="1">
            <a:spLocks/>
          </p:cNvSpPr>
          <p:nvPr/>
        </p:nvSpPr>
        <p:spPr bwMode="auto">
          <a:xfrm>
            <a:off x="22545675" y="12449175"/>
            <a:ext cx="895350"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C2B654BF-7688-8840-9048-45BDAB8FB3FC}" type="slidenum">
              <a:rPr lang="x-none" altLang="x-none" smtClean="0">
                <a:solidFill>
                  <a:srgbClr val="9B9A9C"/>
                </a:solidFill>
                <a:latin typeface="Montserrat" charset="0"/>
                <a:ea typeface="Montserrat" charset="0"/>
                <a:cs typeface="Montserrat" charset="0"/>
              </a:rPr>
              <a:pPr algn="ctr" eaLnBrk="1">
                <a:defRPr/>
              </a:pPr>
              <a:t>2</a:t>
            </a:fld>
            <a:endParaRPr lang="x-none" altLang="x-none" dirty="0">
              <a:solidFill>
                <a:srgbClr val="9B9A9C"/>
              </a:solidFill>
              <a:latin typeface="Montserrat" charset="0"/>
              <a:ea typeface="Montserrat" charset="0"/>
              <a:cs typeface="Montserrat" charset="0"/>
            </a:endParaRPr>
          </a:p>
        </p:txBody>
      </p:sp>
      <p:sp>
        <p:nvSpPr>
          <p:cNvPr id="3" name="Блок-схема: альтернативный процесс 2"/>
          <p:cNvSpPr/>
          <p:nvPr/>
        </p:nvSpPr>
        <p:spPr bwMode="auto">
          <a:xfrm>
            <a:off x="742728" y="953344"/>
            <a:ext cx="7920880" cy="1944216"/>
          </a:xfrm>
          <a:prstGeom prst="flowChartAlternateProcess">
            <a:avLst/>
          </a:prstGeom>
          <a:solidFill>
            <a:schemeClr val="accent2"/>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2" name="Блок-схема: альтернативный процесс 11"/>
          <p:cNvSpPr/>
          <p:nvPr/>
        </p:nvSpPr>
        <p:spPr bwMode="auto">
          <a:xfrm>
            <a:off x="9527704" y="4923797"/>
            <a:ext cx="13027678" cy="3312368"/>
          </a:xfrm>
          <a:prstGeom prst="flowChartAlternateProcess">
            <a:avLst/>
          </a:prstGeom>
          <a:solidFill>
            <a:schemeClr val="accent6">
              <a:lumMod val="20000"/>
              <a:lumOff val="80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13" name="Блок-схема: альтернативный процесс 12"/>
          <p:cNvSpPr/>
          <p:nvPr/>
        </p:nvSpPr>
        <p:spPr bwMode="auto">
          <a:xfrm>
            <a:off x="9527704" y="953344"/>
            <a:ext cx="13017971" cy="3436677"/>
          </a:xfrm>
          <a:prstGeom prst="flowChartAlternateProcess">
            <a:avLst/>
          </a:prstGeom>
          <a:solidFill>
            <a:schemeClr val="accent6">
              <a:lumMod val="20000"/>
              <a:lumOff val="80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14" name="Блок-схема: альтернативный процесс 13"/>
          <p:cNvSpPr/>
          <p:nvPr/>
        </p:nvSpPr>
        <p:spPr bwMode="auto">
          <a:xfrm>
            <a:off x="727259" y="8894250"/>
            <a:ext cx="7920880" cy="1944216"/>
          </a:xfrm>
          <a:prstGeom prst="flowChartAlternateProcess">
            <a:avLst/>
          </a:prstGeom>
          <a:solidFill>
            <a:schemeClr val="accent2"/>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15" name="Блок-схема: альтернативный процесс 14"/>
          <p:cNvSpPr/>
          <p:nvPr/>
        </p:nvSpPr>
        <p:spPr bwMode="auto">
          <a:xfrm>
            <a:off x="727259" y="4923797"/>
            <a:ext cx="7920880" cy="1944216"/>
          </a:xfrm>
          <a:prstGeom prst="flowChartAlternateProcess">
            <a:avLst/>
          </a:prstGeom>
          <a:solidFill>
            <a:schemeClr val="accent2"/>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6" name="Блок-схема: альтернативный процесс 15"/>
          <p:cNvSpPr/>
          <p:nvPr/>
        </p:nvSpPr>
        <p:spPr bwMode="auto">
          <a:xfrm>
            <a:off x="9527704" y="8894250"/>
            <a:ext cx="13017971" cy="3312368"/>
          </a:xfrm>
          <a:prstGeom prst="flowChartAlternateProcess">
            <a:avLst/>
          </a:prstGeom>
          <a:solidFill>
            <a:schemeClr val="accent6">
              <a:lumMod val="20000"/>
              <a:lumOff val="80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4" name="TextBox 3"/>
          <p:cNvSpPr txBox="1"/>
          <p:nvPr/>
        </p:nvSpPr>
        <p:spPr>
          <a:xfrm>
            <a:off x="2398912" y="1463787"/>
            <a:ext cx="6696744" cy="923330"/>
          </a:xfrm>
          <a:prstGeom prst="rect">
            <a:avLst/>
          </a:prstGeom>
          <a:noFill/>
        </p:spPr>
        <p:txBody>
          <a:bodyPr wrap="square" rtlCol="0">
            <a:spAutoFit/>
          </a:bodyPr>
          <a:lstStyle/>
          <a:p>
            <a:r>
              <a:rPr lang="ru-RU" sz="5400" dirty="0" smtClean="0">
                <a:solidFill>
                  <a:schemeClr val="tx1"/>
                </a:solidFill>
              </a:rPr>
              <a:t>Актуальность</a:t>
            </a:r>
            <a:endParaRPr lang="ru-RU" sz="5400" dirty="0">
              <a:solidFill>
                <a:schemeClr val="tx1"/>
              </a:solidFill>
            </a:endParaRPr>
          </a:p>
        </p:txBody>
      </p:sp>
      <p:sp>
        <p:nvSpPr>
          <p:cNvPr id="17" name="TextBox 16"/>
          <p:cNvSpPr txBox="1"/>
          <p:nvPr/>
        </p:nvSpPr>
        <p:spPr>
          <a:xfrm>
            <a:off x="9959752" y="1248042"/>
            <a:ext cx="11809462" cy="2862322"/>
          </a:xfrm>
          <a:prstGeom prst="rect">
            <a:avLst/>
          </a:prstGeom>
          <a:noFill/>
        </p:spPr>
        <p:txBody>
          <a:bodyPr wrap="square" rtlCol="0">
            <a:spAutoFit/>
          </a:bodyPr>
          <a:lstStyle/>
          <a:p>
            <a:pPr algn="just"/>
            <a:r>
              <a:rPr lang="ru-RU" sz="3600" dirty="0">
                <a:solidFill>
                  <a:schemeClr val="bg1"/>
                </a:solidFill>
                <a:latin typeface="Times New Roman" panose="02020603050405020304" pitchFamily="18" charset="0"/>
                <a:cs typeface="Times New Roman" panose="02020603050405020304" pitchFamily="18" charset="0"/>
              </a:rPr>
              <a:t>Для принятия правильных управленческих решений, достижения финансовой устойчивости предприятия и обеспечения его устойчивого развития его должно интересовать изучение собственного капитала, его структуры, доли в стоимости капитала</a:t>
            </a:r>
          </a:p>
        </p:txBody>
      </p:sp>
      <p:sp>
        <p:nvSpPr>
          <p:cNvPr id="18" name="TextBox 17"/>
          <p:cNvSpPr txBox="1"/>
          <p:nvPr/>
        </p:nvSpPr>
        <p:spPr>
          <a:xfrm>
            <a:off x="3479032" y="9339072"/>
            <a:ext cx="6696744" cy="923330"/>
          </a:xfrm>
          <a:prstGeom prst="rect">
            <a:avLst/>
          </a:prstGeom>
          <a:noFill/>
        </p:spPr>
        <p:txBody>
          <a:bodyPr wrap="square" rtlCol="0">
            <a:spAutoFit/>
          </a:bodyPr>
          <a:lstStyle/>
          <a:p>
            <a:r>
              <a:rPr lang="ru-RU" sz="5400" dirty="0" smtClean="0">
                <a:solidFill>
                  <a:schemeClr val="tx1"/>
                </a:solidFill>
              </a:rPr>
              <a:t>Задачи</a:t>
            </a:r>
            <a:endParaRPr lang="ru-RU" sz="5400" dirty="0">
              <a:solidFill>
                <a:schemeClr val="tx1"/>
              </a:solidFill>
            </a:endParaRPr>
          </a:p>
        </p:txBody>
      </p:sp>
      <p:sp>
        <p:nvSpPr>
          <p:cNvPr id="19" name="TextBox 18"/>
          <p:cNvSpPr txBox="1"/>
          <p:nvPr/>
        </p:nvSpPr>
        <p:spPr>
          <a:xfrm>
            <a:off x="1339327" y="5241477"/>
            <a:ext cx="6696744" cy="923330"/>
          </a:xfrm>
          <a:prstGeom prst="rect">
            <a:avLst/>
          </a:prstGeom>
          <a:noFill/>
        </p:spPr>
        <p:txBody>
          <a:bodyPr wrap="square" rtlCol="0">
            <a:spAutoFit/>
          </a:bodyPr>
          <a:lstStyle/>
          <a:p>
            <a:pPr algn="ctr"/>
            <a:r>
              <a:rPr lang="ru-RU" sz="5400" dirty="0" smtClean="0">
                <a:solidFill>
                  <a:schemeClr val="tx1"/>
                </a:solidFill>
              </a:rPr>
              <a:t>Цели</a:t>
            </a:r>
            <a:endParaRPr lang="ru-RU" sz="5400" dirty="0">
              <a:solidFill>
                <a:schemeClr val="tx1"/>
              </a:solidFill>
            </a:endParaRPr>
          </a:p>
        </p:txBody>
      </p:sp>
      <p:sp>
        <p:nvSpPr>
          <p:cNvPr id="5" name="Прямоугольник 4"/>
          <p:cNvSpPr/>
          <p:nvPr/>
        </p:nvSpPr>
        <p:spPr>
          <a:xfrm>
            <a:off x="9959752" y="5854208"/>
            <a:ext cx="12192000" cy="1323439"/>
          </a:xfrm>
          <a:prstGeom prst="rect">
            <a:avLst/>
          </a:prstGeom>
        </p:spPr>
        <p:txBody>
          <a:bodyPr>
            <a:spAutoFit/>
          </a:bodyPr>
          <a:lstStyle/>
          <a:p>
            <a:pPr algn="just"/>
            <a:r>
              <a:rPr lang="ru-RU" sz="4000" dirty="0" smtClean="0">
                <a:solidFill>
                  <a:srgbClr val="000000"/>
                </a:solidFill>
                <a:latin typeface="Times New Roman" panose="02020603050405020304" pitchFamily="18" charset="0"/>
                <a:ea typeface="Times New Roman" panose="02020603050405020304" pitchFamily="18" charset="0"/>
              </a:rPr>
              <a:t>Изучение собственного капитала предприятия на примере действующей компании ПАО «Татнефть».</a:t>
            </a:r>
            <a:endParaRPr lang="ru-RU" sz="4000" dirty="0"/>
          </a:p>
        </p:txBody>
      </p:sp>
      <p:sp>
        <p:nvSpPr>
          <p:cNvPr id="6" name="Прямоугольник 5"/>
          <p:cNvSpPr/>
          <p:nvPr/>
        </p:nvSpPr>
        <p:spPr>
          <a:xfrm>
            <a:off x="9768483" y="9157797"/>
            <a:ext cx="12192000" cy="3170099"/>
          </a:xfrm>
          <a:prstGeom prst="rect">
            <a:avLst/>
          </a:prstGeom>
        </p:spPr>
        <p:txBody>
          <a:bodyPr>
            <a:spAutoFit/>
          </a:bodyPr>
          <a:lstStyle/>
          <a:p>
            <a:pPr marL="571500" indent="-571500" algn="just">
              <a:spcAft>
                <a:spcPts val="0"/>
              </a:spcAft>
              <a:buFontTx/>
              <a:buChar char="-"/>
            </a:pPr>
            <a:r>
              <a:rPr lang="ru-RU" sz="4000" dirty="0" smtClean="0">
                <a:solidFill>
                  <a:srgbClr val="000000"/>
                </a:solidFill>
                <a:latin typeface="Times New Roman" panose="02020603050405020304" pitchFamily="18" charset="0"/>
                <a:ea typeface="Times New Roman" panose="02020603050405020304" pitchFamily="18" charset="0"/>
              </a:rPr>
              <a:t>Выявление </a:t>
            </a:r>
            <a:r>
              <a:rPr lang="ru-RU" sz="4000" dirty="0">
                <a:solidFill>
                  <a:srgbClr val="000000"/>
                </a:solidFill>
                <a:latin typeface="Times New Roman" panose="02020603050405020304" pitchFamily="18" charset="0"/>
                <a:ea typeface="Times New Roman" panose="02020603050405020304" pitchFamily="18" charset="0"/>
              </a:rPr>
              <a:t>сущности и состава собственного капитала предприятия; </a:t>
            </a:r>
            <a:endParaRPr lang="ru-RU" sz="4000" dirty="0" smtClean="0">
              <a:solidFill>
                <a:srgbClr val="000000"/>
              </a:solidFill>
              <a:latin typeface="Times New Roman" panose="02020603050405020304" pitchFamily="18" charset="0"/>
              <a:ea typeface="Times New Roman" panose="02020603050405020304" pitchFamily="18" charset="0"/>
            </a:endParaRPr>
          </a:p>
          <a:p>
            <a:pPr marL="571500" indent="-571500" algn="just">
              <a:spcAft>
                <a:spcPts val="0"/>
              </a:spcAft>
              <a:buFontTx/>
              <a:buChar char="-"/>
            </a:pPr>
            <a:r>
              <a:rPr lang="ru-RU" sz="4000" dirty="0" smtClean="0">
                <a:solidFill>
                  <a:srgbClr val="000000"/>
                </a:solidFill>
                <a:latin typeface="Times New Roman" panose="02020603050405020304" pitchFamily="18" charset="0"/>
                <a:ea typeface="Times New Roman" panose="02020603050405020304" pitchFamily="18" charset="0"/>
              </a:rPr>
              <a:t>- Изучение </a:t>
            </a:r>
            <a:r>
              <a:rPr lang="ru-RU" sz="4000" dirty="0">
                <a:solidFill>
                  <a:srgbClr val="000000"/>
                </a:solidFill>
                <a:latin typeface="Times New Roman" panose="02020603050405020304" pitchFamily="18" charset="0"/>
                <a:ea typeface="Times New Roman" panose="02020603050405020304" pitchFamily="18" charset="0"/>
              </a:rPr>
              <a:t>аналитических материалов, отражающих структуру, источники финансирования собственного капитала и эффективности его использования.</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Группа 41"/>
          <p:cNvGrpSpPr/>
          <p:nvPr/>
        </p:nvGrpSpPr>
        <p:grpSpPr>
          <a:xfrm>
            <a:off x="2042919" y="2480947"/>
            <a:ext cx="19832021" cy="9064401"/>
            <a:chOff x="1686980" y="1864563"/>
            <a:chExt cx="20586140" cy="9004958"/>
          </a:xfrm>
        </p:grpSpPr>
        <p:sp>
          <p:nvSpPr>
            <p:cNvPr id="18" name="Блок-схема: альтернативный процесс 17"/>
            <p:cNvSpPr/>
            <p:nvPr/>
          </p:nvSpPr>
          <p:spPr bwMode="auto">
            <a:xfrm>
              <a:off x="1686980" y="3997504"/>
              <a:ext cx="4752528" cy="2880320"/>
            </a:xfrm>
            <a:prstGeom prst="flowChartAlternateProcess">
              <a:avLst/>
            </a:prstGeom>
            <a:solidFill>
              <a:schemeClr val="accent2">
                <a:lumMod val="75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grpSp>
          <p:nvGrpSpPr>
            <p:cNvPr id="41" name="Группа 40"/>
            <p:cNvGrpSpPr/>
            <p:nvPr/>
          </p:nvGrpSpPr>
          <p:grpSpPr>
            <a:xfrm>
              <a:off x="1993233" y="1864563"/>
              <a:ext cx="20279887" cy="9004958"/>
              <a:chOff x="1993233" y="1864563"/>
              <a:chExt cx="20279887" cy="9004958"/>
            </a:xfrm>
          </p:grpSpPr>
          <p:cxnSp>
            <p:nvCxnSpPr>
              <p:cNvPr id="24" name="Прямая со стрелкой 23"/>
              <p:cNvCxnSpPr>
                <a:stCxn id="19" idx="3"/>
              </p:cNvCxnSpPr>
              <p:nvPr/>
            </p:nvCxnSpPr>
            <p:spPr bwMode="auto">
              <a:xfrm flipV="1">
                <a:off x="7321824" y="8367700"/>
                <a:ext cx="3243662" cy="1060937"/>
              </a:xfrm>
              <a:prstGeom prst="straightConnector1">
                <a:avLst/>
              </a:prstGeom>
              <a:blipFill dpi="0" rotWithShape="0">
                <a:blip r:embed="rId2"/>
                <a:srcRect/>
                <a:tile tx="0" ty="0" sx="100000" sy="100000" flip="none" algn="tl"/>
              </a:blipFill>
              <a:ln w="12700" cap="flat" cmpd="sng" algn="ctr">
                <a:solidFill>
                  <a:srgbClr val="000000"/>
                </a:solidFill>
                <a:prstDash val="solid"/>
                <a:miter lim="400000"/>
                <a:headEnd type="none" w="med" len="med"/>
                <a:tailEnd type="triangle"/>
              </a:ln>
              <a:effectLst>
                <a:outerShdw blurRad="25400" algn="ctr" rotWithShape="0">
                  <a:srgbClr val="000000">
                    <a:alpha val="50000"/>
                  </a:srgbClr>
                </a:outerShdw>
              </a:effectLst>
            </p:spPr>
          </p:cxnSp>
          <p:cxnSp>
            <p:nvCxnSpPr>
              <p:cNvPr id="30" name="Прямая со стрелкой 29"/>
              <p:cNvCxnSpPr/>
              <p:nvPr/>
            </p:nvCxnSpPr>
            <p:spPr bwMode="auto">
              <a:xfrm flipH="1" flipV="1">
                <a:off x="13473141" y="8179739"/>
                <a:ext cx="3456385" cy="786738"/>
              </a:xfrm>
              <a:prstGeom prst="straightConnector1">
                <a:avLst/>
              </a:prstGeom>
              <a:blipFill dpi="0" rotWithShape="0">
                <a:blip r:embed="rId2"/>
                <a:srcRect/>
                <a:tile tx="0" ty="0" sx="100000" sy="100000" flip="none" algn="tl"/>
              </a:blipFill>
              <a:ln w="12700" cap="flat" cmpd="sng" algn="ctr">
                <a:solidFill>
                  <a:srgbClr val="000000"/>
                </a:solidFill>
                <a:prstDash val="solid"/>
                <a:miter lim="400000"/>
                <a:headEnd type="none" w="med" len="med"/>
                <a:tailEnd type="triangle"/>
              </a:ln>
              <a:effectLst>
                <a:outerShdw blurRad="25400" algn="ctr" rotWithShape="0">
                  <a:srgbClr val="000000">
                    <a:alpha val="50000"/>
                  </a:srgbClr>
                </a:outerShdw>
              </a:effectLst>
            </p:spPr>
          </p:cxnSp>
          <p:cxnSp>
            <p:nvCxnSpPr>
              <p:cNvPr id="26" name="Прямая со стрелкой 25"/>
              <p:cNvCxnSpPr>
                <a:stCxn id="17" idx="1"/>
              </p:cNvCxnSpPr>
              <p:nvPr/>
            </p:nvCxnSpPr>
            <p:spPr bwMode="auto">
              <a:xfrm flipH="1">
                <a:off x="13488144" y="5437664"/>
                <a:ext cx="4032448" cy="717416"/>
              </a:xfrm>
              <a:prstGeom prst="straightConnector1">
                <a:avLst/>
              </a:prstGeom>
              <a:blipFill dpi="0" rotWithShape="0">
                <a:blip r:embed="rId2"/>
                <a:srcRect/>
                <a:tile tx="0" ty="0" sx="100000" sy="100000" flip="none" algn="tl"/>
              </a:blipFill>
              <a:ln w="12700" cap="flat" cmpd="sng" algn="ctr">
                <a:solidFill>
                  <a:srgbClr val="000000"/>
                </a:solidFill>
                <a:prstDash val="solid"/>
                <a:miter lim="400000"/>
                <a:headEnd type="none" w="med" len="med"/>
                <a:tailEnd type="triangle"/>
              </a:ln>
              <a:effectLst>
                <a:outerShdw blurRad="25400" algn="ctr" rotWithShape="0">
                  <a:srgbClr val="000000">
                    <a:alpha val="50000"/>
                  </a:srgbClr>
                </a:outerShdw>
              </a:effectLst>
            </p:spPr>
          </p:cxnSp>
          <p:sp>
            <p:nvSpPr>
              <p:cNvPr id="16" name="Блок-схема: альтернативный процесс 15"/>
              <p:cNvSpPr/>
              <p:nvPr/>
            </p:nvSpPr>
            <p:spPr bwMode="auto">
              <a:xfrm>
                <a:off x="16524109" y="7989201"/>
                <a:ext cx="4752528" cy="2880320"/>
              </a:xfrm>
              <a:prstGeom prst="flowChartAlternateProcess">
                <a:avLst/>
              </a:prstGeom>
              <a:solidFill>
                <a:schemeClr val="accent2">
                  <a:lumMod val="75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17" name="Блок-схема: альтернативный процесс 16"/>
              <p:cNvSpPr/>
              <p:nvPr/>
            </p:nvSpPr>
            <p:spPr bwMode="auto">
              <a:xfrm>
                <a:off x="17520592" y="3997504"/>
                <a:ext cx="4752528" cy="2880320"/>
              </a:xfrm>
              <a:prstGeom prst="flowChartAlternateProcess">
                <a:avLst/>
              </a:prstGeom>
              <a:solidFill>
                <a:schemeClr val="accent2">
                  <a:lumMod val="75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19" name="Блок-схема: альтернативный процесс 18"/>
              <p:cNvSpPr/>
              <p:nvPr/>
            </p:nvSpPr>
            <p:spPr bwMode="auto">
              <a:xfrm>
                <a:off x="2569296" y="7988476"/>
                <a:ext cx="4752528" cy="2880320"/>
              </a:xfrm>
              <a:prstGeom prst="flowChartAlternateProcess">
                <a:avLst/>
              </a:prstGeom>
              <a:solidFill>
                <a:schemeClr val="accent2">
                  <a:lumMod val="75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20" name="Овал 19"/>
              <p:cNvSpPr/>
              <p:nvPr/>
            </p:nvSpPr>
            <p:spPr bwMode="auto">
              <a:xfrm>
                <a:off x="10044944" y="4861600"/>
                <a:ext cx="4176464" cy="4032448"/>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cxnSp>
            <p:nvCxnSpPr>
              <p:cNvPr id="22" name="Прямая со стрелкой 21"/>
              <p:cNvCxnSpPr>
                <a:stCxn id="18" idx="3"/>
              </p:cNvCxnSpPr>
              <p:nvPr/>
            </p:nvCxnSpPr>
            <p:spPr bwMode="auto">
              <a:xfrm>
                <a:off x="6439509" y="5437664"/>
                <a:ext cx="3605436" cy="907586"/>
              </a:xfrm>
              <a:prstGeom prst="straightConnector1">
                <a:avLst/>
              </a:prstGeom>
              <a:blipFill dpi="0" rotWithShape="0">
                <a:blip r:embed="rId2"/>
                <a:srcRect/>
                <a:tile tx="0" ty="0" sx="100000" sy="100000" flip="none" algn="tl"/>
              </a:blipFill>
              <a:ln w="12700" cap="flat" cmpd="sng" algn="ctr">
                <a:solidFill>
                  <a:srgbClr val="000000"/>
                </a:solidFill>
                <a:prstDash val="solid"/>
                <a:miter lim="400000"/>
                <a:headEnd type="none" w="med" len="med"/>
                <a:tailEnd type="triangle"/>
              </a:ln>
              <a:effectLst>
                <a:outerShdw blurRad="25400" algn="ctr" rotWithShape="0">
                  <a:srgbClr val="000000">
                    <a:alpha val="50000"/>
                  </a:srgbClr>
                </a:outerShdw>
              </a:effectLst>
            </p:spPr>
          </p:cxnSp>
          <p:sp>
            <p:nvSpPr>
              <p:cNvPr id="33" name="TextBox 32"/>
              <p:cNvSpPr txBox="1"/>
              <p:nvPr/>
            </p:nvSpPr>
            <p:spPr>
              <a:xfrm>
                <a:off x="10118505" y="6301760"/>
                <a:ext cx="3911691" cy="1070154"/>
              </a:xfrm>
              <a:prstGeom prst="rect">
                <a:avLst/>
              </a:prstGeom>
              <a:noFill/>
            </p:spPr>
            <p:txBody>
              <a:bodyPr wrap="square" rtlCol="0">
                <a:spAutoFit/>
              </a:bodyPr>
              <a:lstStyle/>
              <a:p>
                <a:pPr algn="ctr"/>
                <a:r>
                  <a:rPr lang="ru-RU" sz="3200" b="1" dirty="0" smtClean="0"/>
                  <a:t>Собственный капитал</a:t>
                </a:r>
                <a:endParaRPr lang="ru-RU" sz="3200" b="1" dirty="0"/>
              </a:p>
            </p:txBody>
          </p:sp>
          <p:sp>
            <p:nvSpPr>
              <p:cNvPr id="34" name="TextBox 33"/>
              <p:cNvSpPr txBox="1"/>
              <p:nvPr/>
            </p:nvSpPr>
            <p:spPr>
              <a:xfrm>
                <a:off x="16647113" y="8847844"/>
                <a:ext cx="4360767" cy="1070154"/>
              </a:xfrm>
              <a:prstGeom prst="rect">
                <a:avLst/>
              </a:prstGeom>
              <a:noFill/>
            </p:spPr>
            <p:txBody>
              <a:bodyPr wrap="square" rtlCol="0">
                <a:spAutoFit/>
              </a:bodyPr>
              <a:lstStyle/>
              <a:p>
                <a:pPr algn="ctr"/>
                <a:r>
                  <a:rPr lang="ru-RU" sz="3200" b="1" dirty="0" smtClean="0">
                    <a:solidFill>
                      <a:schemeClr val="tx1"/>
                    </a:solidFill>
                  </a:rPr>
                  <a:t>Нераспределенная прибыль</a:t>
                </a:r>
                <a:endParaRPr lang="ru-RU" sz="3200" b="1" dirty="0">
                  <a:solidFill>
                    <a:schemeClr val="tx1"/>
                  </a:solidFill>
                </a:endParaRPr>
              </a:p>
            </p:txBody>
          </p:sp>
          <p:sp>
            <p:nvSpPr>
              <p:cNvPr id="36" name="TextBox 35"/>
              <p:cNvSpPr txBox="1"/>
              <p:nvPr/>
            </p:nvSpPr>
            <p:spPr>
              <a:xfrm>
                <a:off x="10153255" y="1864563"/>
                <a:ext cx="3911691" cy="1070154"/>
              </a:xfrm>
              <a:prstGeom prst="rect">
                <a:avLst/>
              </a:prstGeom>
              <a:noFill/>
            </p:spPr>
            <p:txBody>
              <a:bodyPr wrap="square" rtlCol="0">
                <a:spAutoFit/>
              </a:bodyPr>
              <a:lstStyle/>
              <a:p>
                <a:pPr algn="ctr"/>
                <a:r>
                  <a:rPr lang="ru-RU" sz="3200" b="1" dirty="0" smtClean="0">
                    <a:solidFill>
                      <a:schemeClr val="tx1"/>
                    </a:solidFill>
                  </a:rPr>
                  <a:t>Уставный капитал</a:t>
                </a:r>
                <a:endParaRPr lang="ru-RU" sz="3200" b="1" dirty="0">
                  <a:solidFill>
                    <a:schemeClr val="tx1"/>
                  </a:solidFill>
                </a:endParaRPr>
              </a:p>
            </p:txBody>
          </p:sp>
          <p:sp>
            <p:nvSpPr>
              <p:cNvPr id="37" name="TextBox 36"/>
              <p:cNvSpPr txBox="1"/>
              <p:nvPr/>
            </p:nvSpPr>
            <p:spPr>
              <a:xfrm>
                <a:off x="1993233" y="4719154"/>
                <a:ext cx="4446276" cy="580940"/>
              </a:xfrm>
              <a:prstGeom prst="rect">
                <a:avLst/>
              </a:prstGeom>
              <a:noFill/>
            </p:spPr>
            <p:txBody>
              <a:bodyPr wrap="square" rtlCol="0">
                <a:spAutoFit/>
              </a:bodyPr>
              <a:lstStyle/>
              <a:p>
                <a:pPr algn="ctr"/>
                <a:r>
                  <a:rPr lang="ru-RU" sz="3200" b="1" dirty="0" smtClean="0">
                    <a:solidFill>
                      <a:schemeClr val="tx1"/>
                    </a:solidFill>
                  </a:rPr>
                  <a:t>Уставный капитал</a:t>
                </a:r>
                <a:endParaRPr lang="ru-RU" sz="3200" b="1" dirty="0">
                  <a:solidFill>
                    <a:schemeClr val="tx1"/>
                  </a:solidFill>
                </a:endParaRPr>
              </a:p>
            </p:txBody>
          </p:sp>
        </p:grpSp>
      </p:grpSp>
      <p:sp>
        <p:nvSpPr>
          <p:cNvPr id="43" name="TextBox 42"/>
          <p:cNvSpPr txBox="1"/>
          <p:nvPr/>
        </p:nvSpPr>
        <p:spPr>
          <a:xfrm>
            <a:off x="1817518" y="313160"/>
            <a:ext cx="20522280" cy="830997"/>
          </a:xfrm>
          <a:prstGeom prst="rect">
            <a:avLst/>
          </a:prstGeom>
          <a:noFill/>
        </p:spPr>
        <p:txBody>
          <a:bodyPr wrap="square" rtlCol="0">
            <a:spAutoFit/>
          </a:bodyPr>
          <a:lstStyle/>
          <a:p>
            <a:pPr algn="ctr"/>
            <a:r>
              <a:rPr lang="ru-RU" sz="4800" b="1" dirty="0" smtClean="0">
                <a:solidFill>
                  <a:schemeClr val="bg1"/>
                </a:solidFill>
              </a:rPr>
              <a:t>Состав собственного капитала организации</a:t>
            </a:r>
            <a:endParaRPr lang="ru-RU" sz="4800" b="1" dirty="0">
              <a:solidFill>
                <a:schemeClr val="bg1"/>
              </a:solidFill>
            </a:endParaRPr>
          </a:p>
        </p:txBody>
      </p:sp>
      <p:sp>
        <p:nvSpPr>
          <p:cNvPr id="25" name="TextBox 24"/>
          <p:cNvSpPr txBox="1"/>
          <p:nvPr/>
        </p:nvSpPr>
        <p:spPr>
          <a:xfrm>
            <a:off x="3238039" y="9573418"/>
            <a:ext cx="4201022" cy="1077218"/>
          </a:xfrm>
          <a:prstGeom prst="rect">
            <a:avLst/>
          </a:prstGeom>
          <a:noFill/>
        </p:spPr>
        <p:txBody>
          <a:bodyPr wrap="square" rtlCol="0">
            <a:spAutoFit/>
          </a:bodyPr>
          <a:lstStyle/>
          <a:p>
            <a:pPr algn="ctr"/>
            <a:r>
              <a:rPr lang="ru-RU" sz="3200" b="1" dirty="0" smtClean="0">
                <a:solidFill>
                  <a:schemeClr val="tx1"/>
                </a:solidFill>
              </a:rPr>
              <a:t>Добавочный капитал</a:t>
            </a:r>
            <a:endParaRPr lang="ru-RU" sz="3200" b="1" dirty="0">
              <a:solidFill>
                <a:schemeClr val="tx1"/>
              </a:solidFill>
            </a:endParaRPr>
          </a:p>
        </p:txBody>
      </p:sp>
      <p:sp>
        <p:nvSpPr>
          <p:cNvPr id="27" name="TextBox 26"/>
          <p:cNvSpPr txBox="1"/>
          <p:nvPr/>
        </p:nvSpPr>
        <p:spPr>
          <a:xfrm>
            <a:off x="17644987" y="5508523"/>
            <a:ext cx="4201022" cy="584775"/>
          </a:xfrm>
          <a:prstGeom prst="rect">
            <a:avLst/>
          </a:prstGeom>
          <a:noFill/>
        </p:spPr>
        <p:txBody>
          <a:bodyPr wrap="square" rtlCol="0">
            <a:spAutoFit/>
          </a:bodyPr>
          <a:lstStyle/>
          <a:p>
            <a:pPr algn="ctr"/>
            <a:r>
              <a:rPr lang="ru-RU" sz="3200" b="1" dirty="0" smtClean="0">
                <a:solidFill>
                  <a:schemeClr val="tx1"/>
                </a:solidFill>
              </a:rPr>
              <a:t>Резервный капитал</a:t>
            </a:r>
            <a:endParaRPr lang="ru-RU" sz="3200" b="1" dirty="0">
              <a:solidFill>
                <a:schemeClr val="tx1"/>
              </a:solidFill>
            </a:endParaRPr>
          </a:p>
        </p:txBody>
      </p:sp>
      <p:sp>
        <p:nvSpPr>
          <p:cNvPr id="7" name="Прямоугольник 6"/>
          <p:cNvSpPr/>
          <p:nvPr/>
        </p:nvSpPr>
        <p:spPr>
          <a:xfrm>
            <a:off x="7309307" y="12258806"/>
            <a:ext cx="9538701" cy="5847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indent="450215" algn="ctr">
              <a:spcAft>
                <a:spcPts val="0"/>
              </a:spcAft>
            </a:pPr>
            <a:r>
              <a:rPr lang="ru-RU" sz="3200" dirty="0">
                <a:latin typeface="Times New Roman" panose="02020603050405020304" pitchFamily="18" charset="0"/>
                <a:ea typeface="Times New Roman" panose="02020603050405020304" pitchFamily="18" charset="0"/>
              </a:rPr>
              <a:t>Рис. 1. Состав собственного капитала организации</a:t>
            </a:r>
            <a:endParaRPr lang="ru-RU" sz="4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01784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00599865-69BD-BC41-8D35-A82460E76DFB}"/>
              </a:ext>
            </a:extLst>
          </p:cNvPr>
          <p:cNvSpPr txBox="1">
            <a:spLocks/>
          </p:cNvSpPr>
          <p:nvPr/>
        </p:nvSpPr>
        <p:spPr bwMode="auto">
          <a:xfrm>
            <a:off x="1966864" y="2321496"/>
            <a:ext cx="10873085" cy="345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ru-RU" altLang="x-none" sz="6000" b="1" dirty="0" smtClean="0">
                <a:solidFill>
                  <a:srgbClr val="FDF9FF"/>
                </a:solidFill>
                <a:latin typeface="Montserrat" panose="00000500000000000000" pitchFamily="2" charset="-52"/>
                <a:ea typeface="Montserrat Semi" charset="0"/>
                <a:cs typeface="Montserrat Semi" charset="0"/>
                <a:sym typeface="Poppins Medium" charset="0"/>
              </a:rPr>
              <a:t>Анализ собственного капитала организации</a:t>
            </a:r>
            <a:endParaRPr lang="x-none" altLang="x-none" sz="6000" b="1" dirty="0">
              <a:solidFill>
                <a:srgbClr val="049C8C"/>
              </a:solidFill>
              <a:latin typeface="Montserrat" panose="00000500000000000000" pitchFamily="2" charset="-52"/>
              <a:ea typeface="Montserrat Semi" charset="0"/>
              <a:cs typeface="Montserrat Semi" charset="0"/>
              <a:sym typeface="Poppins Medium" charset="0"/>
            </a:endParaRPr>
          </a:p>
        </p:txBody>
      </p:sp>
      <p:sp>
        <p:nvSpPr>
          <p:cNvPr id="13" name="Rectangle 1">
            <a:extLst>
              <a:ext uri="{FF2B5EF4-FFF2-40B4-BE49-F238E27FC236}">
                <a16:creationId xmlns:a16="http://schemas.microsoft.com/office/drawing/2014/main" id="{61A71B35-2017-5246-A2B8-7B8FDC95EA5A}"/>
              </a:ext>
            </a:extLst>
          </p:cNvPr>
          <p:cNvSpPr>
            <a:spLocks noChangeArrowheads="1"/>
          </p:cNvSpPr>
          <p:nvPr/>
        </p:nvSpPr>
        <p:spPr bwMode="auto">
          <a:xfrm>
            <a:off x="1852164" y="4603089"/>
            <a:ext cx="10314495" cy="707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80000"/>
              </a:lnSpc>
            </a:pPr>
            <a:r>
              <a:rPr lang="ru-RU" altLang="en-US" sz="2800" dirty="0">
                <a:solidFill>
                  <a:schemeClr val="tx1"/>
                </a:solidFill>
                <a:latin typeface="Montserrat" panose="00000500000000000000" pitchFamily="2" charset="-52"/>
                <a:cs typeface="Open Sans" panose="020B0606030504020204" pitchFamily="34" charset="0"/>
              </a:rPr>
              <a:t>Анализ использования капитала предприятия – это процесс изучения основных показателей эффективности использования капитала предприятия для определения резервов повышения эффективности. Благодаря этому анализу можно оценить текущее состояние предприятия, определить основные источники накопления капитала, определить последствия их изменения для финансовой устойчивости предприятия. </a:t>
            </a:r>
            <a:endParaRPr lang="en-US" altLang="en-US" sz="2800" dirty="0">
              <a:solidFill>
                <a:schemeClr val="tx1"/>
              </a:solidFill>
              <a:latin typeface="Open Sans" panose="020B0606030504020204" pitchFamily="34" charset="0"/>
              <a:cs typeface="Open Sans" panose="020B0606030504020204" pitchFamily="34" charset="0"/>
            </a:endParaRPr>
          </a:p>
        </p:txBody>
      </p:sp>
      <p:grpSp>
        <p:nvGrpSpPr>
          <p:cNvPr id="2" name="Группа 1"/>
          <p:cNvGrpSpPr/>
          <p:nvPr/>
        </p:nvGrpSpPr>
        <p:grpSpPr>
          <a:xfrm>
            <a:off x="14496256" y="2321496"/>
            <a:ext cx="8928992" cy="10278524"/>
            <a:chOff x="14460267" y="2859770"/>
            <a:chExt cx="6916254" cy="10278524"/>
          </a:xfrm>
        </p:grpSpPr>
        <p:sp>
          <p:nvSpPr>
            <p:cNvPr id="20" name="Text Box 3">
              <a:extLst>
                <a:ext uri="{FF2B5EF4-FFF2-40B4-BE49-F238E27FC236}">
                  <a16:creationId xmlns:a16="http://schemas.microsoft.com/office/drawing/2014/main" id="{40ACE7A3-EB55-3A4A-8DA9-9A707E6B5918}"/>
                </a:ext>
              </a:extLst>
            </p:cNvPr>
            <p:cNvSpPr txBox="1">
              <a:spLocks/>
            </p:cNvSpPr>
            <p:nvPr/>
          </p:nvSpPr>
          <p:spPr bwMode="auto">
            <a:xfrm>
              <a:off x="14610916" y="2859770"/>
              <a:ext cx="4613562" cy="619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lnSpc>
                  <a:spcPct val="120000"/>
                </a:lnSpc>
                <a:defRPr/>
              </a:pPr>
              <a:r>
                <a:rPr lang="ru-RU" altLang="x-none" sz="3200" b="1" dirty="0" smtClean="0">
                  <a:solidFill>
                    <a:srgbClr val="049C8C"/>
                  </a:solidFill>
                  <a:latin typeface="Montserrat" pitchFamily="2" charset="0"/>
                  <a:ea typeface="Montserrat Semi" charset="0"/>
                  <a:cs typeface="Montserrat Semi" charset="0"/>
                  <a:sym typeface="Poppins Medium" charset="0"/>
                </a:rPr>
                <a:t>1.</a:t>
              </a:r>
              <a:endParaRPr lang="x-none" altLang="x-none" sz="3200" b="1" dirty="0">
                <a:solidFill>
                  <a:srgbClr val="049C8C"/>
                </a:solidFill>
                <a:latin typeface="Montserrat" pitchFamily="2" charset="0"/>
                <a:ea typeface="Montserrat Semi" charset="0"/>
                <a:cs typeface="Montserrat Semi" charset="0"/>
                <a:sym typeface="Poppins Medium" charset="0"/>
              </a:endParaRPr>
            </a:p>
          </p:txBody>
        </p:sp>
        <p:sp>
          <p:nvSpPr>
            <p:cNvPr id="21" name="Rectangle 1">
              <a:extLst>
                <a:ext uri="{FF2B5EF4-FFF2-40B4-BE49-F238E27FC236}">
                  <a16:creationId xmlns:a16="http://schemas.microsoft.com/office/drawing/2014/main" id="{E7BF96DE-5FC1-C246-9DE0-EFF140EFF472}"/>
                </a:ext>
              </a:extLst>
            </p:cNvPr>
            <p:cNvSpPr>
              <a:spLocks noChangeArrowheads="1"/>
            </p:cNvSpPr>
            <p:nvPr/>
          </p:nvSpPr>
          <p:spPr bwMode="auto">
            <a:xfrm>
              <a:off x="14590575" y="3478935"/>
              <a:ext cx="6785946"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80000"/>
                </a:lnSpc>
              </a:pPr>
              <a:r>
                <a:rPr lang="ru-RU" altLang="en-US" sz="2400" dirty="0" smtClean="0">
                  <a:solidFill>
                    <a:schemeClr val="tx1"/>
                  </a:solidFill>
                  <a:latin typeface="Montserrat" panose="00000500000000000000" pitchFamily="2" charset="-52"/>
                  <a:cs typeface="Open Sans" panose="020B0606030504020204" pitchFamily="34" charset="0"/>
                </a:rPr>
                <a:t>Изучение соотношения внешних и внутренних источников формирования собственного капитала</a:t>
              </a:r>
              <a:endParaRPr lang="en-US" altLang="en-US" sz="2400" dirty="0">
                <a:solidFill>
                  <a:srgbClr val="FDF9FF"/>
                </a:solidFill>
                <a:latin typeface="Open Sans" panose="020B0606030504020204" pitchFamily="34" charset="0"/>
                <a:cs typeface="Open Sans" panose="020B0606030504020204" pitchFamily="34" charset="0"/>
              </a:endParaRPr>
            </a:p>
          </p:txBody>
        </p:sp>
        <p:sp>
          <p:nvSpPr>
            <p:cNvPr id="24" name="Text Box 3">
              <a:extLst>
                <a:ext uri="{FF2B5EF4-FFF2-40B4-BE49-F238E27FC236}">
                  <a16:creationId xmlns:a16="http://schemas.microsoft.com/office/drawing/2014/main" id="{8C57BC74-15E8-1F46-A1DA-35277D3BC9E0}"/>
                </a:ext>
              </a:extLst>
            </p:cNvPr>
            <p:cNvSpPr txBox="1">
              <a:spLocks/>
            </p:cNvSpPr>
            <p:nvPr/>
          </p:nvSpPr>
          <p:spPr bwMode="auto">
            <a:xfrm>
              <a:off x="14610916" y="5526376"/>
              <a:ext cx="4613562" cy="619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lnSpc>
                  <a:spcPct val="120000"/>
                </a:lnSpc>
                <a:defRPr/>
              </a:pPr>
              <a:r>
                <a:rPr lang="ru-RU" altLang="x-none" sz="3200" b="1" dirty="0" smtClean="0">
                  <a:solidFill>
                    <a:srgbClr val="049C8C"/>
                  </a:solidFill>
                  <a:latin typeface="Montserrat" pitchFamily="2" charset="0"/>
                  <a:ea typeface="Montserrat Semi" charset="0"/>
                  <a:cs typeface="Montserrat Semi" charset="0"/>
                  <a:sym typeface="Poppins Medium" charset="0"/>
                </a:rPr>
                <a:t>2.</a:t>
              </a:r>
              <a:endParaRPr lang="x-none" altLang="x-none" sz="3200" b="1" dirty="0">
                <a:solidFill>
                  <a:srgbClr val="049C8C"/>
                </a:solidFill>
                <a:latin typeface="Montserrat" pitchFamily="2" charset="0"/>
                <a:ea typeface="Montserrat Semi" charset="0"/>
                <a:cs typeface="Montserrat Semi" charset="0"/>
                <a:sym typeface="Poppins Medium" charset="0"/>
              </a:endParaRPr>
            </a:p>
          </p:txBody>
        </p:sp>
        <p:sp>
          <p:nvSpPr>
            <p:cNvPr id="25" name="Rectangle 1">
              <a:extLst>
                <a:ext uri="{FF2B5EF4-FFF2-40B4-BE49-F238E27FC236}">
                  <a16:creationId xmlns:a16="http://schemas.microsoft.com/office/drawing/2014/main" id="{36098603-A696-C74D-8B0E-AEDD5550D298}"/>
                </a:ext>
              </a:extLst>
            </p:cNvPr>
            <p:cNvSpPr>
              <a:spLocks noChangeArrowheads="1"/>
            </p:cNvSpPr>
            <p:nvPr/>
          </p:nvSpPr>
          <p:spPr bwMode="auto">
            <a:xfrm>
              <a:off x="14590575" y="6113697"/>
              <a:ext cx="6785946"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80000"/>
                </a:lnSpc>
              </a:pPr>
              <a:r>
                <a:rPr lang="ru-RU" altLang="en-US" sz="2400" dirty="0" smtClean="0">
                  <a:solidFill>
                    <a:schemeClr val="tx1"/>
                  </a:solidFill>
                  <a:latin typeface="Montserrat" panose="00000500000000000000" pitchFamily="2" charset="-52"/>
                  <a:cs typeface="Open Sans" panose="020B0606030504020204" pitchFamily="34" charset="0"/>
                </a:rPr>
                <a:t>Исследование движения собственного капитала</a:t>
              </a:r>
              <a:endParaRPr lang="en-US" altLang="en-US" sz="2400" dirty="0">
                <a:solidFill>
                  <a:srgbClr val="FDF9FF"/>
                </a:solidFill>
                <a:latin typeface="Open Sans" panose="020B0606030504020204" pitchFamily="34" charset="0"/>
                <a:cs typeface="Open Sans" panose="020B0606030504020204" pitchFamily="34" charset="0"/>
              </a:endParaRPr>
            </a:p>
          </p:txBody>
        </p:sp>
        <p:sp>
          <p:nvSpPr>
            <p:cNvPr id="27" name="Text Box 3">
              <a:extLst>
                <a:ext uri="{FF2B5EF4-FFF2-40B4-BE49-F238E27FC236}">
                  <a16:creationId xmlns:a16="http://schemas.microsoft.com/office/drawing/2014/main" id="{2188C19B-DFB1-964A-B20B-B3F24B75FA72}"/>
                </a:ext>
              </a:extLst>
            </p:cNvPr>
            <p:cNvSpPr txBox="1">
              <a:spLocks/>
            </p:cNvSpPr>
            <p:nvPr/>
          </p:nvSpPr>
          <p:spPr bwMode="auto">
            <a:xfrm>
              <a:off x="14610916" y="7502824"/>
              <a:ext cx="4613562" cy="619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lnSpc>
                  <a:spcPct val="120000"/>
                </a:lnSpc>
                <a:defRPr/>
              </a:pPr>
              <a:r>
                <a:rPr lang="ru-RU" altLang="x-none" sz="3200" b="1" dirty="0" smtClean="0">
                  <a:solidFill>
                    <a:srgbClr val="049C8C"/>
                  </a:solidFill>
                  <a:latin typeface="Montserrat" pitchFamily="2" charset="0"/>
                  <a:ea typeface="Montserrat Semi" charset="0"/>
                  <a:cs typeface="Montserrat Semi" charset="0"/>
                  <a:sym typeface="Poppins Medium" charset="0"/>
                </a:rPr>
                <a:t>3.</a:t>
              </a:r>
              <a:endParaRPr lang="x-none" altLang="x-none" sz="3200" b="1" dirty="0">
                <a:solidFill>
                  <a:srgbClr val="049C8C"/>
                </a:solidFill>
                <a:latin typeface="Montserrat" pitchFamily="2" charset="0"/>
                <a:ea typeface="Montserrat Semi" charset="0"/>
                <a:cs typeface="Montserrat Semi" charset="0"/>
                <a:sym typeface="Poppins Medium" charset="0"/>
              </a:endParaRPr>
            </a:p>
          </p:txBody>
        </p:sp>
        <p:sp>
          <p:nvSpPr>
            <p:cNvPr id="28" name="Rectangle 1">
              <a:extLst>
                <a:ext uri="{FF2B5EF4-FFF2-40B4-BE49-F238E27FC236}">
                  <a16:creationId xmlns:a16="http://schemas.microsoft.com/office/drawing/2014/main" id="{3DEE19C1-F5B7-2547-8840-FBFBC26922AD}"/>
                </a:ext>
              </a:extLst>
            </p:cNvPr>
            <p:cNvSpPr>
              <a:spLocks noChangeArrowheads="1"/>
            </p:cNvSpPr>
            <p:nvPr/>
          </p:nvSpPr>
          <p:spPr bwMode="auto">
            <a:xfrm>
              <a:off x="14558322" y="8119231"/>
              <a:ext cx="6785946"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80000"/>
                </a:lnSpc>
              </a:pPr>
              <a:r>
                <a:rPr lang="ru-RU" altLang="en-US" sz="2400" dirty="0" smtClean="0">
                  <a:solidFill>
                    <a:schemeClr val="tx1"/>
                  </a:solidFill>
                  <a:latin typeface="Montserrat" panose="00000500000000000000" pitchFamily="2" charset="-52"/>
                  <a:cs typeface="Open Sans" panose="020B0606030504020204" pitchFamily="34" charset="0"/>
                </a:rPr>
                <a:t>Факторный анализ – изучение влияния отдельных факторов на результативный показатель.</a:t>
              </a:r>
              <a:endParaRPr lang="en-US" altLang="en-US" sz="2400" dirty="0">
                <a:solidFill>
                  <a:srgbClr val="FDF9FF"/>
                </a:solidFill>
                <a:latin typeface="Open Sans" panose="020B0606030504020204" pitchFamily="34" charset="0"/>
                <a:cs typeface="Open Sans" panose="020B0606030504020204" pitchFamily="34" charset="0"/>
              </a:endParaRPr>
            </a:p>
          </p:txBody>
        </p:sp>
        <p:cxnSp>
          <p:nvCxnSpPr>
            <p:cNvPr id="30" name="Прямая соединительная линия 29">
              <a:extLst>
                <a:ext uri="{FF2B5EF4-FFF2-40B4-BE49-F238E27FC236}">
                  <a16:creationId xmlns:a16="http://schemas.microsoft.com/office/drawing/2014/main" id="{B8EBB5B2-7D83-0C4E-86CF-A8C41AEEBD72}"/>
                </a:ext>
              </a:extLst>
            </p:cNvPr>
            <p:cNvCxnSpPr/>
            <p:nvPr/>
          </p:nvCxnSpPr>
          <p:spPr bwMode="auto">
            <a:xfrm>
              <a:off x="14460267" y="5263701"/>
              <a:ext cx="6765605" cy="0"/>
            </a:xfrm>
            <a:prstGeom prst="line">
              <a:avLst/>
            </a:prstGeom>
            <a:blipFill dpi="0" rotWithShape="0">
              <a:blip r:embed="rId2"/>
              <a:srcRect/>
              <a:tile tx="0" ty="0" sx="100000" sy="100000" flip="none" algn="tl"/>
            </a:blipFill>
            <a:ln w="50800" cap="flat" cmpd="sng" algn="ctr">
              <a:solidFill>
                <a:schemeClr val="accent2"/>
              </a:solidFill>
              <a:prstDash val="solid"/>
              <a:miter lim="400000"/>
              <a:headEnd type="none" w="med" len="med"/>
              <a:tailEnd type="none" w="med" len="med"/>
            </a:ln>
            <a:effectLst/>
          </p:spPr>
        </p:cxnSp>
        <p:cxnSp>
          <p:nvCxnSpPr>
            <p:cNvPr id="31" name="Прямая соединительная линия 30">
              <a:extLst>
                <a:ext uri="{FF2B5EF4-FFF2-40B4-BE49-F238E27FC236}">
                  <a16:creationId xmlns:a16="http://schemas.microsoft.com/office/drawing/2014/main" id="{923DCCDC-B617-0A4A-B7D2-579B839ADB0C}"/>
                </a:ext>
              </a:extLst>
            </p:cNvPr>
            <p:cNvCxnSpPr/>
            <p:nvPr/>
          </p:nvCxnSpPr>
          <p:spPr bwMode="auto">
            <a:xfrm>
              <a:off x="14460267" y="7146032"/>
              <a:ext cx="6765605" cy="0"/>
            </a:xfrm>
            <a:prstGeom prst="line">
              <a:avLst/>
            </a:prstGeom>
            <a:blipFill dpi="0" rotWithShape="0">
              <a:blip r:embed="rId2"/>
              <a:srcRect/>
              <a:tile tx="0" ty="0" sx="100000" sy="100000" flip="none" algn="tl"/>
            </a:blipFill>
            <a:ln w="50800" cap="flat" cmpd="sng" algn="ctr">
              <a:solidFill>
                <a:schemeClr val="accent2"/>
              </a:solidFill>
              <a:prstDash val="solid"/>
              <a:miter lim="400000"/>
              <a:headEnd type="none" w="med" len="med"/>
              <a:tailEnd type="none" w="med" len="med"/>
            </a:ln>
            <a:effectLst/>
          </p:spPr>
        </p:cxnSp>
        <p:cxnSp>
          <p:nvCxnSpPr>
            <p:cNvPr id="15" name="Прямая соединительная линия 14">
              <a:extLst>
                <a:ext uri="{FF2B5EF4-FFF2-40B4-BE49-F238E27FC236}">
                  <a16:creationId xmlns:a16="http://schemas.microsoft.com/office/drawing/2014/main" id="{923DCCDC-B617-0A4A-B7D2-579B839ADB0C}"/>
                </a:ext>
              </a:extLst>
            </p:cNvPr>
            <p:cNvCxnSpPr/>
            <p:nvPr/>
          </p:nvCxnSpPr>
          <p:spPr bwMode="auto">
            <a:xfrm>
              <a:off x="14610916" y="10170368"/>
              <a:ext cx="6765605" cy="0"/>
            </a:xfrm>
            <a:prstGeom prst="line">
              <a:avLst/>
            </a:prstGeom>
            <a:blipFill dpi="0" rotWithShape="0">
              <a:blip r:embed="rId2"/>
              <a:srcRect/>
              <a:tile tx="0" ty="0" sx="100000" sy="100000" flip="none" algn="tl"/>
            </a:blipFill>
            <a:ln w="50800" cap="flat" cmpd="sng" algn="ctr">
              <a:solidFill>
                <a:schemeClr val="accent2"/>
              </a:solidFill>
              <a:prstDash val="solid"/>
              <a:miter lim="400000"/>
              <a:headEnd type="none" w="med" len="med"/>
              <a:tailEnd type="none" w="med" len="med"/>
            </a:ln>
            <a:effectLst/>
          </p:spPr>
        </p:cxnSp>
        <p:sp>
          <p:nvSpPr>
            <p:cNvPr id="16" name="Text Box 3">
              <a:extLst>
                <a:ext uri="{FF2B5EF4-FFF2-40B4-BE49-F238E27FC236}">
                  <a16:creationId xmlns:a16="http://schemas.microsoft.com/office/drawing/2014/main" id="{2188C19B-DFB1-964A-B20B-B3F24B75FA72}"/>
                </a:ext>
              </a:extLst>
            </p:cNvPr>
            <p:cNvSpPr txBox="1">
              <a:spLocks/>
            </p:cNvSpPr>
            <p:nvPr/>
          </p:nvSpPr>
          <p:spPr bwMode="auto">
            <a:xfrm>
              <a:off x="14610916" y="10432404"/>
              <a:ext cx="4613562" cy="619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lnSpc>
                  <a:spcPct val="120000"/>
                </a:lnSpc>
                <a:defRPr/>
              </a:pPr>
              <a:r>
                <a:rPr lang="ru-RU" altLang="x-none" sz="3200" b="1" dirty="0" smtClean="0">
                  <a:solidFill>
                    <a:srgbClr val="049C8C"/>
                  </a:solidFill>
                  <a:latin typeface="Montserrat" pitchFamily="2" charset="0"/>
                  <a:ea typeface="Montserrat Semi" charset="0"/>
                  <a:cs typeface="Montserrat Semi" charset="0"/>
                  <a:sym typeface="Poppins Medium" charset="0"/>
                </a:rPr>
                <a:t>4.</a:t>
              </a:r>
              <a:endParaRPr lang="x-none" altLang="x-none" sz="3200" b="1" dirty="0">
                <a:solidFill>
                  <a:srgbClr val="049C8C"/>
                </a:solidFill>
                <a:latin typeface="Montserrat" pitchFamily="2" charset="0"/>
                <a:ea typeface="Montserrat Semi" charset="0"/>
                <a:cs typeface="Montserrat Semi" charset="0"/>
                <a:sym typeface="Poppins Medium" charset="0"/>
              </a:endParaRPr>
            </a:p>
          </p:txBody>
        </p:sp>
        <p:sp>
          <p:nvSpPr>
            <p:cNvPr id="17" name="Rectangle 1">
              <a:extLst>
                <a:ext uri="{FF2B5EF4-FFF2-40B4-BE49-F238E27FC236}">
                  <a16:creationId xmlns:a16="http://schemas.microsoft.com/office/drawing/2014/main" id="{3DEE19C1-F5B7-2547-8840-FBFBC26922AD}"/>
                </a:ext>
              </a:extLst>
            </p:cNvPr>
            <p:cNvSpPr>
              <a:spLocks noChangeArrowheads="1"/>
            </p:cNvSpPr>
            <p:nvPr/>
          </p:nvSpPr>
          <p:spPr bwMode="auto">
            <a:xfrm>
              <a:off x="14531045" y="11051569"/>
              <a:ext cx="6785946"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80000"/>
                </a:lnSpc>
              </a:pPr>
              <a:r>
                <a:rPr lang="ru-RU" altLang="en-US" sz="2400" dirty="0" smtClean="0">
                  <a:solidFill>
                    <a:schemeClr val="tx1"/>
                  </a:solidFill>
                  <a:latin typeface="Montserrat" panose="00000500000000000000" pitchFamily="2" charset="-52"/>
                  <a:cs typeface="Open Sans" panose="020B0606030504020204" pitchFamily="34" charset="0"/>
                </a:rPr>
                <a:t>Изучени</a:t>
              </a:r>
              <a:r>
                <a:rPr lang="ru-RU" altLang="en-US" sz="2400" dirty="0" smtClean="0">
                  <a:solidFill>
                    <a:schemeClr val="tx1"/>
                  </a:solidFill>
                  <a:latin typeface="Montserrat" panose="00000500000000000000" pitchFamily="2" charset="-52"/>
                  <a:cs typeface="Open Sans" panose="020B0606030504020204" pitchFamily="34" charset="0"/>
                </a:rPr>
                <a:t>е финансовых коэффициентов с целью определения финансовой устойчивости предприятия.</a:t>
              </a:r>
              <a:endParaRPr lang="en-US" altLang="en-US" sz="2400" dirty="0">
                <a:solidFill>
                  <a:srgbClr val="FDF9FF"/>
                </a:solidFill>
                <a:latin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2338675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p:nvPr>
            <p:extLst>
              <p:ext uri="{D42A27DB-BD31-4B8C-83A1-F6EECF244321}">
                <p14:modId xmlns:p14="http://schemas.microsoft.com/office/powerpoint/2010/main" val="544595021"/>
              </p:ext>
            </p:extLst>
          </p:nvPr>
        </p:nvGraphicFramePr>
        <p:xfrm>
          <a:off x="3046984" y="2393504"/>
          <a:ext cx="18290032" cy="9505056"/>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5096911" y="12258600"/>
            <a:ext cx="15144979" cy="107721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lnSpc>
                <a:spcPct val="200000"/>
              </a:lnSpc>
              <a:spcAft>
                <a:spcPts val="0"/>
              </a:spcAft>
            </a:pPr>
            <a:r>
              <a:rPr lang="ru-RU" sz="3200" dirty="0">
                <a:solidFill>
                  <a:srgbClr val="000000"/>
                </a:solidFill>
                <a:latin typeface="Times New Roman" panose="02020603050405020304" pitchFamily="18" charset="0"/>
                <a:ea typeface="Times New Roman" panose="02020603050405020304" pitchFamily="18" charset="0"/>
              </a:rPr>
              <a:t>Рис. 2. Структура и динамика собственного капитала ПАО «Татнефть», тыс. </a:t>
            </a:r>
            <a:r>
              <a:rPr lang="ru-RU" sz="3200" dirty="0" err="1" smtClean="0">
                <a:solidFill>
                  <a:srgbClr val="000000"/>
                </a:solidFill>
                <a:latin typeface="Times New Roman" panose="02020603050405020304" pitchFamily="18" charset="0"/>
                <a:ea typeface="Times New Roman" panose="02020603050405020304" pitchFamily="18" charset="0"/>
              </a:rPr>
              <a:t>руб</a:t>
            </a:r>
            <a:r>
              <a:rPr lang="en-US" sz="3200" dirty="0" smtClean="0">
                <a:solidFill>
                  <a:srgbClr val="000000"/>
                </a:solidFill>
                <a:latin typeface="Times New Roman" panose="02020603050405020304" pitchFamily="18" charset="0"/>
                <a:ea typeface="Times New Roman" panose="02020603050405020304" pitchFamily="18" charset="0"/>
              </a:rPr>
              <a:t>.</a:t>
            </a:r>
            <a:r>
              <a:rPr lang="ru-RU" sz="3200" dirty="0" smtClean="0">
                <a:solidFill>
                  <a:srgbClr val="000000"/>
                </a:solidFill>
                <a:latin typeface="Times New Roman" panose="02020603050405020304" pitchFamily="18" charset="0"/>
                <a:ea typeface="Times New Roman" panose="02020603050405020304" pitchFamily="18" charset="0"/>
              </a:rPr>
              <a:t> </a:t>
            </a:r>
            <a:r>
              <a:rPr lang="en-US" sz="3200" dirty="0" smtClean="0">
                <a:solidFill>
                  <a:srgbClr val="000000"/>
                </a:solidFill>
                <a:latin typeface="Times New Roman" panose="02020603050405020304" pitchFamily="18" charset="0"/>
                <a:ea typeface="Times New Roman" panose="02020603050405020304" pitchFamily="18" charset="0"/>
              </a:rPr>
              <a:t>[5]</a:t>
            </a:r>
            <a:r>
              <a:rPr lang="ru-RU" sz="3200" dirty="0" smtClean="0">
                <a:solidFill>
                  <a:srgbClr val="000000"/>
                </a:solidFill>
                <a:latin typeface="Times New Roman" panose="02020603050405020304" pitchFamily="18" charset="0"/>
                <a:ea typeface="Times New Roman" panose="02020603050405020304" pitchFamily="18" charset="0"/>
              </a:rPr>
              <a:t>.</a:t>
            </a:r>
            <a:endParaRPr lang="ru-RU" sz="4400" dirty="0">
              <a:effectLst/>
              <a:latin typeface="Times New Roman" panose="02020603050405020304" pitchFamily="18" charset="0"/>
              <a:ea typeface="Times New Roman" panose="02020603050405020304" pitchFamily="18" charset="0"/>
            </a:endParaRPr>
          </a:p>
        </p:txBody>
      </p:sp>
      <p:sp>
        <p:nvSpPr>
          <p:cNvPr id="6" name="Прямоугольник 5"/>
          <p:cNvSpPr/>
          <p:nvPr/>
        </p:nvSpPr>
        <p:spPr>
          <a:xfrm>
            <a:off x="631174" y="680905"/>
            <a:ext cx="21091030" cy="927177"/>
          </a:xfrm>
          <a:prstGeom prst="rect">
            <a:avLst/>
          </a:prstGeom>
        </p:spPr>
        <p:txBody>
          <a:bodyPr wrap="none">
            <a:spAutoFit/>
          </a:bodyPr>
          <a:lstStyle/>
          <a:p>
            <a:pPr algn="ctr">
              <a:lnSpc>
                <a:spcPct val="200000"/>
              </a:lnSpc>
              <a:spcAft>
                <a:spcPts val="0"/>
              </a:spcAft>
            </a:pPr>
            <a:r>
              <a:rPr lang="ru-RU" sz="3200" b="1" dirty="0" smtClean="0">
                <a:solidFill>
                  <a:schemeClr val="tx1"/>
                </a:solidFill>
                <a:latin typeface="Times New Roman" panose="02020603050405020304" pitchFamily="18" charset="0"/>
                <a:ea typeface="Times New Roman" panose="02020603050405020304" pitchFamily="18" charset="0"/>
              </a:rPr>
              <a:t>СТРУКТУРА И ДИНАМИКА СОБСТВЕННОГО КАПИТАЛА ПАО «ТАТНЕФТЬ» ЗА 2020-2021 ГГ., ТЫС. РУБ.</a:t>
            </a:r>
            <a:endParaRPr lang="ru-RU" sz="4400" b="1" dirty="0">
              <a:solidFill>
                <a:schemeClr val="tx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51333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98712" y="809328"/>
            <a:ext cx="22538504" cy="1569660"/>
          </a:xfrm>
          <a:prstGeom prst="rect">
            <a:avLst/>
          </a:prstGeom>
        </p:spPr>
        <p:txBody>
          <a:bodyPr wrap="square">
            <a:spAutoFit/>
          </a:bodyPr>
          <a:lstStyle/>
          <a:p>
            <a:r>
              <a:rPr lang="ru-RU" sz="4800" b="1" dirty="0" smtClean="0">
                <a:solidFill>
                  <a:schemeClr val="accent2">
                    <a:lumMod val="50000"/>
                  </a:schemeClr>
                </a:solidFill>
                <a:latin typeface="Times New Roman" panose="02020603050405020304" pitchFamily="18" charset="0"/>
                <a:ea typeface="Times New Roman" panose="02020603050405020304" pitchFamily="18" charset="0"/>
              </a:rPr>
              <a:t>РАСЧЕТ ИСТОЧНИКОВ ФИНАНСИРОВАНИЯ ОБОРОТНОГО КАПИТАЛА В ПАО «ТАТНЕФТЬ» В 2020-2021 ГГ., ТЫС. РУБ.</a:t>
            </a:r>
            <a:endParaRPr lang="ru-RU" sz="4800" b="1" dirty="0">
              <a:solidFill>
                <a:schemeClr val="accent2">
                  <a:lumMod val="50000"/>
                </a:schemeClr>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683221927"/>
              </p:ext>
            </p:extLst>
          </p:nvPr>
        </p:nvGraphicFramePr>
        <p:xfrm>
          <a:off x="2398912" y="2997020"/>
          <a:ext cx="19586176" cy="7721959"/>
        </p:xfrm>
        <a:graphic>
          <a:graphicData uri="http://schemas.openxmlformats.org/drawingml/2006/table">
            <a:tbl>
              <a:tblPr/>
              <a:tblGrid>
                <a:gridCol w="10554884">
                  <a:extLst>
                    <a:ext uri="{9D8B030D-6E8A-4147-A177-3AD203B41FA5}">
                      <a16:colId xmlns:a16="http://schemas.microsoft.com/office/drawing/2014/main" val="3204269880"/>
                    </a:ext>
                  </a:extLst>
                </a:gridCol>
                <a:gridCol w="3101311">
                  <a:extLst>
                    <a:ext uri="{9D8B030D-6E8A-4147-A177-3AD203B41FA5}">
                      <a16:colId xmlns:a16="http://schemas.microsoft.com/office/drawing/2014/main" val="2178127479"/>
                    </a:ext>
                  </a:extLst>
                </a:gridCol>
                <a:gridCol w="2999071">
                  <a:extLst>
                    <a:ext uri="{9D8B030D-6E8A-4147-A177-3AD203B41FA5}">
                      <a16:colId xmlns:a16="http://schemas.microsoft.com/office/drawing/2014/main" val="3684988933"/>
                    </a:ext>
                  </a:extLst>
                </a:gridCol>
                <a:gridCol w="2930910">
                  <a:extLst>
                    <a:ext uri="{9D8B030D-6E8A-4147-A177-3AD203B41FA5}">
                      <a16:colId xmlns:a16="http://schemas.microsoft.com/office/drawing/2014/main" val="1412825890"/>
                    </a:ext>
                  </a:extLst>
                </a:gridCol>
              </a:tblGrid>
              <a:tr h="1103137">
                <a:tc>
                  <a:txBody>
                    <a:bodyPr/>
                    <a:lstStyle/>
                    <a:p>
                      <a:pPr algn="ctr">
                        <a:spcAft>
                          <a:spcPts val="0"/>
                        </a:spcAft>
                      </a:pPr>
                      <a:r>
                        <a:rPr lang="ru-RU" sz="3200">
                          <a:solidFill>
                            <a:srgbClr val="000000"/>
                          </a:solidFill>
                          <a:effectLst/>
                          <a:latin typeface="Times New Roman" panose="02020603050405020304" pitchFamily="18" charset="0"/>
                          <a:ea typeface="Times New Roman" panose="02020603050405020304" pitchFamily="18" charset="0"/>
                        </a:rPr>
                        <a:t>Показатель</a:t>
                      </a:r>
                      <a:endParaRPr lang="ru-RU" sz="4400">
                        <a:effectLst/>
                        <a:latin typeface="Times New Roman" panose="02020603050405020304" pitchFamily="18" charset="0"/>
                        <a:ea typeface="Times New Roman" panose="02020603050405020304" pitchFamily="18" charset="0"/>
                      </a:endParaRPr>
                    </a:p>
                  </a:txBody>
                  <a:tcPr marL="25400" marR="25400" marT="3810" marB="38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3200">
                          <a:solidFill>
                            <a:srgbClr val="000000"/>
                          </a:solidFill>
                          <a:effectLst/>
                          <a:latin typeface="Times New Roman" panose="02020603050405020304" pitchFamily="18" charset="0"/>
                          <a:ea typeface="Times New Roman" panose="02020603050405020304" pitchFamily="18" charset="0"/>
                        </a:rPr>
                        <a:t>01.01.2020</a:t>
                      </a:r>
                      <a:endParaRPr lang="ru-RU" sz="4400">
                        <a:effectLst/>
                        <a:latin typeface="Times New Roman" panose="02020603050405020304" pitchFamily="18" charset="0"/>
                        <a:ea typeface="Times New Roman" panose="02020603050405020304" pitchFamily="18" charset="0"/>
                      </a:endParaRPr>
                    </a:p>
                  </a:txBody>
                  <a:tcPr marL="25400" marR="25400" marT="3810" marB="38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3200" dirty="0">
                          <a:solidFill>
                            <a:srgbClr val="000000"/>
                          </a:solidFill>
                          <a:effectLst/>
                          <a:latin typeface="Times New Roman" panose="02020603050405020304" pitchFamily="18" charset="0"/>
                          <a:ea typeface="Times New Roman" panose="02020603050405020304" pitchFamily="18" charset="0"/>
                        </a:rPr>
                        <a:t>01.01.2021</a:t>
                      </a:r>
                      <a:endParaRPr lang="ru-RU" sz="4400" dirty="0">
                        <a:effectLst/>
                        <a:latin typeface="Times New Roman" panose="02020603050405020304" pitchFamily="18" charset="0"/>
                        <a:ea typeface="Times New Roman" panose="02020603050405020304" pitchFamily="18" charset="0"/>
                      </a:endParaRPr>
                    </a:p>
                  </a:txBody>
                  <a:tcPr marL="25400" marR="25400" marT="3810" marB="38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3200">
                          <a:solidFill>
                            <a:srgbClr val="000000"/>
                          </a:solidFill>
                          <a:effectLst/>
                          <a:latin typeface="Times New Roman" panose="02020603050405020304" pitchFamily="18" charset="0"/>
                          <a:ea typeface="Times New Roman" panose="02020603050405020304" pitchFamily="18" charset="0"/>
                        </a:rPr>
                        <a:t>30.09.2021</a:t>
                      </a:r>
                      <a:endParaRPr lang="ru-RU" sz="4400">
                        <a:effectLst/>
                        <a:latin typeface="Times New Roman" panose="02020603050405020304" pitchFamily="18" charset="0"/>
                        <a:ea typeface="Times New Roman" panose="02020603050405020304" pitchFamily="18" charset="0"/>
                      </a:endParaRPr>
                    </a:p>
                  </a:txBody>
                  <a:tcPr marL="25400" marR="25400" marT="3810" marB="38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28314612"/>
                  </a:ext>
                </a:extLst>
              </a:tr>
              <a:tr h="1103137">
                <a:tc>
                  <a:txBody>
                    <a:bodyPr/>
                    <a:lstStyle/>
                    <a:p>
                      <a:pPr>
                        <a:spcAft>
                          <a:spcPts val="0"/>
                        </a:spcAft>
                      </a:pPr>
                      <a:r>
                        <a:rPr lang="ru-RU" sz="3200">
                          <a:solidFill>
                            <a:srgbClr val="000000"/>
                          </a:solidFill>
                          <a:effectLst/>
                          <a:latin typeface="Times New Roman" panose="02020603050405020304" pitchFamily="18" charset="0"/>
                          <a:ea typeface="Times New Roman" panose="02020603050405020304" pitchFamily="18" charset="0"/>
                        </a:rPr>
                        <a:t>Общая сумма текущих активов </a:t>
                      </a:r>
                      <a:endParaRPr lang="ru-RU" sz="4400">
                        <a:effectLst/>
                        <a:latin typeface="Times New Roman" panose="02020603050405020304" pitchFamily="18" charset="0"/>
                        <a:ea typeface="Times New Roman" panose="02020603050405020304" pitchFamily="18" charset="0"/>
                      </a:endParaRPr>
                    </a:p>
                  </a:txBody>
                  <a:tcPr marL="25400" marR="25400" marT="3810" marB="38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3200">
                          <a:solidFill>
                            <a:srgbClr val="000000"/>
                          </a:solidFill>
                          <a:effectLst/>
                          <a:latin typeface="Times New Roman" panose="02020603050405020304" pitchFamily="18" charset="0"/>
                          <a:ea typeface="Times New Roman" panose="02020603050405020304" pitchFamily="18" charset="0"/>
                        </a:rPr>
                        <a:t>816 544 112</a:t>
                      </a:r>
                      <a:endParaRPr lang="ru-RU" sz="4400">
                        <a:effectLst/>
                        <a:latin typeface="Times New Roman" panose="02020603050405020304" pitchFamily="18" charset="0"/>
                        <a:ea typeface="Times New Roman" panose="02020603050405020304" pitchFamily="18" charset="0"/>
                      </a:endParaRPr>
                    </a:p>
                  </a:txBody>
                  <a:tcPr marL="25400" marR="25400" marT="3810" marB="38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3200">
                          <a:solidFill>
                            <a:srgbClr val="000000"/>
                          </a:solidFill>
                          <a:effectLst/>
                          <a:latin typeface="Times New Roman" panose="02020603050405020304" pitchFamily="18" charset="0"/>
                          <a:ea typeface="Times New Roman" panose="02020603050405020304" pitchFamily="18" charset="0"/>
                        </a:rPr>
                        <a:t>833 748 196</a:t>
                      </a:r>
                      <a:endParaRPr lang="ru-RU" sz="4400">
                        <a:effectLst/>
                        <a:latin typeface="Times New Roman" panose="02020603050405020304" pitchFamily="18" charset="0"/>
                        <a:ea typeface="Times New Roman" panose="02020603050405020304" pitchFamily="18" charset="0"/>
                      </a:endParaRPr>
                    </a:p>
                  </a:txBody>
                  <a:tcPr marL="25400" marR="25400" marT="3810" marB="38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3200">
                          <a:solidFill>
                            <a:srgbClr val="000000"/>
                          </a:solidFill>
                          <a:effectLst/>
                          <a:latin typeface="Times New Roman" panose="02020603050405020304" pitchFamily="18" charset="0"/>
                          <a:ea typeface="Times New Roman" panose="02020603050405020304" pitchFamily="18" charset="0"/>
                        </a:rPr>
                        <a:t>969 632 612</a:t>
                      </a:r>
                      <a:endParaRPr lang="ru-RU" sz="4400">
                        <a:effectLst/>
                        <a:latin typeface="Times New Roman" panose="02020603050405020304" pitchFamily="18" charset="0"/>
                        <a:ea typeface="Times New Roman" panose="02020603050405020304" pitchFamily="18" charset="0"/>
                      </a:endParaRPr>
                    </a:p>
                  </a:txBody>
                  <a:tcPr marL="25400" marR="25400" marT="3810" marB="38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76804092"/>
                  </a:ext>
                </a:extLst>
              </a:tr>
              <a:tr h="1103137">
                <a:tc>
                  <a:txBody>
                    <a:bodyPr/>
                    <a:lstStyle/>
                    <a:p>
                      <a:pPr>
                        <a:spcAft>
                          <a:spcPts val="0"/>
                        </a:spcAft>
                      </a:pPr>
                      <a:r>
                        <a:rPr lang="ru-RU" sz="3200">
                          <a:solidFill>
                            <a:srgbClr val="000000"/>
                          </a:solidFill>
                          <a:effectLst/>
                          <a:latin typeface="Times New Roman" panose="02020603050405020304" pitchFamily="18" charset="0"/>
                          <a:ea typeface="Times New Roman" panose="02020603050405020304" pitchFamily="18" charset="0"/>
                        </a:rPr>
                        <a:t>Внеоборотные активы предприятия </a:t>
                      </a:r>
                      <a:endParaRPr lang="ru-RU" sz="4400">
                        <a:effectLst/>
                        <a:latin typeface="Times New Roman" panose="02020603050405020304" pitchFamily="18" charset="0"/>
                        <a:ea typeface="Times New Roman" panose="02020603050405020304" pitchFamily="18" charset="0"/>
                      </a:endParaRPr>
                    </a:p>
                  </a:txBody>
                  <a:tcPr marL="25400" marR="25400" marT="3810" marB="38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3200">
                          <a:solidFill>
                            <a:srgbClr val="000000"/>
                          </a:solidFill>
                          <a:effectLst/>
                          <a:latin typeface="Times New Roman" panose="02020603050405020304" pitchFamily="18" charset="0"/>
                          <a:ea typeface="Times New Roman" panose="02020603050405020304" pitchFamily="18" charset="0"/>
                        </a:rPr>
                        <a:t>395 773 315</a:t>
                      </a:r>
                      <a:endParaRPr lang="ru-RU" sz="4400">
                        <a:effectLst/>
                        <a:latin typeface="Times New Roman" panose="02020603050405020304" pitchFamily="18" charset="0"/>
                        <a:ea typeface="Times New Roman" panose="02020603050405020304" pitchFamily="18" charset="0"/>
                      </a:endParaRPr>
                    </a:p>
                  </a:txBody>
                  <a:tcPr marL="25400" marR="25400" marT="3810" marB="38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3200">
                          <a:solidFill>
                            <a:srgbClr val="000000"/>
                          </a:solidFill>
                          <a:effectLst/>
                          <a:latin typeface="Times New Roman" panose="02020603050405020304" pitchFamily="18" charset="0"/>
                          <a:ea typeface="Times New Roman" panose="02020603050405020304" pitchFamily="18" charset="0"/>
                        </a:rPr>
                        <a:t>392 559 980</a:t>
                      </a:r>
                      <a:endParaRPr lang="ru-RU" sz="4400">
                        <a:effectLst/>
                        <a:latin typeface="Times New Roman" panose="02020603050405020304" pitchFamily="18" charset="0"/>
                        <a:ea typeface="Times New Roman" panose="02020603050405020304" pitchFamily="18" charset="0"/>
                      </a:endParaRPr>
                    </a:p>
                  </a:txBody>
                  <a:tcPr marL="25400" marR="25400" marT="3810" marB="38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3200">
                          <a:solidFill>
                            <a:srgbClr val="000000"/>
                          </a:solidFill>
                          <a:effectLst/>
                          <a:latin typeface="Times New Roman" panose="02020603050405020304" pitchFamily="18" charset="0"/>
                          <a:ea typeface="Times New Roman" panose="02020603050405020304" pitchFamily="18" charset="0"/>
                        </a:rPr>
                        <a:t>388 976 815</a:t>
                      </a:r>
                      <a:endParaRPr lang="ru-RU" sz="4400">
                        <a:effectLst/>
                        <a:latin typeface="Times New Roman" panose="02020603050405020304" pitchFamily="18" charset="0"/>
                        <a:ea typeface="Times New Roman" panose="02020603050405020304" pitchFamily="18" charset="0"/>
                      </a:endParaRPr>
                    </a:p>
                  </a:txBody>
                  <a:tcPr marL="25400" marR="25400" marT="3810" marB="38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39058018"/>
                  </a:ext>
                </a:extLst>
              </a:tr>
              <a:tr h="1103137">
                <a:tc>
                  <a:txBody>
                    <a:bodyPr/>
                    <a:lstStyle/>
                    <a:p>
                      <a:pPr>
                        <a:spcAft>
                          <a:spcPts val="0"/>
                        </a:spcAft>
                      </a:pPr>
                      <a:r>
                        <a:rPr lang="ru-RU" sz="3200">
                          <a:solidFill>
                            <a:srgbClr val="000000"/>
                          </a:solidFill>
                          <a:effectLst/>
                          <a:latin typeface="Times New Roman" panose="02020603050405020304" pitchFamily="18" charset="0"/>
                          <a:ea typeface="Times New Roman" panose="02020603050405020304" pitchFamily="18" charset="0"/>
                        </a:rPr>
                        <a:t>Сумма собственного оборотного капитала </a:t>
                      </a:r>
                      <a:endParaRPr lang="ru-RU" sz="4400">
                        <a:effectLst/>
                        <a:latin typeface="Times New Roman" panose="02020603050405020304" pitchFamily="18" charset="0"/>
                        <a:ea typeface="Times New Roman" panose="02020603050405020304" pitchFamily="18" charset="0"/>
                      </a:endParaRPr>
                    </a:p>
                  </a:txBody>
                  <a:tcPr marL="25400" marR="25400" marT="3810" marB="38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3200">
                          <a:solidFill>
                            <a:srgbClr val="000000"/>
                          </a:solidFill>
                          <a:effectLst/>
                          <a:latin typeface="Times New Roman" panose="02020603050405020304" pitchFamily="18" charset="0"/>
                          <a:ea typeface="Times New Roman" panose="02020603050405020304" pitchFamily="18" charset="0"/>
                        </a:rPr>
                        <a:t>176 428 907</a:t>
                      </a:r>
                      <a:endParaRPr lang="ru-RU" sz="4400">
                        <a:effectLst/>
                        <a:latin typeface="Times New Roman" panose="02020603050405020304" pitchFamily="18" charset="0"/>
                        <a:ea typeface="Times New Roman" panose="02020603050405020304" pitchFamily="18" charset="0"/>
                      </a:endParaRPr>
                    </a:p>
                  </a:txBody>
                  <a:tcPr marL="25400" marR="25400" marT="3810" marB="38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3200">
                          <a:solidFill>
                            <a:srgbClr val="000000"/>
                          </a:solidFill>
                          <a:effectLst/>
                          <a:latin typeface="Times New Roman" panose="02020603050405020304" pitchFamily="18" charset="0"/>
                          <a:ea typeface="Times New Roman" panose="02020603050405020304" pitchFamily="18" charset="0"/>
                        </a:rPr>
                        <a:t>238 071 834</a:t>
                      </a:r>
                      <a:endParaRPr lang="ru-RU" sz="4400">
                        <a:effectLst/>
                        <a:latin typeface="Times New Roman" panose="02020603050405020304" pitchFamily="18" charset="0"/>
                        <a:ea typeface="Times New Roman" panose="02020603050405020304" pitchFamily="18" charset="0"/>
                      </a:endParaRPr>
                    </a:p>
                  </a:txBody>
                  <a:tcPr marL="25400" marR="25400" marT="3810" marB="38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3200">
                          <a:solidFill>
                            <a:srgbClr val="000000"/>
                          </a:solidFill>
                          <a:effectLst/>
                          <a:latin typeface="Times New Roman" panose="02020603050405020304" pitchFamily="18" charset="0"/>
                          <a:ea typeface="Times New Roman" panose="02020603050405020304" pitchFamily="18" charset="0"/>
                        </a:rPr>
                        <a:t>299 824 501</a:t>
                      </a:r>
                      <a:endParaRPr lang="ru-RU" sz="4400">
                        <a:effectLst/>
                        <a:latin typeface="Times New Roman" panose="02020603050405020304" pitchFamily="18" charset="0"/>
                        <a:ea typeface="Times New Roman" panose="02020603050405020304" pitchFamily="18" charset="0"/>
                      </a:endParaRPr>
                    </a:p>
                  </a:txBody>
                  <a:tcPr marL="25400" marR="25400" marT="3810" marB="38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4796603"/>
                  </a:ext>
                </a:extLst>
              </a:tr>
              <a:tr h="1103137">
                <a:tc>
                  <a:txBody>
                    <a:bodyPr/>
                    <a:lstStyle/>
                    <a:p>
                      <a:pPr>
                        <a:spcAft>
                          <a:spcPts val="0"/>
                        </a:spcAft>
                      </a:pPr>
                      <a:r>
                        <a:rPr lang="ru-RU" sz="3200">
                          <a:solidFill>
                            <a:srgbClr val="000000"/>
                          </a:solidFill>
                          <a:effectLst/>
                          <a:latin typeface="Times New Roman" panose="02020603050405020304" pitchFamily="18" charset="0"/>
                          <a:ea typeface="Times New Roman" panose="02020603050405020304" pitchFamily="18" charset="0"/>
                        </a:rPr>
                        <a:t>Доля в сумме собственного капитала, %:</a:t>
                      </a:r>
                      <a:endParaRPr lang="ru-RU" sz="4400">
                        <a:effectLst/>
                        <a:latin typeface="Times New Roman" panose="02020603050405020304" pitchFamily="18" charset="0"/>
                        <a:ea typeface="Times New Roman" panose="02020603050405020304" pitchFamily="18" charset="0"/>
                      </a:endParaRPr>
                    </a:p>
                  </a:txBody>
                  <a:tcPr marL="25400" marR="25400" marT="3810" marB="38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469900" algn="ctr"/>
                          <a:tab pos="939800" algn="r"/>
                        </a:tabLst>
                      </a:pPr>
                      <a:r>
                        <a:rPr lang="ru-RU" sz="3200">
                          <a:solidFill>
                            <a:srgbClr val="000000"/>
                          </a:solidFill>
                          <a:effectLst/>
                          <a:latin typeface="Times New Roman" panose="02020603050405020304" pitchFamily="18" charset="0"/>
                          <a:ea typeface="Times New Roman" panose="02020603050405020304" pitchFamily="18" charset="0"/>
                        </a:rPr>
                        <a:t>		30,8</a:t>
                      </a:r>
                      <a:endParaRPr lang="ru-RU" sz="4400">
                        <a:effectLst/>
                        <a:latin typeface="Times New Roman" panose="02020603050405020304" pitchFamily="18" charset="0"/>
                        <a:ea typeface="Times New Roman" panose="02020603050405020304" pitchFamily="18" charset="0"/>
                      </a:endParaRPr>
                    </a:p>
                  </a:txBody>
                  <a:tcPr marL="25400" marR="25400" marT="3810" marB="38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3200">
                          <a:solidFill>
                            <a:srgbClr val="000000"/>
                          </a:solidFill>
                          <a:effectLst/>
                          <a:latin typeface="Times New Roman" panose="02020603050405020304" pitchFamily="18" charset="0"/>
                          <a:ea typeface="Times New Roman" panose="02020603050405020304" pitchFamily="18" charset="0"/>
                        </a:rPr>
                        <a:t>37,8</a:t>
                      </a:r>
                      <a:endParaRPr lang="ru-RU" sz="4400">
                        <a:effectLst/>
                        <a:latin typeface="Times New Roman" panose="02020603050405020304" pitchFamily="18" charset="0"/>
                        <a:ea typeface="Times New Roman" panose="02020603050405020304" pitchFamily="18" charset="0"/>
                      </a:endParaRPr>
                    </a:p>
                  </a:txBody>
                  <a:tcPr marL="25400" marR="25400" marT="3810" marB="38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3200">
                          <a:solidFill>
                            <a:srgbClr val="000000"/>
                          </a:solidFill>
                          <a:effectLst/>
                          <a:latin typeface="Times New Roman" panose="02020603050405020304" pitchFamily="18" charset="0"/>
                          <a:ea typeface="Times New Roman" panose="02020603050405020304" pitchFamily="18" charset="0"/>
                        </a:rPr>
                        <a:t>43,5</a:t>
                      </a:r>
                      <a:endParaRPr lang="ru-RU" sz="4400">
                        <a:effectLst/>
                        <a:latin typeface="Times New Roman" panose="02020603050405020304" pitchFamily="18" charset="0"/>
                        <a:ea typeface="Times New Roman" panose="02020603050405020304" pitchFamily="18" charset="0"/>
                      </a:endParaRPr>
                    </a:p>
                  </a:txBody>
                  <a:tcPr marL="25400" marR="25400" marT="3810" marB="38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22009498"/>
                  </a:ext>
                </a:extLst>
              </a:tr>
              <a:tr h="1103137">
                <a:tc>
                  <a:txBody>
                    <a:bodyPr/>
                    <a:lstStyle/>
                    <a:p>
                      <a:pPr>
                        <a:spcAft>
                          <a:spcPts val="0"/>
                        </a:spcAft>
                      </a:pPr>
                      <a:r>
                        <a:rPr lang="ru-RU" sz="3200">
                          <a:solidFill>
                            <a:srgbClr val="000000"/>
                          </a:solidFill>
                          <a:effectLst/>
                          <a:latin typeface="Times New Roman" panose="02020603050405020304" pitchFamily="18" charset="0"/>
                          <a:ea typeface="Times New Roman" panose="02020603050405020304" pitchFamily="18" charset="0"/>
                        </a:rPr>
                        <a:t>Сумма собственного капитала</a:t>
                      </a:r>
                      <a:endParaRPr lang="ru-RU" sz="4400">
                        <a:effectLst/>
                        <a:latin typeface="Times New Roman" panose="02020603050405020304" pitchFamily="18" charset="0"/>
                        <a:ea typeface="Times New Roman" panose="02020603050405020304" pitchFamily="18" charset="0"/>
                      </a:endParaRPr>
                    </a:p>
                  </a:txBody>
                  <a:tcPr marL="25400" marR="25400" marT="3810" marB="38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3200">
                          <a:solidFill>
                            <a:srgbClr val="000000"/>
                          </a:solidFill>
                          <a:effectLst/>
                          <a:latin typeface="Times New Roman" panose="02020603050405020304" pitchFamily="18" charset="0"/>
                          <a:ea typeface="Times New Roman" panose="02020603050405020304" pitchFamily="18" charset="0"/>
                        </a:rPr>
                        <a:t>572 202 222</a:t>
                      </a:r>
                      <a:endParaRPr lang="ru-RU" sz="4400">
                        <a:effectLst/>
                        <a:latin typeface="Times New Roman" panose="02020603050405020304" pitchFamily="18" charset="0"/>
                        <a:ea typeface="Times New Roman" panose="02020603050405020304" pitchFamily="18" charset="0"/>
                      </a:endParaRPr>
                    </a:p>
                  </a:txBody>
                  <a:tcPr marL="25400" marR="25400" marT="3810" marB="38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3200">
                          <a:solidFill>
                            <a:srgbClr val="000000"/>
                          </a:solidFill>
                          <a:effectLst/>
                          <a:latin typeface="Times New Roman" panose="02020603050405020304" pitchFamily="18" charset="0"/>
                          <a:ea typeface="Times New Roman" panose="02020603050405020304" pitchFamily="18" charset="0"/>
                        </a:rPr>
                        <a:t>630 631 814</a:t>
                      </a:r>
                      <a:endParaRPr lang="ru-RU" sz="4400">
                        <a:effectLst/>
                        <a:latin typeface="Times New Roman" panose="02020603050405020304" pitchFamily="18" charset="0"/>
                        <a:ea typeface="Times New Roman" panose="02020603050405020304" pitchFamily="18" charset="0"/>
                      </a:endParaRPr>
                    </a:p>
                  </a:txBody>
                  <a:tcPr marL="25400" marR="25400" marT="3810" marB="38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3200">
                          <a:solidFill>
                            <a:srgbClr val="000000"/>
                          </a:solidFill>
                          <a:effectLst/>
                          <a:latin typeface="Times New Roman" panose="02020603050405020304" pitchFamily="18" charset="0"/>
                          <a:ea typeface="Times New Roman" panose="02020603050405020304" pitchFamily="18" charset="0"/>
                        </a:rPr>
                        <a:t>688 801 316</a:t>
                      </a:r>
                      <a:endParaRPr lang="ru-RU" sz="4400">
                        <a:effectLst/>
                        <a:latin typeface="Times New Roman" panose="02020603050405020304" pitchFamily="18" charset="0"/>
                        <a:ea typeface="Times New Roman" panose="02020603050405020304" pitchFamily="18" charset="0"/>
                      </a:endParaRPr>
                    </a:p>
                  </a:txBody>
                  <a:tcPr marL="25400" marR="25400" marT="3810" marB="38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09393275"/>
                  </a:ext>
                </a:extLst>
              </a:tr>
              <a:tr h="1103137">
                <a:tc>
                  <a:txBody>
                    <a:bodyPr/>
                    <a:lstStyle/>
                    <a:p>
                      <a:pPr>
                        <a:spcAft>
                          <a:spcPts val="0"/>
                        </a:spcAft>
                      </a:pPr>
                      <a:r>
                        <a:rPr lang="ru-RU" sz="3200">
                          <a:solidFill>
                            <a:srgbClr val="000000"/>
                          </a:solidFill>
                          <a:effectLst/>
                          <a:latin typeface="Times New Roman" panose="02020603050405020304" pitchFamily="18" charset="0"/>
                          <a:ea typeface="Times New Roman" panose="02020603050405020304" pitchFamily="18" charset="0"/>
                        </a:rPr>
                        <a:t>Сумма заемного капитала</a:t>
                      </a:r>
                      <a:endParaRPr lang="ru-RU" sz="4400">
                        <a:effectLst/>
                        <a:latin typeface="Times New Roman" panose="02020603050405020304" pitchFamily="18" charset="0"/>
                        <a:ea typeface="Times New Roman" panose="02020603050405020304" pitchFamily="18" charset="0"/>
                      </a:endParaRPr>
                    </a:p>
                  </a:txBody>
                  <a:tcPr marL="25400" marR="25400" marT="3810" marB="38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3200">
                          <a:solidFill>
                            <a:srgbClr val="000000"/>
                          </a:solidFill>
                          <a:effectLst/>
                          <a:latin typeface="Times New Roman" panose="02020603050405020304" pitchFamily="18" charset="0"/>
                          <a:ea typeface="Times New Roman" panose="02020603050405020304" pitchFamily="18" charset="0"/>
                        </a:rPr>
                        <a:t>280 831 296</a:t>
                      </a:r>
                      <a:endParaRPr lang="ru-RU" sz="4400">
                        <a:effectLst/>
                        <a:latin typeface="Times New Roman" panose="02020603050405020304" pitchFamily="18" charset="0"/>
                        <a:ea typeface="Times New Roman" panose="02020603050405020304" pitchFamily="18" charset="0"/>
                      </a:endParaRPr>
                    </a:p>
                  </a:txBody>
                  <a:tcPr marL="25400" marR="25400" marT="3810" marB="38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3200">
                          <a:solidFill>
                            <a:srgbClr val="000000"/>
                          </a:solidFill>
                          <a:effectLst/>
                          <a:latin typeface="Times New Roman" panose="02020603050405020304" pitchFamily="18" charset="0"/>
                          <a:ea typeface="Times New Roman" panose="02020603050405020304" pitchFamily="18" charset="0"/>
                        </a:rPr>
                        <a:t>203 116 382</a:t>
                      </a:r>
                      <a:endParaRPr lang="ru-RU" sz="4400">
                        <a:effectLst/>
                        <a:latin typeface="Times New Roman" panose="02020603050405020304" pitchFamily="18" charset="0"/>
                        <a:ea typeface="Times New Roman" panose="02020603050405020304" pitchFamily="18" charset="0"/>
                      </a:endParaRPr>
                    </a:p>
                  </a:txBody>
                  <a:tcPr marL="25400" marR="25400" marT="3810" marB="38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3200" dirty="0">
                          <a:solidFill>
                            <a:srgbClr val="000000"/>
                          </a:solidFill>
                          <a:effectLst/>
                          <a:latin typeface="Times New Roman" panose="02020603050405020304" pitchFamily="18" charset="0"/>
                          <a:ea typeface="Times New Roman" panose="02020603050405020304" pitchFamily="18" charset="0"/>
                        </a:rPr>
                        <a:t>244 341 890</a:t>
                      </a:r>
                      <a:endParaRPr lang="ru-RU" sz="4400" dirty="0">
                        <a:effectLst/>
                        <a:latin typeface="Times New Roman" panose="02020603050405020304" pitchFamily="18" charset="0"/>
                        <a:ea typeface="Times New Roman" panose="02020603050405020304" pitchFamily="18" charset="0"/>
                      </a:endParaRPr>
                    </a:p>
                  </a:txBody>
                  <a:tcPr marL="25400" marR="25400" marT="3810" marB="38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34655133"/>
                  </a:ext>
                </a:extLst>
              </a:tr>
            </a:tbl>
          </a:graphicData>
        </a:graphic>
      </p:graphicFrame>
      <p:sp>
        <p:nvSpPr>
          <p:cNvPr id="7" name="Прямоугольник 6"/>
          <p:cNvSpPr/>
          <p:nvPr/>
        </p:nvSpPr>
        <p:spPr>
          <a:xfrm>
            <a:off x="4409474" y="11360864"/>
            <a:ext cx="15565052" cy="1323439"/>
          </a:xfrm>
          <a:prstGeom prst="rect">
            <a:avLst/>
          </a:prstGeom>
        </p:spPr>
        <p:txBody>
          <a:bodyPr wrap="square">
            <a:spAutoFit/>
          </a:bodyPr>
          <a:lstStyle/>
          <a:p>
            <a:pPr algn="ctr">
              <a:spcAft>
                <a:spcPts val="0"/>
              </a:spcAft>
            </a:pPr>
            <a:r>
              <a:rPr lang="ru-RU" sz="4000" dirty="0" smtClean="0">
                <a:solidFill>
                  <a:srgbClr val="000000"/>
                </a:solidFill>
                <a:latin typeface="Times New Roman" panose="02020603050405020304" pitchFamily="18" charset="0"/>
                <a:ea typeface="Times New Roman" panose="02020603050405020304" pitchFamily="18" charset="0"/>
              </a:rPr>
              <a:t>Таблица 2 – Расчет источников финансирования оборотного капитала в ПАО «</a:t>
            </a:r>
            <a:r>
              <a:rPr lang="ru-RU" sz="4000" dirty="0">
                <a:solidFill>
                  <a:srgbClr val="000000"/>
                </a:solidFill>
                <a:latin typeface="Times New Roman" panose="02020603050405020304" pitchFamily="18" charset="0"/>
                <a:ea typeface="Times New Roman" panose="02020603050405020304" pitchFamily="18" charset="0"/>
              </a:rPr>
              <a:t>Т</a:t>
            </a:r>
            <a:r>
              <a:rPr lang="ru-RU" sz="4000" dirty="0" smtClean="0">
                <a:solidFill>
                  <a:srgbClr val="000000"/>
                </a:solidFill>
                <a:latin typeface="Times New Roman" panose="02020603050405020304" pitchFamily="18" charset="0"/>
                <a:ea typeface="Times New Roman" panose="02020603050405020304" pitchFamily="18" charset="0"/>
              </a:rPr>
              <a:t>атнефть» в 2020-2021 гг., тыс. руб.</a:t>
            </a:r>
            <a:r>
              <a:rPr lang="en-US" sz="4000" dirty="0" smtClean="0">
                <a:solidFill>
                  <a:srgbClr val="000000"/>
                </a:solidFill>
                <a:latin typeface="Times New Roman" panose="02020603050405020304" pitchFamily="18" charset="0"/>
                <a:ea typeface="Times New Roman" panose="02020603050405020304" pitchFamily="18" charset="0"/>
              </a:rPr>
              <a:t> [2].</a:t>
            </a:r>
            <a:endParaRPr lang="ru-RU" sz="40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98712" y="809328"/>
            <a:ext cx="22538504" cy="1569660"/>
          </a:xfrm>
          <a:prstGeom prst="rect">
            <a:avLst/>
          </a:prstGeom>
        </p:spPr>
        <p:txBody>
          <a:bodyPr wrap="square">
            <a:spAutoFit/>
          </a:bodyPr>
          <a:lstStyle/>
          <a:p>
            <a:r>
              <a:rPr lang="ru-RU" sz="4800" b="1" dirty="0">
                <a:solidFill>
                  <a:schemeClr val="accent2">
                    <a:lumMod val="50000"/>
                  </a:schemeClr>
                </a:solidFill>
                <a:latin typeface="Times New Roman" panose="02020603050405020304" pitchFamily="18" charset="0"/>
                <a:ea typeface="Times New Roman" panose="02020603050405020304" pitchFamily="18" charset="0"/>
              </a:rPr>
              <a:t>РАСЧЕТ КОЭФФИЦИЕНТА МАНЕВРЕННОСТИ СОБСТВЕННОГО КАПИТАЛА В ПАО «ТАТНЕФТЬ» </a:t>
            </a:r>
            <a:endParaRPr lang="ru-RU" sz="4800" b="1" dirty="0">
              <a:solidFill>
                <a:schemeClr val="accent2">
                  <a:lumMod val="50000"/>
                </a:schemeClr>
              </a:solidFill>
            </a:endParaRPr>
          </a:p>
        </p:txBody>
      </p:sp>
      <p:sp>
        <p:nvSpPr>
          <p:cNvPr id="7" name="Прямоугольник 6"/>
          <p:cNvSpPr/>
          <p:nvPr/>
        </p:nvSpPr>
        <p:spPr>
          <a:xfrm>
            <a:off x="4409474" y="11360864"/>
            <a:ext cx="15565052" cy="1323439"/>
          </a:xfrm>
          <a:prstGeom prst="rect">
            <a:avLst/>
          </a:prstGeom>
        </p:spPr>
        <p:txBody>
          <a:bodyPr wrap="square">
            <a:spAutoFit/>
          </a:bodyPr>
          <a:lstStyle/>
          <a:p>
            <a:pPr algn="ctr">
              <a:spcAft>
                <a:spcPts val="0"/>
              </a:spcAft>
            </a:pPr>
            <a:r>
              <a:rPr lang="ru-RU" sz="4000" dirty="0" smtClean="0">
                <a:solidFill>
                  <a:srgbClr val="000000"/>
                </a:solidFill>
                <a:latin typeface="Times New Roman" panose="02020603050405020304" pitchFamily="18" charset="0"/>
                <a:ea typeface="Times New Roman" panose="02020603050405020304" pitchFamily="18" charset="0"/>
              </a:rPr>
              <a:t>Таблица 3 – Расчет коэффициента маневренности собственного капитала в ПАО «Татнефть» в 2020-2021 гг., тыс. руб.</a:t>
            </a:r>
            <a:r>
              <a:rPr lang="en-US" sz="4000" dirty="0" smtClean="0">
                <a:solidFill>
                  <a:srgbClr val="000000"/>
                </a:solidFill>
                <a:latin typeface="Times New Roman" panose="02020603050405020304" pitchFamily="18" charset="0"/>
                <a:ea typeface="Times New Roman" panose="02020603050405020304" pitchFamily="18" charset="0"/>
              </a:rPr>
              <a:t> [1].</a:t>
            </a:r>
            <a:endParaRPr lang="ru-RU" sz="4000" dirty="0"/>
          </a:p>
        </p:txBody>
      </p:sp>
      <p:graphicFrame>
        <p:nvGraphicFramePr>
          <p:cNvPr id="2" name="Таблица 1"/>
          <p:cNvGraphicFramePr>
            <a:graphicFrameLocks noGrp="1"/>
          </p:cNvGraphicFramePr>
          <p:nvPr>
            <p:extLst>
              <p:ext uri="{D42A27DB-BD31-4B8C-83A1-F6EECF244321}">
                <p14:modId xmlns:p14="http://schemas.microsoft.com/office/powerpoint/2010/main" val="967721516"/>
              </p:ext>
            </p:extLst>
          </p:nvPr>
        </p:nvGraphicFramePr>
        <p:xfrm>
          <a:off x="2902968" y="3761655"/>
          <a:ext cx="17641960" cy="4536504"/>
        </p:xfrm>
        <a:graphic>
          <a:graphicData uri="http://schemas.openxmlformats.org/drawingml/2006/table">
            <a:tbl>
              <a:tblPr/>
              <a:tblGrid>
                <a:gridCol w="9973237">
                  <a:extLst>
                    <a:ext uri="{9D8B030D-6E8A-4147-A177-3AD203B41FA5}">
                      <a16:colId xmlns:a16="http://schemas.microsoft.com/office/drawing/2014/main" val="3508341657"/>
                    </a:ext>
                  </a:extLst>
                </a:gridCol>
                <a:gridCol w="2621802">
                  <a:extLst>
                    <a:ext uri="{9D8B030D-6E8A-4147-A177-3AD203B41FA5}">
                      <a16:colId xmlns:a16="http://schemas.microsoft.com/office/drawing/2014/main" val="3500570625"/>
                    </a:ext>
                  </a:extLst>
                </a:gridCol>
                <a:gridCol w="2623656">
                  <a:extLst>
                    <a:ext uri="{9D8B030D-6E8A-4147-A177-3AD203B41FA5}">
                      <a16:colId xmlns:a16="http://schemas.microsoft.com/office/drawing/2014/main" val="2380067560"/>
                    </a:ext>
                  </a:extLst>
                </a:gridCol>
                <a:gridCol w="2423265">
                  <a:extLst>
                    <a:ext uri="{9D8B030D-6E8A-4147-A177-3AD203B41FA5}">
                      <a16:colId xmlns:a16="http://schemas.microsoft.com/office/drawing/2014/main" val="2471884324"/>
                    </a:ext>
                  </a:extLst>
                </a:gridCol>
              </a:tblGrid>
              <a:tr h="1134126">
                <a:tc>
                  <a:txBody>
                    <a:bodyPr/>
                    <a:lstStyle/>
                    <a:p>
                      <a:pPr algn="ctr">
                        <a:spcAft>
                          <a:spcPts val="0"/>
                        </a:spcAft>
                      </a:pPr>
                      <a:r>
                        <a:rPr lang="ru-RU" sz="3600">
                          <a:solidFill>
                            <a:srgbClr val="000000"/>
                          </a:solidFill>
                          <a:effectLst/>
                          <a:latin typeface="Times New Roman" panose="02020603050405020304" pitchFamily="18" charset="0"/>
                          <a:ea typeface="Times New Roman" panose="02020603050405020304" pitchFamily="18" charset="0"/>
                        </a:rPr>
                        <a:t>Показатель</a:t>
                      </a:r>
                      <a:endParaRPr lang="ru-RU" sz="4800">
                        <a:effectLst/>
                        <a:latin typeface="Times New Roman" panose="02020603050405020304" pitchFamily="18" charset="0"/>
                        <a:ea typeface="Times New Roman" panose="02020603050405020304" pitchFamily="18" charset="0"/>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01.01.2020</a:t>
                      </a:r>
                      <a:endParaRPr lang="ru-RU" sz="4800">
                        <a:effectLst/>
                        <a:latin typeface="Times New Roman" panose="02020603050405020304" pitchFamily="18" charset="0"/>
                        <a:ea typeface="Times New Roman" panose="02020603050405020304" pitchFamily="18" charset="0"/>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01.01.2021</a:t>
                      </a:r>
                      <a:endParaRPr lang="ru-RU" sz="4800">
                        <a:effectLst/>
                        <a:latin typeface="Times New Roman" panose="02020603050405020304" pitchFamily="18" charset="0"/>
                        <a:ea typeface="Times New Roman" panose="02020603050405020304" pitchFamily="18" charset="0"/>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30.09.2021</a:t>
                      </a:r>
                      <a:endParaRPr lang="ru-RU" sz="4800">
                        <a:effectLst/>
                        <a:latin typeface="Times New Roman" panose="02020603050405020304" pitchFamily="18" charset="0"/>
                        <a:ea typeface="Times New Roman" panose="02020603050405020304" pitchFamily="18" charset="0"/>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28713421"/>
                  </a:ext>
                </a:extLst>
              </a:tr>
              <a:tr h="1134126">
                <a:tc>
                  <a:txBody>
                    <a:bodyPr/>
                    <a:lstStyle/>
                    <a:p>
                      <a:pPr>
                        <a:spcAft>
                          <a:spcPts val="0"/>
                        </a:spcAft>
                      </a:pPr>
                      <a:r>
                        <a:rPr lang="ru-RU" sz="3600">
                          <a:solidFill>
                            <a:srgbClr val="000000"/>
                          </a:solidFill>
                          <a:effectLst/>
                          <a:latin typeface="Times New Roman" panose="02020603050405020304" pitchFamily="18" charset="0"/>
                          <a:ea typeface="Times New Roman" panose="02020603050405020304" pitchFamily="18" charset="0"/>
                        </a:rPr>
                        <a:t>Сумма собственного оборотного капитала </a:t>
                      </a:r>
                      <a:endParaRPr lang="ru-RU" sz="480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176 428 907</a:t>
                      </a:r>
                      <a:endParaRPr lang="ru-RU" sz="480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238 071 834</a:t>
                      </a:r>
                      <a:endParaRPr lang="ru-RU" sz="480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299 824 501</a:t>
                      </a:r>
                      <a:endParaRPr lang="ru-RU" sz="480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51084402"/>
                  </a:ext>
                </a:extLst>
              </a:tr>
              <a:tr h="1134126">
                <a:tc>
                  <a:txBody>
                    <a:bodyPr/>
                    <a:lstStyle/>
                    <a:p>
                      <a:pPr>
                        <a:spcAft>
                          <a:spcPts val="0"/>
                        </a:spcAft>
                      </a:pPr>
                      <a:r>
                        <a:rPr lang="ru-RU" sz="3600">
                          <a:solidFill>
                            <a:srgbClr val="000000"/>
                          </a:solidFill>
                          <a:effectLst/>
                          <a:latin typeface="Times New Roman" panose="02020603050405020304" pitchFamily="18" charset="0"/>
                          <a:ea typeface="Times New Roman" panose="02020603050405020304" pitchFamily="18" charset="0"/>
                        </a:rPr>
                        <a:t>Сумма собственного капитала</a:t>
                      </a:r>
                      <a:endParaRPr lang="ru-RU" sz="480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572 202 222</a:t>
                      </a:r>
                      <a:endParaRPr lang="ru-RU" sz="480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630 631 814</a:t>
                      </a:r>
                      <a:endParaRPr lang="ru-RU" sz="480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688 801 316</a:t>
                      </a:r>
                      <a:endParaRPr lang="ru-RU" sz="4800">
                        <a:effectLst/>
                        <a:latin typeface="Times New Roman" panose="02020603050405020304" pitchFamily="18" charset="0"/>
                        <a:ea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14698089"/>
                  </a:ext>
                </a:extLst>
              </a:tr>
              <a:tr h="1134126">
                <a:tc>
                  <a:txBody>
                    <a:bodyPr/>
                    <a:lstStyle/>
                    <a:p>
                      <a:pPr>
                        <a:spcAft>
                          <a:spcPts val="0"/>
                        </a:spcAft>
                      </a:pPr>
                      <a:r>
                        <a:rPr lang="ru-RU" sz="3600">
                          <a:solidFill>
                            <a:srgbClr val="000000"/>
                          </a:solidFill>
                          <a:effectLst/>
                          <a:latin typeface="Times New Roman" panose="02020603050405020304" pitchFamily="18" charset="0"/>
                          <a:ea typeface="Times New Roman" panose="02020603050405020304" pitchFamily="18" charset="0"/>
                        </a:rPr>
                        <a:t>Коэффициент маневренности собственного капитала</a:t>
                      </a:r>
                      <a:endParaRPr lang="ru-RU" sz="4800">
                        <a:effectLst/>
                        <a:latin typeface="Times New Roman" panose="02020603050405020304" pitchFamily="18" charset="0"/>
                        <a:ea typeface="Times New Roman" panose="02020603050405020304" pitchFamily="18" charset="0"/>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0,31</a:t>
                      </a:r>
                      <a:endParaRPr lang="ru-RU" sz="4800">
                        <a:effectLst/>
                        <a:latin typeface="Times New Roman" panose="02020603050405020304" pitchFamily="18" charset="0"/>
                        <a:ea typeface="Times New Roman" panose="02020603050405020304" pitchFamily="18" charset="0"/>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0,38</a:t>
                      </a:r>
                      <a:endParaRPr lang="ru-RU" sz="4800">
                        <a:effectLst/>
                        <a:latin typeface="Times New Roman" panose="02020603050405020304" pitchFamily="18" charset="0"/>
                        <a:ea typeface="Times New Roman" panose="02020603050405020304" pitchFamily="18" charset="0"/>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3600" dirty="0">
                          <a:solidFill>
                            <a:srgbClr val="000000"/>
                          </a:solidFill>
                          <a:effectLst/>
                          <a:latin typeface="Times New Roman" panose="02020603050405020304" pitchFamily="18" charset="0"/>
                          <a:ea typeface="Times New Roman" panose="02020603050405020304" pitchFamily="18" charset="0"/>
                        </a:rPr>
                        <a:t>0,44</a:t>
                      </a:r>
                      <a:endParaRPr lang="ru-RU" sz="4800" dirty="0">
                        <a:effectLst/>
                        <a:latin typeface="Times New Roman" panose="02020603050405020304" pitchFamily="18" charset="0"/>
                        <a:ea typeface="Times New Roman" panose="02020603050405020304" pitchFamily="18" charset="0"/>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3971935"/>
                  </a:ext>
                </a:extLst>
              </a:tr>
            </a:tbl>
          </a:graphicData>
        </a:graphic>
      </p:graphicFrame>
    </p:spTree>
    <p:extLst>
      <p:ext uri="{BB962C8B-B14F-4D97-AF65-F5344CB8AC3E}">
        <p14:creationId xmlns:p14="http://schemas.microsoft.com/office/powerpoint/2010/main" val="358244268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98712" y="809328"/>
            <a:ext cx="22538504" cy="830997"/>
          </a:xfrm>
          <a:prstGeom prst="rect">
            <a:avLst/>
          </a:prstGeom>
        </p:spPr>
        <p:txBody>
          <a:bodyPr wrap="square">
            <a:spAutoFit/>
          </a:bodyPr>
          <a:lstStyle/>
          <a:p>
            <a:r>
              <a:rPr lang="ru-RU" sz="4800" b="1" dirty="0">
                <a:solidFill>
                  <a:schemeClr val="accent2">
                    <a:lumMod val="50000"/>
                  </a:schemeClr>
                </a:solidFill>
                <a:latin typeface="Times New Roman" panose="02020603050405020304" pitchFamily="18" charset="0"/>
                <a:ea typeface="Times New Roman" panose="02020603050405020304" pitchFamily="18" charset="0"/>
              </a:rPr>
              <a:t>ПОКАЗАТЕЛИ РЕНТАБЕЛЬНОСТИ ПАО «ТАТНЕФТЬ» В 2020-2021 </a:t>
            </a:r>
            <a:r>
              <a:rPr lang="ru-RU" sz="4800" b="1" dirty="0" smtClean="0">
                <a:solidFill>
                  <a:schemeClr val="accent2">
                    <a:lumMod val="50000"/>
                  </a:schemeClr>
                </a:solidFill>
                <a:latin typeface="Times New Roman" panose="02020603050405020304" pitchFamily="18" charset="0"/>
                <a:ea typeface="Times New Roman" panose="02020603050405020304" pitchFamily="18" charset="0"/>
              </a:rPr>
              <a:t>гг.</a:t>
            </a:r>
            <a:endParaRPr lang="ru-RU" sz="4800" b="1" dirty="0">
              <a:solidFill>
                <a:schemeClr val="accent2">
                  <a:lumMod val="50000"/>
                </a:schemeClr>
              </a:solidFill>
            </a:endParaRPr>
          </a:p>
        </p:txBody>
      </p:sp>
      <p:sp>
        <p:nvSpPr>
          <p:cNvPr id="7" name="Прямоугольник 6"/>
          <p:cNvSpPr/>
          <p:nvPr/>
        </p:nvSpPr>
        <p:spPr>
          <a:xfrm>
            <a:off x="4409474" y="11360864"/>
            <a:ext cx="15565052" cy="1323439"/>
          </a:xfrm>
          <a:prstGeom prst="rect">
            <a:avLst/>
          </a:prstGeom>
        </p:spPr>
        <p:txBody>
          <a:bodyPr wrap="square">
            <a:spAutoFit/>
          </a:bodyPr>
          <a:lstStyle/>
          <a:p>
            <a:pPr algn="ctr">
              <a:spcAft>
                <a:spcPts val="0"/>
              </a:spcAft>
            </a:pPr>
            <a:r>
              <a:rPr lang="ru-RU" sz="4000" dirty="0" smtClean="0">
                <a:solidFill>
                  <a:srgbClr val="000000"/>
                </a:solidFill>
                <a:latin typeface="Times New Roman" panose="02020603050405020304" pitchFamily="18" charset="0"/>
                <a:ea typeface="Times New Roman" panose="02020603050405020304" pitchFamily="18" charset="0"/>
              </a:rPr>
              <a:t>Таблица 4 – Показатели рентабельности ПАО «Татнефть» в 2020-2021 гг., тыс. руб.</a:t>
            </a:r>
            <a:r>
              <a:rPr lang="en-US" sz="4000" dirty="0" smtClean="0">
                <a:solidFill>
                  <a:srgbClr val="000000"/>
                </a:solidFill>
                <a:latin typeface="Times New Roman" panose="02020603050405020304" pitchFamily="18" charset="0"/>
                <a:ea typeface="Times New Roman" panose="02020603050405020304" pitchFamily="18" charset="0"/>
              </a:rPr>
              <a:t> [3].</a:t>
            </a:r>
            <a:endParaRPr lang="ru-RU" sz="4000" dirty="0"/>
          </a:p>
        </p:txBody>
      </p:sp>
      <p:graphicFrame>
        <p:nvGraphicFramePr>
          <p:cNvPr id="5" name="Таблица 4"/>
          <p:cNvGraphicFramePr>
            <a:graphicFrameLocks noGrp="1"/>
          </p:cNvGraphicFramePr>
          <p:nvPr>
            <p:extLst>
              <p:ext uri="{D42A27DB-BD31-4B8C-83A1-F6EECF244321}">
                <p14:modId xmlns:p14="http://schemas.microsoft.com/office/powerpoint/2010/main" val="2345242539"/>
              </p:ext>
            </p:extLst>
          </p:nvPr>
        </p:nvGraphicFramePr>
        <p:xfrm>
          <a:off x="1966865" y="2753545"/>
          <a:ext cx="19946216" cy="6768750"/>
        </p:xfrm>
        <a:graphic>
          <a:graphicData uri="http://schemas.openxmlformats.org/drawingml/2006/table">
            <a:tbl>
              <a:tblPr/>
              <a:tblGrid>
                <a:gridCol w="11157949">
                  <a:extLst>
                    <a:ext uri="{9D8B030D-6E8A-4147-A177-3AD203B41FA5}">
                      <a16:colId xmlns:a16="http://schemas.microsoft.com/office/drawing/2014/main" val="2073634220"/>
                    </a:ext>
                  </a:extLst>
                </a:gridCol>
                <a:gridCol w="2955845">
                  <a:extLst>
                    <a:ext uri="{9D8B030D-6E8A-4147-A177-3AD203B41FA5}">
                      <a16:colId xmlns:a16="http://schemas.microsoft.com/office/drawing/2014/main" val="997021785"/>
                    </a:ext>
                  </a:extLst>
                </a:gridCol>
                <a:gridCol w="2957931">
                  <a:extLst>
                    <a:ext uri="{9D8B030D-6E8A-4147-A177-3AD203B41FA5}">
                      <a16:colId xmlns:a16="http://schemas.microsoft.com/office/drawing/2014/main" val="850506034"/>
                    </a:ext>
                  </a:extLst>
                </a:gridCol>
                <a:gridCol w="2874491">
                  <a:extLst>
                    <a:ext uri="{9D8B030D-6E8A-4147-A177-3AD203B41FA5}">
                      <a16:colId xmlns:a16="http://schemas.microsoft.com/office/drawing/2014/main" val="3887141983"/>
                    </a:ext>
                  </a:extLst>
                </a:gridCol>
              </a:tblGrid>
              <a:tr h="1128125">
                <a:tc>
                  <a:txBody>
                    <a:bodyPr/>
                    <a:lstStyle/>
                    <a:p>
                      <a:pPr algn="ctr">
                        <a:spcAft>
                          <a:spcPts val="0"/>
                        </a:spcAft>
                      </a:pPr>
                      <a:r>
                        <a:rPr lang="ru-RU" sz="3600">
                          <a:solidFill>
                            <a:srgbClr val="000000"/>
                          </a:solidFill>
                          <a:effectLst/>
                          <a:latin typeface="Times New Roman" panose="02020603050405020304" pitchFamily="18" charset="0"/>
                          <a:ea typeface="Times New Roman" panose="02020603050405020304" pitchFamily="18" charset="0"/>
                        </a:rPr>
                        <a:t>Показатель</a:t>
                      </a:r>
                      <a:endParaRPr lang="ru-RU" sz="4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3600">
                          <a:solidFill>
                            <a:srgbClr val="000000"/>
                          </a:solidFill>
                          <a:effectLst/>
                          <a:latin typeface="Times New Roman" panose="02020603050405020304" pitchFamily="18" charset="0"/>
                          <a:ea typeface="Times New Roman" panose="02020603050405020304" pitchFamily="18" charset="0"/>
                        </a:rPr>
                        <a:t>01.01.2020</a:t>
                      </a:r>
                      <a:endParaRPr lang="ru-RU" sz="4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3600">
                          <a:solidFill>
                            <a:srgbClr val="000000"/>
                          </a:solidFill>
                          <a:effectLst/>
                          <a:latin typeface="Times New Roman" panose="02020603050405020304" pitchFamily="18" charset="0"/>
                          <a:ea typeface="Times New Roman" panose="02020603050405020304" pitchFamily="18" charset="0"/>
                        </a:rPr>
                        <a:t>01.01.2021</a:t>
                      </a:r>
                      <a:endParaRPr lang="ru-RU" sz="4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3600">
                          <a:solidFill>
                            <a:srgbClr val="000000"/>
                          </a:solidFill>
                          <a:effectLst/>
                          <a:latin typeface="Times New Roman" panose="02020603050405020304" pitchFamily="18" charset="0"/>
                          <a:ea typeface="Times New Roman" panose="02020603050405020304" pitchFamily="18" charset="0"/>
                        </a:rPr>
                        <a:t>Изменение</a:t>
                      </a:r>
                      <a:endParaRPr lang="ru-RU" sz="4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6100767"/>
                  </a:ext>
                </a:extLst>
              </a:tr>
              <a:tr h="1128125">
                <a:tc>
                  <a:txBody>
                    <a:bodyPr/>
                    <a:lstStyle/>
                    <a:p>
                      <a:pPr>
                        <a:spcAft>
                          <a:spcPts val="0"/>
                        </a:spcAft>
                      </a:pPr>
                      <a:r>
                        <a:rPr lang="ru-RU" sz="3600">
                          <a:solidFill>
                            <a:srgbClr val="000000"/>
                          </a:solidFill>
                          <a:effectLst/>
                          <a:latin typeface="Times New Roman" panose="02020603050405020304" pitchFamily="18" charset="0"/>
                          <a:ea typeface="Times New Roman" panose="02020603050405020304" pitchFamily="18" charset="0"/>
                        </a:rPr>
                        <a:t>Доходы, тыс. руб.</a:t>
                      </a:r>
                      <a:endParaRPr lang="ru-RU" sz="4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810 320 806</a:t>
                      </a:r>
                      <a:endParaRPr lang="ru-RU" sz="4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633 330 666</a:t>
                      </a:r>
                      <a:endParaRPr lang="ru-RU" sz="4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-176990140</a:t>
                      </a:r>
                      <a:endParaRPr lang="ru-RU" sz="4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0510151"/>
                  </a:ext>
                </a:extLst>
              </a:tr>
              <a:tr h="1128125">
                <a:tc>
                  <a:txBody>
                    <a:bodyPr/>
                    <a:lstStyle/>
                    <a:p>
                      <a:pPr>
                        <a:spcAft>
                          <a:spcPts val="0"/>
                        </a:spcAft>
                      </a:pPr>
                      <a:r>
                        <a:rPr lang="ru-RU" sz="3600">
                          <a:solidFill>
                            <a:srgbClr val="000000"/>
                          </a:solidFill>
                          <a:effectLst/>
                          <a:latin typeface="Times New Roman" panose="02020603050405020304" pitchFamily="18" charset="0"/>
                          <a:ea typeface="Times New Roman" panose="02020603050405020304" pitchFamily="18" charset="0"/>
                        </a:rPr>
                        <a:t>Расходы, тыс. руб.</a:t>
                      </a:r>
                      <a:endParaRPr lang="ru-RU" sz="4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607 232 352</a:t>
                      </a:r>
                      <a:endParaRPr lang="ru-RU" sz="4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526 630 158</a:t>
                      </a:r>
                      <a:endParaRPr lang="ru-RU" sz="4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- 80 602 194</a:t>
                      </a:r>
                      <a:endParaRPr lang="ru-RU" sz="4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3282611"/>
                  </a:ext>
                </a:extLst>
              </a:tr>
              <a:tr h="1128125">
                <a:tc>
                  <a:txBody>
                    <a:bodyPr/>
                    <a:lstStyle/>
                    <a:p>
                      <a:pPr>
                        <a:spcAft>
                          <a:spcPts val="0"/>
                        </a:spcAft>
                      </a:pPr>
                      <a:r>
                        <a:rPr lang="ru-RU" sz="3600">
                          <a:solidFill>
                            <a:srgbClr val="000000"/>
                          </a:solidFill>
                          <a:effectLst/>
                          <a:latin typeface="Times New Roman" panose="02020603050405020304" pitchFamily="18" charset="0"/>
                          <a:ea typeface="Times New Roman" panose="02020603050405020304" pitchFamily="18" charset="0"/>
                        </a:rPr>
                        <a:t>Прибыль, тыс. руб.</a:t>
                      </a:r>
                      <a:endParaRPr lang="ru-RU" sz="4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203 088 454</a:t>
                      </a:r>
                      <a:endParaRPr lang="ru-RU" sz="4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106 700 508</a:t>
                      </a:r>
                      <a:endParaRPr lang="ru-RU" sz="4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- 96 387 946</a:t>
                      </a:r>
                      <a:endParaRPr lang="ru-RU" sz="4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0612559"/>
                  </a:ext>
                </a:extLst>
              </a:tr>
              <a:tr h="1410156">
                <a:tc>
                  <a:txBody>
                    <a:bodyPr/>
                    <a:lstStyle/>
                    <a:p>
                      <a:pPr>
                        <a:spcAft>
                          <a:spcPts val="0"/>
                        </a:spcAft>
                      </a:pPr>
                      <a:r>
                        <a:rPr lang="ru-RU" sz="3600">
                          <a:solidFill>
                            <a:srgbClr val="000000"/>
                          </a:solidFill>
                          <a:effectLst/>
                          <a:latin typeface="Times New Roman" panose="02020603050405020304" pitchFamily="18" charset="0"/>
                          <a:ea typeface="Times New Roman" panose="02020603050405020304" pitchFamily="18" charset="0"/>
                        </a:rPr>
                        <a:t>Среднегодовая стоимость собственного капитала, тыс. руб.</a:t>
                      </a:r>
                      <a:endParaRPr lang="ru-RU" sz="4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572 202 222</a:t>
                      </a:r>
                      <a:endParaRPr lang="ru-RU" sz="4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630 631 814</a:t>
                      </a:r>
                      <a:endParaRPr lang="ru-RU" sz="4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58 429 592</a:t>
                      </a:r>
                      <a:endParaRPr lang="ru-RU" sz="4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5671987"/>
                  </a:ext>
                </a:extLst>
              </a:tr>
              <a:tr h="846094">
                <a:tc>
                  <a:txBody>
                    <a:bodyPr/>
                    <a:lstStyle/>
                    <a:p>
                      <a:pPr>
                        <a:spcAft>
                          <a:spcPts val="0"/>
                        </a:spcAft>
                      </a:pPr>
                      <a:r>
                        <a:rPr lang="ru-RU" sz="3600">
                          <a:solidFill>
                            <a:srgbClr val="000000"/>
                          </a:solidFill>
                          <a:effectLst/>
                          <a:latin typeface="Times New Roman" panose="02020603050405020304" pitchFamily="18" charset="0"/>
                          <a:ea typeface="Times New Roman" panose="02020603050405020304" pitchFamily="18" charset="0"/>
                        </a:rPr>
                        <a:t>Рентабельность собственного капитала, %</a:t>
                      </a:r>
                      <a:endParaRPr lang="ru-RU" sz="4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Bef>
                          <a:spcPts val="1200"/>
                        </a:spcBef>
                        <a:spcAft>
                          <a:spcPts val="0"/>
                        </a:spcAft>
                      </a:pPr>
                      <a:r>
                        <a:rPr lang="ru-RU" sz="3600">
                          <a:solidFill>
                            <a:srgbClr val="000000"/>
                          </a:solidFill>
                          <a:effectLst/>
                          <a:latin typeface="Times New Roman" panose="02020603050405020304" pitchFamily="18" charset="0"/>
                          <a:ea typeface="Times New Roman" panose="02020603050405020304" pitchFamily="18" charset="0"/>
                        </a:rPr>
                        <a:t>0,35</a:t>
                      </a:r>
                      <a:endParaRPr lang="ru-RU" sz="54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0,17</a:t>
                      </a:r>
                      <a:endParaRPr lang="ru-RU" sz="4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dirty="0">
                          <a:solidFill>
                            <a:srgbClr val="000000"/>
                          </a:solidFill>
                          <a:effectLst/>
                          <a:latin typeface="Times New Roman" panose="02020603050405020304" pitchFamily="18" charset="0"/>
                          <a:ea typeface="Times New Roman" panose="02020603050405020304" pitchFamily="18" charset="0"/>
                        </a:rPr>
                        <a:t>-0,19</a:t>
                      </a:r>
                      <a:endParaRPr lang="ru-RU" sz="48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7208257"/>
                  </a:ext>
                </a:extLst>
              </a:tr>
            </a:tbl>
          </a:graphicData>
        </a:graphic>
      </p:graphicFrame>
    </p:spTree>
    <p:extLst>
      <p:ext uri="{BB962C8B-B14F-4D97-AF65-F5344CB8AC3E}">
        <p14:creationId xmlns:p14="http://schemas.microsoft.com/office/powerpoint/2010/main" val="217998086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98712" y="809328"/>
            <a:ext cx="22538504" cy="769441"/>
          </a:xfrm>
          <a:prstGeom prst="rect">
            <a:avLst/>
          </a:prstGeom>
        </p:spPr>
        <p:txBody>
          <a:bodyPr wrap="square">
            <a:spAutoFit/>
          </a:bodyPr>
          <a:lstStyle/>
          <a:p>
            <a:r>
              <a:rPr lang="ru-RU" sz="4400" b="1" smtClean="0">
                <a:solidFill>
                  <a:schemeClr val="accent2">
                    <a:lumMod val="50000"/>
                  </a:schemeClr>
                </a:solidFill>
                <a:latin typeface="Times New Roman" panose="02020603050405020304" pitchFamily="18" charset="0"/>
                <a:ea typeface="Times New Roman" panose="02020603050405020304" pitchFamily="18" charset="0"/>
              </a:rPr>
              <a:t>ПОКАЗАТЕЛИ ФИНАНСОВОЙ УСТОЙЧИВОСТИ ПАО «ТАТНЕФТЬ» В 2020-2021 гг.</a:t>
            </a:r>
            <a:endParaRPr lang="ru-RU" sz="4400" b="1" dirty="0">
              <a:solidFill>
                <a:schemeClr val="accent2">
                  <a:lumMod val="50000"/>
                </a:schemeClr>
              </a:solidFill>
            </a:endParaRPr>
          </a:p>
        </p:txBody>
      </p:sp>
      <p:sp>
        <p:nvSpPr>
          <p:cNvPr id="7" name="Прямоугольник 6"/>
          <p:cNvSpPr/>
          <p:nvPr/>
        </p:nvSpPr>
        <p:spPr>
          <a:xfrm>
            <a:off x="4409474" y="11360864"/>
            <a:ext cx="15565052" cy="1323439"/>
          </a:xfrm>
          <a:prstGeom prst="rect">
            <a:avLst/>
          </a:prstGeom>
        </p:spPr>
        <p:txBody>
          <a:bodyPr wrap="square">
            <a:spAutoFit/>
          </a:bodyPr>
          <a:lstStyle/>
          <a:p>
            <a:pPr algn="ctr">
              <a:spcAft>
                <a:spcPts val="0"/>
              </a:spcAft>
            </a:pPr>
            <a:r>
              <a:rPr lang="ru-RU" sz="4000" dirty="0" smtClean="0">
                <a:solidFill>
                  <a:srgbClr val="000000"/>
                </a:solidFill>
                <a:latin typeface="Times New Roman" panose="02020603050405020304" pitchFamily="18" charset="0"/>
                <a:ea typeface="Times New Roman" panose="02020603050405020304" pitchFamily="18" charset="0"/>
              </a:rPr>
              <a:t>Таблица 5 – Показатели финансовой устойчивости ПАО «Татнефть» в 2020-2021 гг., тыс. руб.</a:t>
            </a:r>
            <a:r>
              <a:rPr lang="en-US" sz="4000" smtClean="0">
                <a:solidFill>
                  <a:srgbClr val="000000"/>
                </a:solidFill>
                <a:latin typeface="Times New Roman" panose="02020603050405020304" pitchFamily="18" charset="0"/>
                <a:ea typeface="Times New Roman" panose="02020603050405020304" pitchFamily="18" charset="0"/>
              </a:rPr>
              <a:t> [4].</a:t>
            </a:r>
            <a:endParaRPr lang="ru-RU" sz="4000" dirty="0"/>
          </a:p>
        </p:txBody>
      </p:sp>
      <p:graphicFrame>
        <p:nvGraphicFramePr>
          <p:cNvPr id="6" name="Таблица 5"/>
          <p:cNvGraphicFramePr>
            <a:graphicFrameLocks noGrp="1"/>
          </p:cNvGraphicFramePr>
          <p:nvPr>
            <p:extLst>
              <p:ext uri="{D42A27DB-BD31-4B8C-83A1-F6EECF244321}">
                <p14:modId xmlns:p14="http://schemas.microsoft.com/office/powerpoint/2010/main" val="2482155498"/>
              </p:ext>
            </p:extLst>
          </p:nvPr>
        </p:nvGraphicFramePr>
        <p:xfrm>
          <a:off x="958752" y="2681537"/>
          <a:ext cx="22178464" cy="7856210"/>
        </p:xfrm>
        <a:graphic>
          <a:graphicData uri="http://schemas.openxmlformats.org/drawingml/2006/table">
            <a:tbl>
              <a:tblPr/>
              <a:tblGrid>
                <a:gridCol w="14091630">
                  <a:extLst>
                    <a:ext uri="{9D8B030D-6E8A-4147-A177-3AD203B41FA5}">
                      <a16:colId xmlns:a16="http://schemas.microsoft.com/office/drawing/2014/main" val="2620270055"/>
                    </a:ext>
                  </a:extLst>
                </a:gridCol>
                <a:gridCol w="2661699">
                  <a:extLst>
                    <a:ext uri="{9D8B030D-6E8A-4147-A177-3AD203B41FA5}">
                      <a16:colId xmlns:a16="http://schemas.microsoft.com/office/drawing/2014/main" val="2570175272"/>
                    </a:ext>
                  </a:extLst>
                </a:gridCol>
                <a:gridCol w="2661699">
                  <a:extLst>
                    <a:ext uri="{9D8B030D-6E8A-4147-A177-3AD203B41FA5}">
                      <a16:colId xmlns:a16="http://schemas.microsoft.com/office/drawing/2014/main" val="1224897762"/>
                    </a:ext>
                  </a:extLst>
                </a:gridCol>
                <a:gridCol w="2763436">
                  <a:extLst>
                    <a:ext uri="{9D8B030D-6E8A-4147-A177-3AD203B41FA5}">
                      <a16:colId xmlns:a16="http://schemas.microsoft.com/office/drawing/2014/main" val="4084630737"/>
                    </a:ext>
                  </a:extLst>
                </a:gridCol>
              </a:tblGrid>
              <a:tr h="1353254">
                <a:tc>
                  <a:txBody>
                    <a:bodyPr/>
                    <a:lstStyle/>
                    <a:p>
                      <a:pPr>
                        <a:spcAft>
                          <a:spcPts val="0"/>
                        </a:spcAft>
                      </a:pPr>
                      <a:r>
                        <a:rPr lang="ru-RU" sz="3600">
                          <a:solidFill>
                            <a:srgbClr val="000000"/>
                          </a:solidFill>
                          <a:effectLst/>
                          <a:latin typeface="Times New Roman" panose="02020603050405020304" pitchFamily="18" charset="0"/>
                          <a:ea typeface="Times New Roman" panose="02020603050405020304" pitchFamily="18" charset="0"/>
                        </a:rPr>
                        <a:t>Показатель</a:t>
                      </a:r>
                      <a:endParaRPr lang="ru-RU" sz="4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01.01.2020</a:t>
                      </a:r>
                      <a:endParaRPr lang="ru-RU" sz="4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01.01.2021</a:t>
                      </a:r>
                      <a:endParaRPr lang="ru-RU" sz="4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Изменение</a:t>
                      </a:r>
                      <a:endParaRPr lang="ru-RU" sz="4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650374"/>
                  </a:ext>
                </a:extLst>
              </a:tr>
              <a:tr h="811952">
                <a:tc>
                  <a:txBody>
                    <a:bodyPr/>
                    <a:lstStyle/>
                    <a:p>
                      <a:pPr algn="just">
                        <a:spcAft>
                          <a:spcPts val="0"/>
                        </a:spcAft>
                      </a:pPr>
                      <a:r>
                        <a:rPr lang="ru-RU" sz="3600">
                          <a:solidFill>
                            <a:srgbClr val="000000"/>
                          </a:solidFill>
                          <a:effectLst/>
                          <a:latin typeface="Times New Roman" panose="02020603050405020304" pitchFamily="18" charset="0"/>
                          <a:ea typeface="Times New Roman" panose="02020603050405020304" pitchFamily="18" charset="0"/>
                        </a:rPr>
                        <a:t>Коэффициент обеспеченности СОК</a:t>
                      </a:r>
                      <a:endParaRPr lang="ru-RU" sz="4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1,36</a:t>
                      </a:r>
                      <a:endParaRPr lang="ru-RU" sz="4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1,43</a:t>
                      </a:r>
                      <a:endParaRPr lang="ru-RU" sz="4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0,07</a:t>
                      </a:r>
                      <a:endParaRPr lang="ru-RU" sz="4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5649170"/>
                  </a:ext>
                </a:extLst>
              </a:tr>
              <a:tr h="541302">
                <a:tc>
                  <a:txBody>
                    <a:bodyPr/>
                    <a:lstStyle/>
                    <a:p>
                      <a:pPr algn="just">
                        <a:spcAft>
                          <a:spcPts val="0"/>
                        </a:spcAft>
                      </a:pPr>
                      <a:r>
                        <a:rPr lang="ru-RU" sz="3600">
                          <a:solidFill>
                            <a:srgbClr val="000000"/>
                          </a:solidFill>
                          <a:effectLst/>
                          <a:latin typeface="Times New Roman" panose="02020603050405020304" pitchFamily="18" charset="0"/>
                          <a:ea typeface="Times New Roman" panose="02020603050405020304" pitchFamily="18" charset="0"/>
                        </a:rPr>
                        <a:t>Коэффициент автономии</a:t>
                      </a:r>
                      <a:endParaRPr lang="ru-RU" sz="4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0,70</a:t>
                      </a:r>
                      <a:endParaRPr lang="ru-RU" sz="4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0,76</a:t>
                      </a:r>
                      <a:endParaRPr lang="ru-RU" sz="4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0,06</a:t>
                      </a:r>
                      <a:endParaRPr lang="ru-RU" sz="4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9954914"/>
                  </a:ext>
                </a:extLst>
              </a:tr>
              <a:tr h="811952">
                <a:tc>
                  <a:txBody>
                    <a:bodyPr/>
                    <a:lstStyle/>
                    <a:p>
                      <a:pPr algn="just">
                        <a:spcAft>
                          <a:spcPts val="0"/>
                        </a:spcAft>
                      </a:pPr>
                      <a:r>
                        <a:rPr lang="ru-RU" sz="3600">
                          <a:solidFill>
                            <a:srgbClr val="000000"/>
                          </a:solidFill>
                          <a:effectLst/>
                          <a:latin typeface="Times New Roman" panose="02020603050405020304" pitchFamily="18" charset="0"/>
                          <a:ea typeface="Times New Roman" panose="02020603050405020304" pitchFamily="18" charset="0"/>
                        </a:rPr>
                        <a:t>Коэффициент финансовой зависимости</a:t>
                      </a:r>
                      <a:endParaRPr lang="ru-RU" sz="4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0,30</a:t>
                      </a:r>
                      <a:endParaRPr lang="ru-RU" sz="4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0,24</a:t>
                      </a:r>
                      <a:endParaRPr lang="ru-RU" sz="4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-0,06</a:t>
                      </a:r>
                      <a:endParaRPr lang="ru-RU" sz="4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9627564"/>
                  </a:ext>
                </a:extLst>
              </a:tr>
              <a:tr h="1082603">
                <a:tc>
                  <a:txBody>
                    <a:bodyPr/>
                    <a:lstStyle/>
                    <a:p>
                      <a:pPr algn="just">
                        <a:spcAft>
                          <a:spcPts val="0"/>
                        </a:spcAft>
                      </a:pPr>
                      <a:r>
                        <a:rPr lang="ru-RU" sz="3600">
                          <a:solidFill>
                            <a:srgbClr val="000000"/>
                          </a:solidFill>
                          <a:effectLst/>
                          <a:latin typeface="Times New Roman" panose="02020603050405020304" pitchFamily="18" charset="0"/>
                          <a:ea typeface="Times New Roman" panose="02020603050405020304" pitchFamily="18" charset="0"/>
                        </a:rPr>
                        <a:t>Коэффициент соотношения собственного и заемного капитала</a:t>
                      </a:r>
                      <a:endParaRPr lang="ru-RU" sz="4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2,34</a:t>
                      </a:r>
                      <a:endParaRPr lang="ru-RU" sz="4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3,10</a:t>
                      </a:r>
                      <a:endParaRPr lang="ru-RU" sz="4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0,76</a:t>
                      </a:r>
                      <a:endParaRPr lang="ru-RU" sz="4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1805710"/>
                  </a:ext>
                </a:extLst>
              </a:tr>
              <a:tr h="1082603">
                <a:tc>
                  <a:txBody>
                    <a:bodyPr/>
                    <a:lstStyle/>
                    <a:p>
                      <a:pPr algn="just">
                        <a:spcAft>
                          <a:spcPts val="0"/>
                        </a:spcAft>
                      </a:pPr>
                      <a:r>
                        <a:rPr lang="ru-RU" sz="3600">
                          <a:solidFill>
                            <a:srgbClr val="000000"/>
                          </a:solidFill>
                          <a:effectLst/>
                          <a:latin typeface="Times New Roman" panose="02020603050405020304" pitchFamily="18" charset="0"/>
                          <a:ea typeface="Times New Roman" panose="02020603050405020304" pitchFamily="18" charset="0"/>
                        </a:rPr>
                        <a:t>Коэффициент маневренности собственного капитала</a:t>
                      </a:r>
                      <a:endParaRPr lang="ru-RU" sz="4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0,31</a:t>
                      </a:r>
                      <a:endParaRPr lang="ru-RU" sz="4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0,38</a:t>
                      </a:r>
                      <a:endParaRPr lang="ru-RU" sz="4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0,07</a:t>
                      </a:r>
                      <a:endParaRPr lang="ru-RU" sz="4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5261662"/>
                  </a:ext>
                </a:extLst>
              </a:tr>
              <a:tr h="811952">
                <a:tc>
                  <a:txBody>
                    <a:bodyPr/>
                    <a:lstStyle/>
                    <a:p>
                      <a:pPr algn="just">
                        <a:spcAft>
                          <a:spcPts val="0"/>
                        </a:spcAft>
                      </a:pPr>
                      <a:r>
                        <a:rPr lang="ru-RU" sz="3600">
                          <a:solidFill>
                            <a:srgbClr val="000000"/>
                          </a:solidFill>
                          <a:effectLst/>
                          <a:latin typeface="Times New Roman" panose="02020603050405020304" pitchFamily="18" charset="0"/>
                          <a:ea typeface="Times New Roman" panose="02020603050405020304" pitchFamily="18" charset="0"/>
                        </a:rPr>
                        <a:t>Коэффициент финансовой устойчивости</a:t>
                      </a:r>
                      <a:endParaRPr lang="ru-RU" sz="4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0,78</a:t>
                      </a:r>
                      <a:endParaRPr lang="ru-RU" sz="4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0,84</a:t>
                      </a:r>
                      <a:endParaRPr lang="ru-RU" sz="4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0,06</a:t>
                      </a:r>
                      <a:endParaRPr lang="ru-RU" sz="4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6912332"/>
                  </a:ext>
                </a:extLst>
              </a:tr>
              <a:tr h="1353254">
                <a:tc>
                  <a:txBody>
                    <a:bodyPr/>
                    <a:lstStyle/>
                    <a:p>
                      <a:pPr algn="just">
                        <a:spcAft>
                          <a:spcPts val="0"/>
                        </a:spcAft>
                      </a:pPr>
                      <a:r>
                        <a:rPr lang="ru-RU" sz="3600">
                          <a:solidFill>
                            <a:srgbClr val="000000"/>
                          </a:solidFill>
                          <a:effectLst/>
                          <a:latin typeface="Times New Roman" panose="02020603050405020304" pitchFamily="18" charset="0"/>
                          <a:ea typeface="Times New Roman" panose="02020603050405020304" pitchFamily="18" charset="0"/>
                        </a:rPr>
                        <a:t>Коэф-т обеспеченности запасов собст. ист-ми финансирования</a:t>
                      </a:r>
                      <a:endParaRPr lang="ru-RU" sz="4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4,28</a:t>
                      </a:r>
                      <a:endParaRPr lang="ru-RU" sz="4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a:solidFill>
                            <a:srgbClr val="000000"/>
                          </a:solidFill>
                          <a:effectLst/>
                          <a:latin typeface="Times New Roman" panose="02020603050405020304" pitchFamily="18" charset="0"/>
                          <a:ea typeface="Times New Roman" panose="02020603050405020304" pitchFamily="18" charset="0"/>
                        </a:rPr>
                        <a:t>6,09</a:t>
                      </a:r>
                      <a:endParaRPr lang="ru-RU" sz="4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dirty="0">
                          <a:solidFill>
                            <a:srgbClr val="000000"/>
                          </a:solidFill>
                          <a:effectLst/>
                          <a:latin typeface="Times New Roman" panose="02020603050405020304" pitchFamily="18" charset="0"/>
                          <a:ea typeface="Times New Roman" panose="02020603050405020304" pitchFamily="18" charset="0"/>
                        </a:rPr>
                        <a:t>1,81</a:t>
                      </a:r>
                      <a:endParaRPr lang="ru-RU" sz="4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4356427"/>
                  </a:ext>
                </a:extLst>
              </a:tr>
            </a:tbl>
          </a:graphicData>
        </a:graphic>
      </p:graphicFrame>
    </p:spTree>
    <p:extLst>
      <p:ext uri="{BB962C8B-B14F-4D97-AF65-F5344CB8AC3E}">
        <p14:creationId xmlns:p14="http://schemas.microsoft.com/office/powerpoint/2010/main" val="1587304176"/>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iDESIGN - color 1">
      <a:dk1>
        <a:srgbClr val="292729"/>
      </a:dk1>
      <a:lt1>
        <a:srgbClr val="FDFCFF"/>
      </a:lt1>
      <a:dk2>
        <a:srgbClr val="292729"/>
      </a:dk2>
      <a:lt2>
        <a:srgbClr val="EDEAF0"/>
      </a:lt2>
      <a:accent1>
        <a:srgbClr val="DAD7DD"/>
      </a:accent1>
      <a:accent2>
        <a:srgbClr val="03DEB1"/>
      </a:accent2>
      <a:accent3>
        <a:srgbClr val="03DEB1"/>
      </a:accent3>
      <a:accent4>
        <a:srgbClr val="03DEB1"/>
      </a:accent4>
      <a:accent5>
        <a:srgbClr val="03DEB1"/>
      </a:accent5>
      <a:accent6>
        <a:srgbClr val="03DEB1"/>
      </a:accent6>
      <a:hlink>
        <a:srgbClr val="03DEB1"/>
      </a:hlink>
      <a:folHlink>
        <a:srgbClr val="03DEB1"/>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a:spPr>
      <a:bodyPr vert="horz" wrap="square" lIns="38100" tIns="38100" rIns="38100" bIns="38100" numCol="1" anchor="ctr" anchorCtr="0" compatLnSpc="1">
        <a:prstTxWarp prst="textNoShape">
          <a:avLst/>
        </a:prstTxWarp>
        <a:spAutoFit/>
      </a:bodyPr>
      <a:lstStyle>
        <a:defPPr marL="0" marR="0" indent="0" algn="l" defTabSz="825500" rtl="0" eaLnBrk="1" fontAlgn="base" latinLnBrk="0" hangingPunct="0">
          <a:lnSpc>
            <a:spcPct val="100000"/>
          </a:lnSpc>
          <a:spcBef>
            <a:spcPct val="0"/>
          </a:spcBef>
          <a:spcAft>
            <a:spcPct val="0"/>
          </a:spcAft>
          <a:buClrTx/>
          <a:buSzTx/>
          <a:buFontTx/>
          <a:buNone/>
          <a:tabLst/>
          <a:defRPr kumimoji="0" lang="x-none" altLang="x-none" sz="2000" b="0" i="0" u="none" strike="noStrike" cap="none" normalizeH="0" baseline="0">
            <a:ln>
              <a:noFill/>
            </a:ln>
            <a:solidFill>
              <a:srgbClr val="74808C"/>
            </a:solidFill>
            <a:effectLst/>
            <a:latin typeface="Poppins" charset="0"/>
            <a:ea typeface="Poppins" charset="0"/>
            <a:cs typeface="Poppins" charset="0"/>
            <a:sym typeface="Poppi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a:spPr>
      <a:bodyPr vert="horz" wrap="square" lIns="38100" tIns="38100" rIns="38100" bIns="38100" numCol="1" anchor="ctr" anchorCtr="0" compatLnSpc="1">
        <a:prstTxWarp prst="textNoShape">
          <a:avLst/>
        </a:prstTxWarp>
        <a:spAutoFit/>
      </a:bodyPr>
      <a:lstStyle>
        <a:defPPr marL="0" marR="0" indent="0" algn="l" defTabSz="825500" rtl="0" eaLnBrk="1" fontAlgn="base" latinLnBrk="0" hangingPunct="0">
          <a:lnSpc>
            <a:spcPct val="100000"/>
          </a:lnSpc>
          <a:spcBef>
            <a:spcPct val="0"/>
          </a:spcBef>
          <a:spcAft>
            <a:spcPct val="0"/>
          </a:spcAft>
          <a:buClrTx/>
          <a:buSzTx/>
          <a:buFontTx/>
          <a:buNone/>
          <a:tabLst/>
          <a:defRPr kumimoji="0" lang="x-none" altLang="x-none" sz="2000" b="0" i="0" u="none" strike="noStrike" cap="none" normalizeH="0" baseline="0">
            <a:ln>
              <a:noFill/>
            </a:ln>
            <a:solidFill>
              <a:srgbClr val="74808C"/>
            </a:solidFill>
            <a:effectLst/>
            <a:latin typeface="Poppins" charset="0"/>
            <a:ea typeface="Poppins" charset="0"/>
            <a:cs typeface="Poppins" charset="0"/>
            <a:sym typeface="Poppins"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7274</TotalTime>
  <Words>639</Words>
  <Application>Microsoft Office PowerPoint</Application>
  <PresentationFormat>Произвольный</PresentationFormat>
  <Paragraphs>152</Paragraphs>
  <Slides>11</Slides>
  <Notes>0</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2</vt:i4>
      </vt:variant>
      <vt:variant>
        <vt:lpstr>Заголовки слайдов</vt:lpstr>
      </vt:variant>
      <vt:variant>
        <vt:i4>11</vt:i4>
      </vt:variant>
    </vt:vector>
  </HeadingPairs>
  <TitlesOfParts>
    <vt:vector size="24" baseType="lpstr">
      <vt:lpstr>Poppins</vt:lpstr>
      <vt:lpstr>Helvetica Neue</vt:lpstr>
      <vt:lpstr>Times New Roman</vt:lpstr>
      <vt:lpstr>Montserrat</vt:lpstr>
      <vt:lpstr>Open Sans</vt:lpstr>
      <vt:lpstr>Arial Rounded MT Bold</vt:lpstr>
      <vt:lpstr>Calibri Light</vt:lpstr>
      <vt:lpstr>Poppins Medium</vt:lpstr>
      <vt:lpstr>Calibri</vt:lpstr>
      <vt:lpstr>Arial</vt:lpstr>
      <vt:lpstr>Montserrat Semi</vt:lpstr>
      <vt:lpstr>White</vt:lpstr>
      <vt:lpstr>Специальное оформление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Низамиев Инсаф Ильдусович</dc:creator>
  <cp:lastModifiedBy>HOME</cp:lastModifiedBy>
  <cp:revision>490</cp:revision>
  <dcterms:modified xsi:type="dcterms:W3CDTF">2022-11-03T20:43:41Z</dcterms:modified>
</cp:coreProperties>
</file>