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83" r:id="rId2"/>
    <p:sldId id="293" r:id="rId3"/>
    <p:sldId id="299" r:id="rId4"/>
    <p:sldId id="282" r:id="rId5"/>
    <p:sldId id="298" r:id="rId6"/>
    <p:sldId id="259" r:id="rId7"/>
    <p:sldId id="300" r:id="rId8"/>
    <p:sldId id="301" r:id="rId9"/>
    <p:sldId id="302" r:id="rId10"/>
    <p:sldId id="260" r:id="rId11"/>
    <p:sldId id="303" r:id="rId12"/>
    <p:sldId id="304" r:id="rId13"/>
    <p:sldId id="261" r:id="rId14"/>
    <p:sldId id="305" r:id="rId15"/>
    <p:sldId id="262" r:id="rId16"/>
    <p:sldId id="306" r:id="rId17"/>
    <p:sldId id="263" r:id="rId18"/>
    <p:sldId id="310" r:id="rId19"/>
    <p:sldId id="311" r:id="rId20"/>
    <p:sldId id="307" r:id="rId21"/>
    <p:sldId id="309" r:id="rId22"/>
    <p:sldId id="295" r:id="rId23"/>
    <p:sldId id="297" r:id="rId24"/>
    <p:sldId id="308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003399"/>
    <a:srgbClr val="595959"/>
    <a:srgbClr val="009900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660"/>
  </p:normalViewPr>
  <p:slideViewPr>
    <p:cSldViewPr snapToGrid="0">
      <p:cViewPr varScale="1">
        <p:scale>
          <a:sx n="80" d="100"/>
          <a:sy n="80" d="100"/>
        </p:scale>
        <p:origin x="62" y="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10" Type="http://schemas.openxmlformats.org/officeDocument/2006/relationships/image" Target="../media/image19.wmf"/><Relationship Id="rId4" Type="http://schemas.openxmlformats.org/officeDocument/2006/relationships/image" Target="../media/image13.wmf"/><Relationship Id="rId9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5" Type="http://schemas.openxmlformats.org/officeDocument/2006/relationships/image" Target="../media/image88.wmf"/><Relationship Id="rId4" Type="http://schemas.openxmlformats.org/officeDocument/2006/relationships/image" Target="../media/image8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3" Type="http://schemas.openxmlformats.org/officeDocument/2006/relationships/image" Target="../media/image101.wmf"/><Relationship Id="rId7" Type="http://schemas.openxmlformats.org/officeDocument/2006/relationships/image" Target="../media/image105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6" Type="http://schemas.openxmlformats.org/officeDocument/2006/relationships/image" Target="../media/image104.w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54.wmf"/><Relationship Id="rId7" Type="http://schemas.openxmlformats.org/officeDocument/2006/relationships/image" Target="../media/image47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6" Type="http://schemas.openxmlformats.org/officeDocument/2006/relationships/image" Target="../media/image57.wmf"/><Relationship Id="rId11" Type="http://schemas.openxmlformats.org/officeDocument/2006/relationships/image" Target="../media/image60.wmf"/><Relationship Id="rId5" Type="http://schemas.openxmlformats.org/officeDocument/2006/relationships/image" Target="../media/image56.wmf"/><Relationship Id="rId10" Type="http://schemas.openxmlformats.org/officeDocument/2006/relationships/image" Target="../media/image59.wmf"/><Relationship Id="rId4" Type="http://schemas.openxmlformats.org/officeDocument/2006/relationships/image" Target="../media/image55.wmf"/><Relationship Id="rId9" Type="http://schemas.openxmlformats.org/officeDocument/2006/relationships/image" Target="../media/image5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4" Type="http://schemas.openxmlformats.org/officeDocument/2006/relationships/image" Target="../media/image6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6CAB4-1560-410E-929C-5C90B78FA143}" type="datetimeFigureOut">
              <a:rPr lang="ru-RU" smtClean="0"/>
              <a:t>15.08.2017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42312-84F4-452B-B8E8-2EFFB4F45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30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5453" y="8686800"/>
            <a:ext cx="29725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defRPr>
            </a:lvl9pPr>
          </a:lstStyle>
          <a:p>
            <a:fld id="{3FC9DDA4-3AF3-4A89-93E1-18E97E6964CA}" type="slidenum">
              <a:rPr lang="en-US" altLang="en-US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1384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21469" indent="0" algn="ctr">
              <a:buNone/>
              <a:defRPr/>
            </a:lvl2pPr>
            <a:lvl3pPr marL="642938" indent="0" algn="ctr">
              <a:buNone/>
              <a:defRPr/>
            </a:lvl3pPr>
            <a:lvl4pPr marL="964406" indent="0" algn="ctr">
              <a:buNone/>
              <a:defRPr/>
            </a:lvl4pPr>
            <a:lvl5pPr marL="1285875" indent="0" algn="ctr">
              <a:buNone/>
              <a:defRPr/>
            </a:lvl5pPr>
            <a:lvl6pPr marL="1607344" indent="0" algn="ctr">
              <a:buNone/>
              <a:defRPr/>
            </a:lvl6pPr>
            <a:lvl7pPr marL="1928813" indent="0" algn="ctr">
              <a:buNone/>
              <a:defRPr/>
            </a:lvl7pPr>
            <a:lvl8pPr marL="2250281" indent="0" algn="ctr">
              <a:buNone/>
              <a:defRPr/>
            </a:lvl8pPr>
            <a:lvl9pPr marL="257175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Line 8"/>
          <p:cNvSpPr>
            <a:spLocks noChangeShapeType="1"/>
          </p:cNvSpPr>
          <p:nvPr userDrawn="1"/>
        </p:nvSpPr>
        <p:spPr bwMode="auto">
          <a:xfrm>
            <a:off x="609600" y="744954"/>
            <a:ext cx="10998558" cy="0"/>
          </a:xfrm>
          <a:prstGeom prst="line">
            <a:avLst/>
          </a:prstGeom>
          <a:noFill/>
          <a:ln w="25400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88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0" y="-7144"/>
            <a:ext cx="406400" cy="6248400"/>
          </a:xfrm>
          <a:prstGeom prst="rect">
            <a:avLst/>
          </a:prstGeom>
          <a:solidFill>
            <a:srgbClr val="8E9B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88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63200" y="6241257"/>
            <a:ext cx="1654715" cy="48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70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899891"/>
            <a:ext cx="10964215" cy="5341370"/>
          </a:xfrm>
        </p:spPr>
        <p:txBody>
          <a:bodyPr bIns="0">
            <a:normAutofit/>
          </a:bodyPr>
          <a:lstStyle>
            <a:lvl1pPr>
              <a:lnSpc>
                <a:spcPct val="150000"/>
              </a:lnSpc>
              <a:spcAft>
                <a:spcPts val="422"/>
              </a:spcAft>
              <a:defRPr/>
            </a:lvl1pPr>
            <a:lvl2pPr>
              <a:lnSpc>
                <a:spcPct val="150000"/>
              </a:lnSpc>
              <a:spcAft>
                <a:spcPts val="422"/>
              </a:spcAft>
              <a:defRPr sz="1406"/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422"/>
              </a:spcAft>
              <a:defRPr sz="1266"/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422"/>
              </a:spcAft>
              <a:defRPr sz="1125"/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422"/>
              </a:spcAft>
              <a:defRPr sz="984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36733"/>
            <a:ext cx="10968925" cy="7064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76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409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739" y="2"/>
            <a:ext cx="11578504" cy="8418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675" y="1016002"/>
            <a:ext cx="5703888" cy="5184775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239437" y="1015999"/>
            <a:ext cx="5671577" cy="518477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9" name="Дата 3"/>
          <p:cNvSpPr txBox="1">
            <a:spLocks/>
          </p:cNvSpPr>
          <p:nvPr userDrawn="1"/>
        </p:nvSpPr>
        <p:spPr>
          <a:xfrm>
            <a:off x="3745" y="6597352"/>
            <a:ext cx="7783776" cy="47667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1DC93A-B5D4-44FA-904D-AE18F7405003}" type="slidenum">
              <a:rPr lang="en-GB" sz="1200" smtClean="0">
                <a:solidFill>
                  <a:schemeClr val="bg1"/>
                </a:solidFill>
              </a:rPr>
              <a:pPr/>
              <a:t>‹#›</a:t>
            </a:fld>
            <a:r>
              <a:rPr lang="en-GB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Arial Narrow" pitchFamily="34" charset="0"/>
              </a:rPr>
              <a:t>/14</a:t>
            </a:r>
            <a:r>
              <a:rPr lang="en-US" sz="1200" baseline="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Arial Narrow" pitchFamily="34" charset="0"/>
              </a:rPr>
              <a:t>Толмачёва К. Новая</a:t>
            </a:r>
            <a:r>
              <a:rPr lang="ru-RU" sz="1200" baseline="0" dirty="0" smtClean="0">
                <a:solidFill>
                  <a:schemeClr val="bg1"/>
                </a:solidFill>
                <a:latin typeface="Arial Narrow" pitchFamily="34" charset="0"/>
              </a:rPr>
              <a:t> трехконтинуальная модель фильтрации суспензии</a:t>
            </a:r>
            <a:r>
              <a:rPr lang="ru-RU" sz="1200" baseline="0" dirty="0" smtClean="0">
                <a:latin typeface="Arial Narrow" pitchFamily="34" charset="0"/>
              </a:rPr>
              <a:t>. </a:t>
            </a:r>
            <a:endParaRPr lang="ru-RU" sz="12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192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66273" y="6325928"/>
            <a:ext cx="6299802" cy="486673"/>
          </a:xfrm>
          <a:prstGeom prst="rect">
            <a:avLst/>
          </a:prstGeom>
          <a:noFill/>
        </p:spPr>
        <p:txBody>
          <a:bodyPr wrap="none" lIns="85725" tIns="42863" rIns="85725" bIns="42863" rtlCol="0">
            <a:spAutoFit/>
          </a:bodyPr>
          <a:lstStyle/>
          <a:p>
            <a:r>
              <a:rPr lang="ru-RU" sz="1300" dirty="0" smtClean="0">
                <a:latin typeface="Arial Narrow" panose="020B0606020202030204" pitchFamily="34" charset="0"/>
              </a:rPr>
              <a:t>С.А.</a:t>
            </a:r>
            <a:r>
              <a:rPr lang="ru-RU" sz="1300" baseline="0" dirty="0" smtClean="0">
                <a:latin typeface="Arial Narrow" panose="020B0606020202030204" pitchFamily="34" charset="0"/>
              </a:rPr>
              <a:t> Боронин – Перенос частиц и вытеснение вязкопластических жидкостей в ячейке </a:t>
            </a:r>
            <a:r>
              <a:rPr lang="ru-RU" sz="1300" baseline="0" dirty="0" err="1" smtClean="0">
                <a:latin typeface="Arial Narrow" panose="020B0606020202030204" pitchFamily="34" charset="0"/>
              </a:rPr>
              <a:t>Хеле</a:t>
            </a:r>
            <a:r>
              <a:rPr lang="ru-RU" sz="1300" baseline="0" dirty="0" smtClean="0">
                <a:latin typeface="Arial Narrow" panose="020B0606020202030204" pitchFamily="34" charset="0"/>
              </a:rPr>
              <a:t>-Шоу</a:t>
            </a:r>
            <a:endParaRPr lang="en-US" sz="1300" baseline="0" dirty="0" smtClean="0">
              <a:latin typeface="Arial Narrow" panose="020B0606020202030204" pitchFamily="34" charset="0"/>
            </a:endParaRPr>
          </a:p>
          <a:p>
            <a:r>
              <a:rPr lang="en-US" sz="1300" dirty="0" smtClean="0">
                <a:latin typeface="Arial Narrow" panose="020B0606020202030204" pitchFamily="34" charset="0"/>
              </a:rPr>
              <a:t>Email: s.boronin@skoltech.ru</a:t>
            </a:r>
            <a:endParaRPr lang="en-US" sz="1300" dirty="0">
              <a:latin typeface="Arial Narrow" panose="020B060602020203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2" y="36733"/>
            <a:ext cx="10968925" cy="7064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4346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865262"/>
            <a:ext cx="10998558" cy="537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609600" y="744954"/>
            <a:ext cx="10998558" cy="0"/>
          </a:xfrm>
          <a:prstGeom prst="line">
            <a:avLst/>
          </a:prstGeom>
          <a:noFill/>
          <a:ln w="25400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88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0" y="-7144"/>
            <a:ext cx="406400" cy="6248400"/>
          </a:xfrm>
          <a:prstGeom prst="rect">
            <a:avLst/>
          </a:prstGeom>
          <a:solidFill>
            <a:srgbClr val="8E9B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88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55528" y="6231162"/>
            <a:ext cx="1654715" cy="48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06400" y="6555036"/>
            <a:ext cx="5660234" cy="158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779B22E-9F8C-4376-842C-2E649FE2CB93}" type="slidenum">
              <a:rPr lang="en-US" sz="1031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sz="1031" dirty="0">
                <a:solidFill>
                  <a:srgbClr val="FFFFFF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09602" y="145774"/>
            <a:ext cx="10968925" cy="57089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109" b="1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1" fontAlgn="base" hangingPunct="1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defRPr sz="2109" b="1">
                <a:solidFill>
                  <a:srgbClr val="595959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1" fontAlgn="base" hangingPunct="1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defRPr sz="2109" b="1">
                <a:solidFill>
                  <a:srgbClr val="595959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1" fontAlgn="base" hangingPunct="1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defRPr sz="2109" b="1">
                <a:solidFill>
                  <a:srgbClr val="595959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1" fontAlgn="base" hangingPunct="1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defRPr sz="2109" b="1">
                <a:solidFill>
                  <a:srgbClr val="595959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321469" algn="l" rtl="0" eaLnBrk="1" fontAlgn="base" hangingPunct="1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defRPr sz="2391" b="1">
                <a:solidFill>
                  <a:srgbClr val="993333"/>
                </a:solidFill>
                <a:latin typeface="Arial" charset="0"/>
                <a:ea typeface="ＭＳ Ｐゴシック" charset="0"/>
              </a:defRPr>
            </a:lvl6pPr>
            <a:lvl7pPr marL="642938" algn="l" rtl="0" eaLnBrk="1" fontAlgn="base" hangingPunct="1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defRPr sz="2391" b="1">
                <a:solidFill>
                  <a:srgbClr val="993333"/>
                </a:solidFill>
                <a:latin typeface="Arial" charset="0"/>
                <a:ea typeface="ＭＳ Ｐゴシック" charset="0"/>
              </a:defRPr>
            </a:lvl7pPr>
            <a:lvl8pPr marL="964406" algn="l" rtl="0" eaLnBrk="1" fontAlgn="base" hangingPunct="1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defRPr sz="2391" b="1">
                <a:solidFill>
                  <a:srgbClr val="993333"/>
                </a:solidFill>
                <a:latin typeface="Arial" charset="0"/>
                <a:ea typeface="ＭＳ Ｐゴシック" charset="0"/>
              </a:defRPr>
            </a:lvl8pPr>
            <a:lvl9pPr marL="1285875" algn="l" rtl="0" eaLnBrk="1" fontAlgn="base" hangingPunct="1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defRPr sz="2391" b="1">
                <a:solidFill>
                  <a:srgbClr val="993333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403445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  <p:hf sldNum="0" hdr="0" ftr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109" b="1">
          <a:solidFill>
            <a:srgbClr val="595959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1" fontAlgn="base" hangingPunct="1">
        <a:lnSpc>
          <a:spcPts val="2813"/>
        </a:lnSpc>
        <a:spcBef>
          <a:spcPct val="0"/>
        </a:spcBef>
        <a:spcAft>
          <a:spcPct val="0"/>
        </a:spcAft>
        <a:defRPr sz="2109" b="1">
          <a:solidFill>
            <a:srgbClr val="595959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1" fontAlgn="base" hangingPunct="1">
        <a:lnSpc>
          <a:spcPts val="2813"/>
        </a:lnSpc>
        <a:spcBef>
          <a:spcPct val="0"/>
        </a:spcBef>
        <a:spcAft>
          <a:spcPct val="0"/>
        </a:spcAft>
        <a:defRPr sz="2109" b="1">
          <a:solidFill>
            <a:srgbClr val="595959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1" fontAlgn="base" hangingPunct="1">
        <a:lnSpc>
          <a:spcPts val="2813"/>
        </a:lnSpc>
        <a:spcBef>
          <a:spcPct val="0"/>
        </a:spcBef>
        <a:spcAft>
          <a:spcPct val="0"/>
        </a:spcAft>
        <a:defRPr sz="2109" b="1">
          <a:solidFill>
            <a:srgbClr val="595959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1" fontAlgn="base" hangingPunct="1">
        <a:lnSpc>
          <a:spcPts val="2813"/>
        </a:lnSpc>
        <a:spcBef>
          <a:spcPct val="0"/>
        </a:spcBef>
        <a:spcAft>
          <a:spcPct val="0"/>
        </a:spcAft>
        <a:defRPr sz="2109" b="1">
          <a:solidFill>
            <a:srgbClr val="595959"/>
          </a:solidFill>
          <a:latin typeface="Arial" charset="0"/>
          <a:ea typeface="MS PGothic" pitchFamily="34" charset="-128"/>
          <a:cs typeface="ＭＳ Ｐゴシック" charset="0"/>
        </a:defRPr>
      </a:lvl5pPr>
      <a:lvl6pPr marL="321469" algn="l" rtl="0" eaLnBrk="1" fontAlgn="base" hangingPunct="1">
        <a:lnSpc>
          <a:spcPts val="2813"/>
        </a:lnSpc>
        <a:spcBef>
          <a:spcPct val="0"/>
        </a:spcBef>
        <a:spcAft>
          <a:spcPct val="0"/>
        </a:spcAft>
        <a:defRPr sz="2391" b="1">
          <a:solidFill>
            <a:srgbClr val="993333"/>
          </a:solidFill>
          <a:latin typeface="Arial" charset="0"/>
          <a:ea typeface="ＭＳ Ｐゴシック" charset="0"/>
        </a:defRPr>
      </a:lvl6pPr>
      <a:lvl7pPr marL="642938" algn="l" rtl="0" eaLnBrk="1" fontAlgn="base" hangingPunct="1">
        <a:lnSpc>
          <a:spcPts val="2813"/>
        </a:lnSpc>
        <a:spcBef>
          <a:spcPct val="0"/>
        </a:spcBef>
        <a:spcAft>
          <a:spcPct val="0"/>
        </a:spcAft>
        <a:defRPr sz="2391" b="1">
          <a:solidFill>
            <a:srgbClr val="993333"/>
          </a:solidFill>
          <a:latin typeface="Arial" charset="0"/>
          <a:ea typeface="ＭＳ Ｐゴシック" charset="0"/>
        </a:defRPr>
      </a:lvl7pPr>
      <a:lvl8pPr marL="964406" algn="l" rtl="0" eaLnBrk="1" fontAlgn="base" hangingPunct="1">
        <a:lnSpc>
          <a:spcPts val="2813"/>
        </a:lnSpc>
        <a:spcBef>
          <a:spcPct val="0"/>
        </a:spcBef>
        <a:spcAft>
          <a:spcPct val="0"/>
        </a:spcAft>
        <a:defRPr sz="2391" b="1">
          <a:solidFill>
            <a:srgbClr val="993333"/>
          </a:solidFill>
          <a:latin typeface="Arial" charset="0"/>
          <a:ea typeface="ＭＳ Ｐゴシック" charset="0"/>
        </a:defRPr>
      </a:lvl8pPr>
      <a:lvl9pPr marL="1285875" algn="l" rtl="0" eaLnBrk="1" fontAlgn="base" hangingPunct="1">
        <a:lnSpc>
          <a:spcPts val="2813"/>
        </a:lnSpc>
        <a:spcBef>
          <a:spcPct val="0"/>
        </a:spcBef>
        <a:spcAft>
          <a:spcPct val="0"/>
        </a:spcAft>
        <a:defRPr sz="2391" b="1">
          <a:solidFill>
            <a:srgbClr val="993333"/>
          </a:solidFill>
          <a:latin typeface="Arial" charset="0"/>
          <a:ea typeface="ＭＳ Ｐゴシック" charset="0"/>
        </a:defRPr>
      </a:lvl9pPr>
    </p:titleStyle>
    <p:bodyStyle>
      <a:lvl1pPr marL="241102" indent="-241102" algn="l" rtl="0" eaLnBrk="1" fontAlgn="base" hangingPunct="1">
        <a:lnSpc>
          <a:spcPts val="1898"/>
        </a:lnSpc>
        <a:spcBef>
          <a:spcPct val="0"/>
        </a:spcBef>
        <a:spcAft>
          <a:spcPts val="984"/>
        </a:spcAft>
        <a:buClr>
          <a:srgbClr val="9FAD28"/>
        </a:buClr>
        <a:buFont typeface="Lucida Grande" charset="0"/>
        <a:buChar char="➜"/>
        <a:defRPr sz="1617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marL="562570" indent="-241102" algn="l" rtl="0" eaLnBrk="1" fontAlgn="base" hangingPunct="1">
        <a:lnSpc>
          <a:spcPts val="1969"/>
        </a:lnSpc>
        <a:spcBef>
          <a:spcPct val="0"/>
        </a:spcBef>
        <a:spcAft>
          <a:spcPts val="984"/>
        </a:spcAft>
        <a:buClr>
          <a:srgbClr val="9FAD28"/>
        </a:buClr>
        <a:buFont typeface="Lucida Grande" charset="0"/>
        <a:buChar char="➜"/>
        <a:defRPr sz="1617">
          <a:solidFill>
            <a:schemeClr val="tx1"/>
          </a:solidFill>
          <a:latin typeface="+mj-lt"/>
          <a:ea typeface="MS PGothic" pitchFamily="34" charset="-128"/>
        </a:defRPr>
      </a:lvl2pPr>
      <a:lvl3pPr marL="884039" indent="-241102" algn="l" rtl="0" eaLnBrk="1" fontAlgn="base" hangingPunct="1">
        <a:spcBef>
          <a:spcPct val="20000"/>
        </a:spcBef>
        <a:spcAft>
          <a:spcPct val="0"/>
        </a:spcAft>
        <a:buClr>
          <a:srgbClr val="9FAD28"/>
        </a:buClr>
        <a:buFont typeface="Lucida Grande" charset="0"/>
        <a:buChar char="➜"/>
        <a:defRPr sz="1617">
          <a:solidFill>
            <a:schemeClr val="tx1"/>
          </a:solidFill>
          <a:latin typeface="+mj-lt"/>
          <a:ea typeface="MS PGothic" pitchFamily="34" charset="-128"/>
        </a:defRPr>
      </a:lvl3pPr>
      <a:lvl4pPr marL="1205508" indent="-241102" algn="l" rtl="0" eaLnBrk="1" fontAlgn="base" hangingPunct="1">
        <a:spcBef>
          <a:spcPct val="20000"/>
        </a:spcBef>
        <a:spcAft>
          <a:spcPct val="0"/>
        </a:spcAft>
        <a:buClr>
          <a:srgbClr val="9FAD28"/>
        </a:buClr>
        <a:buFont typeface="Lucida Grande" charset="0"/>
        <a:buChar char="➜"/>
        <a:defRPr sz="1617">
          <a:solidFill>
            <a:schemeClr val="tx1"/>
          </a:solidFill>
          <a:latin typeface="+mj-lt"/>
          <a:ea typeface="MS PGothic" pitchFamily="34" charset="-128"/>
        </a:defRPr>
      </a:lvl4pPr>
      <a:lvl5pPr marL="1526977" indent="-241102" algn="l" rtl="0" eaLnBrk="1" fontAlgn="base" hangingPunct="1">
        <a:spcBef>
          <a:spcPct val="20000"/>
        </a:spcBef>
        <a:spcAft>
          <a:spcPct val="0"/>
        </a:spcAft>
        <a:buClr>
          <a:srgbClr val="9FAD28"/>
        </a:buClr>
        <a:buFont typeface="Lucida Grande" charset="0"/>
        <a:buChar char="➜"/>
        <a:defRPr sz="1617">
          <a:solidFill>
            <a:schemeClr val="tx1"/>
          </a:solidFill>
          <a:latin typeface="+mj-lt"/>
          <a:ea typeface="MS PGothic" pitchFamily="34" charset="-128"/>
        </a:defRPr>
      </a:lvl5pPr>
      <a:lvl6pPr marL="1768078" indent="-160734" algn="l" rtl="0" eaLnBrk="1" fontAlgn="base" hangingPunct="1">
        <a:spcBef>
          <a:spcPct val="20000"/>
        </a:spcBef>
        <a:spcAft>
          <a:spcPct val="0"/>
        </a:spcAft>
        <a:buChar char="»"/>
        <a:defRPr sz="1617">
          <a:solidFill>
            <a:schemeClr val="tx1"/>
          </a:solidFill>
          <a:latin typeface="+mn-lt"/>
          <a:ea typeface="+mn-ea"/>
        </a:defRPr>
      </a:lvl6pPr>
      <a:lvl7pPr marL="2089547" indent="-160734" algn="l" rtl="0" eaLnBrk="1" fontAlgn="base" hangingPunct="1">
        <a:spcBef>
          <a:spcPct val="20000"/>
        </a:spcBef>
        <a:spcAft>
          <a:spcPct val="0"/>
        </a:spcAft>
        <a:buChar char="»"/>
        <a:defRPr sz="1617">
          <a:solidFill>
            <a:schemeClr val="tx1"/>
          </a:solidFill>
          <a:latin typeface="+mn-lt"/>
          <a:ea typeface="+mn-ea"/>
        </a:defRPr>
      </a:lvl7pPr>
      <a:lvl8pPr marL="2411016" indent="-160734" algn="l" rtl="0" eaLnBrk="1" fontAlgn="base" hangingPunct="1">
        <a:spcBef>
          <a:spcPct val="20000"/>
        </a:spcBef>
        <a:spcAft>
          <a:spcPct val="0"/>
        </a:spcAft>
        <a:buChar char="»"/>
        <a:defRPr sz="1617">
          <a:solidFill>
            <a:schemeClr val="tx1"/>
          </a:solidFill>
          <a:latin typeface="+mn-lt"/>
          <a:ea typeface="+mn-ea"/>
        </a:defRPr>
      </a:lvl8pPr>
      <a:lvl9pPr marL="2732484" indent="-160734" algn="l" rtl="0" eaLnBrk="1" fontAlgn="base" hangingPunct="1">
        <a:spcBef>
          <a:spcPct val="20000"/>
        </a:spcBef>
        <a:spcAft>
          <a:spcPct val="0"/>
        </a:spcAft>
        <a:buChar char="»"/>
        <a:defRPr sz="161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2146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69" algn="l" defTabSz="32146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algn="l" defTabSz="32146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406" algn="l" defTabSz="32146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75" algn="l" defTabSz="32146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344" algn="l" defTabSz="32146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813" algn="l" defTabSz="32146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81" algn="l" defTabSz="32146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750" algn="l" defTabSz="32146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oleObject" Target="../embeddings/oleObject20.bin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37.wm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9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36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38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2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4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oleObject" Target="../embeddings/oleObject31.bin"/><Relationship Id="rId18" Type="http://schemas.openxmlformats.org/officeDocument/2006/relationships/image" Target="../media/image49.wmf"/><Relationship Id="rId3" Type="http://schemas.openxmlformats.org/officeDocument/2006/relationships/oleObject" Target="../embeddings/oleObject26.bin"/><Relationship Id="rId21" Type="http://schemas.openxmlformats.org/officeDocument/2006/relationships/oleObject" Target="../embeddings/oleObject34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56.wmf"/><Relationship Id="rId17" Type="http://schemas.openxmlformats.org/officeDocument/2006/relationships/oleObject" Target="../embeddings/oleObject32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7.wmf"/><Relationship Id="rId20" Type="http://schemas.openxmlformats.org/officeDocument/2006/relationships/image" Target="../media/image58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53.wmf"/><Relationship Id="rId11" Type="http://schemas.openxmlformats.org/officeDocument/2006/relationships/oleObject" Target="../embeddings/oleObject30.bin"/><Relationship Id="rId24" Type="http://schemas.openxmlformats.org/officeDocument/2006/relationships/image" Target="../media/image60.wmf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22.bin"/><Relationship Id="rId23" Type="http://schemas.openxmlformats.org/officeDocument/2006/relationships/oleObject" Target="../embeddings/oleObject35.bin"/><Relationship Id="rId10" Type="http://schemas.openxmlformats.org/officeDocument/2006/relationships/image" Target="../media/image55.wmf"/><Relationship Id="rId19" Type="http://schemas.openxmlformats.org/officeDocument/2006/relationships/oleObject" Target="../embeddings/oleObject33.bin"/><Relationship Id="rId4" Type="http://schemas.openxmlformats.org/officeDocument/2006/relationships/image" Target="../media/image52.w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57.wmf"/><Relationship Id="rId22" Type="http://schemas.openxmlformats.org/officeDocument/2006/relationships/image" Target="../media/image5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2.wmf"/><Relationship Id="rId11" Type="http://schemas.openxmlformats.org/officeDocument/2006/relationships/image" Target="../media/image64.wmf"/><Relationship Id="rId5" Type="http://schemas.openxmlformats.org/officeDocument/2006/relationships/oleObject" Target="../embeddings/oleObject37.bin"/><Relationship Id="rId10" Type="http://schemas.openxmlformats.org/officeDocument/2006/relationships/oleObject" Target="../embeddings/oleObject40.bin"/><Relationship Id="rId4" Type="http://schemas.openxmlformats.org/officeDocument/2006/relationships/image" Target="../media/image61.wmf"/><Relationship Id="rId9" Type="http://schemas.openxmlformats.org/officeDocument/2006/relationships/image" Target="../media/image63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69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45.bin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68.wmf"/><Relationship Id="rId4" Type="http://schemas.openxmlformats.org/officeDocument/2006/relationships/image" Target="../media/image65.wmf"/><Relationship Id="rId9" Type="http://schemas.openxmlformats.org/officeDocument/2006/relationships/oleObject" Target="../embeddings/oleObject4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oleObject" Target="../embeddings/oleObject46.bin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76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3.wmf"/><Relationship Id="rId11" Type="http://schemas.openxmlformats.org/officeDocument/2006/relationships/oleObject" Target="../embeddings/oleObject50.bin"/><Relationship Id="rId5" Type="http://schemas.openxmlformats.org/officeDocument/2006/relationships/oleObject" Target="../embeddings/oleObject47.bin"/><Relationship Id="rId10" Type="http://schemas.openxmlformats.org/officeDocument/2006/relationships/image" Target="../media/image75.wmf"/><Relationship Id="rId4" Type="http://schemas.openxmlformats.org/officeDocument/2006/relationships/image" Target="../media/image72.wmf"/><Relationship Id="rId9" Type="http://schemas.openxmlformats.org/officeDocument/2006/relationships/oleObject" Target="../embeddings/oleObject49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80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oleObject" Target="../embeddings/oleObject51.bin"/><Relationship Id="rId7" Type="http://schemas.openxmlformats.org/officeDocument/2006/relationships/oleObject" Target="../embeddings/oleObject5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52.bin"/><Relationship Id="rId4" Type="http://schemas.openxmlformats.org/officeDocument/2006/relationships/image" Target="../media/image81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12" Type="http://schemas.openxmlformats.org/officeDocument/2006/relationships/image" Target="../media/image88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5.wmf"/><Relationship Id="rId11" Type="http://schemas.openxmlformats.org/officeDocument/2006/relationships/oleObject" Target="../embeddings/oleObject58.bin"/><Relationship Id="rId5" Type="http://schemas.openxmlformats.org/officeDocument/2006/relationships/oleObject" Target="../embeddings/oleObject55.bin"/><Relationship Id="rId10" Type="http://schemas.openxmlformats.org/officeDocument/2006/relationships/image" Target="../media/image87.wmf"/><Relationship Id="rId4" Type="http://schemas.openxmlformats.org/officeDocument/2006/relationships/image" Target="../media/image84.wmf"/><Relationship Id="rId9" Type="http://schemas.openxmlformats.org/officeDocument/2006/relationships/oleObject" Target="../embeddings/oleObject57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0.wmf"/><Relationship Id="rId10" Type="http://schemas.openxmlformats.org/officeDocument/2006/relationships/image" Target="../media/image96.png"/><Relationship Id="rId4" Type="http://schemas.openxmlformats.org/officeDocument/2006/relationships/oleObject" Target="../embeddings/oleObject59.bin"/><Relationship Id="rId9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13" Type="http://schemas.openxmlformats.org/officeDocument/2006/relationships/image" Target="../media/image101.wmf"/><Relationship Id="rId18" Type="http://schemas.openxmlformats.org/officeDocument/2006/relationships/oleObject" Target="../embeddings/oleObject65.bin"/><Relationship Id="rId3" Type="http://schemas.openxmlformats.org/officeDocument/2006/relationships/image" Target="../media/image107.emf"/><Relationship Id="rId21" Type="http://schemas.openxmlformats.org/officeDocument/2006/relationships/image" Target="../media/image105.wmf"/><Relationship Id="rId7" Type="http://schemas.openxmlformats.org/officeDocument/2006/relationships/image" Target="../media/image111.emf"/><Relationship Id="rId12" Type="http://schemas.openxmlformats.org/officeDocument/2006/relationships/oleObject" Target="../embeddings/oleObject62.bin"/><Relationship Id="rId17" Type="http://schemas.openxmlformats.org/officeDocument/2006/relationships/image" Target="../media/image103.w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64.bin"/><Relationship Id="rId20" Type="http://schemas.openxmlformats.org/officeDocument/2006/relationships/oleObject" Target="../embeddings/oleObject66.bin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0.emf"/><Relationship Id="rId11" Type="http://schemas.openxmlformats.org/officeDocument/2006/relationships/image" Target="../media/image100.wmf"/><Relationship Id="rId24" Type="http://schemas.openxmlformats.org/officeDocument/2006/relationships/oleObject" Target="../embeddings/oleObject68.bin"/><Relationship Id="rId5" Type="http://schemas.openxmlformats.org/officeDocument/2006/relationships/image" Target="../media/image109.emf"/><Relationship Id="rId15" Type="http://schemas.openxmlformats.org/officeDocument/2006/relationships/image" Target="../media/image102.wmf"/><Relationship Id="rId23" Type="http://schemas.openxmlformats.org/officeDocument/2006/relationships/image" Target="../media/image106.wmf"/><Relationship Id="rId10" Type="http://schemas.openxmlformats.org/officeDocument/2006/relationships/oleObject" Target="../embeddings/oleObject61.bin"/><Relationship Id="rId19" Type="http://schemas.openxmlformats.org/officeDocument/2006/relationships/image" Target="../media/image104.wmf"/><Relationship Id="rId4" Type="http://schemas.openxmlformats.org/officeDocument/2006/relationships/image" Target="../media/image108.emf"/><Relationship Id="rId9" Type="http://schemas.openxmlformats.org/officeDocument/2006/relationships/image" Target="../media/image99.wmf"/><Relationship Id="rId14" Type="http://schemas.openxmlformats.org/officeDocument/2006/relationships/oleObject" Target="../embeddings/oleObject63.bin"/><Relationship Id="rId22" Type="http://schemas.openxmlformats.org/officeDocument/2006/relationships/oleObject" Target="../embeddings/oleObject67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32.png"/><Relationship Id="rId4" Type="http://schemas.openxmlformats.org/officeDocument/2006/relationships/image" Target="../media/image131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7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4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6.wmf"/><Relationship Id="rId20" Type="http://schemas.openxmlformats.org/officeDocument/2006/relationships/image" Target="../media/image18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image" Target="../media/image20.emf"/><Relationship Id="rId10" Type="http://schemas.openxmlformats.org/officeDocument/2006/relationships/image" Target="../media/image13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10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5.wmf"/><Relationship Id="rId22" Type="http://schemas.openxmlformats.org/officeDocument/2006/relationships/image" Target="../media/image19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oleObject" Target="../embeddings/oleObject11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1.wmf"/><Relationship Id="rId9" Type="http://schemas.openxmlformats.org/officeDocument/2006/relationships/image" Target="../media/image2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png"/><Relationship Id="rId4" Type="http://schemas.openxmlformats.org/officeDocument/2006/relationships/image" Target="../media/image25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97150" y="245733"/>
            <a:ext cx="10519114" cy="30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25" tIns="42863" rIns="85725" bIns="42863">
            <a:spAutoFit/>
          </a:bodyPr>
          <a:lstStyle>
            <a:lvl1pPr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1372"/>
              </a:spcAft>
            </a:pPr>
            <a:r>
              <a:rPr lang="ru-RU" sz="1300" b="1" dirty="0">
                <a:solidFill>
                  <a:srgbClr val="373737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Школа-конференция «Теоретические и вычислительные проблемы механики сплошных сред</a:t>
            </a:r>
            <a:r>
              <a:rPr lang="ru-RU" sz="1300" b="1" dirty="0" smtClean="0">
                <a:solidFill>
                  <a:srgbClr val="373737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14-25 августа 2017</a:t>
            </a:r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963" y="3753622"/>
            <a:ext cx="2677369" cy="199917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997150" y="1369203"/>
            <a:ext cx="9723439" cy="1266960"/>
          </a:xfrm>
          <a:prstGeom prst="rect">
            <a:avLst/>
          </a:prstGeom>
        </p:spPr>
        <p:txBody>
          <a:bodyPr vert="horz" lIns="85725" tIns="42863" rIns="85725" bIns="42863" rtlCol="0" anchor="t">
            <a:normAutofit fontScale="92500"/>
          </a:bodyPr>
          <a:lstStyle>
            <a:lvl1pPr marL="261938" indent="-2619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603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889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57250">
              <a:spcBef>
                <a:spcPts val="563"/>
              </a:spcBef>
              <a:spcAft>
                <a:spcPts val="563"/>
              </a:spcAft>
              <a:buClr>
                <a:srgbClr val="FFFFFF">
                  <a:lumMod val="50000"/>
                </a:srgbClr>
              </a:buClr>
              <a:buNone/>
              <a:defRPr/>
            </a:pPr>
            <a:r>
              <a:rPr lang="ru-RU" sz="3800" b="1" dirty="0" smtClean="0">
                <a:solidFill>
                  <a:srgbClr val="000000"/>
                </a:solidFill>
                <a:latin typeface="Arial Narrow"/>
              </a:rPr>
              <a:t>Перенос частиц и вытеснение</a:t>
            </a:r>
            <a:r>
              <a:rPr lang="en-US" sz="3800" b="1" dirty="0" smtClean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3800" b="1" dirty="0" smtClean="0">
                <a:solidFill>
                  <a:srgbClr val="000000"/>
                </a:solidFill>
                <a:latin typeface="Arial Narrow"/>
              </a:rPr>
              <a:t>вязкопластических жидкостей в ячейке </a:t>
            </a:r>
            <a:r>
              <a:rPr lang="ru-RU" sz="3800" b="1" dirty="0" err="1" smtClean="0">
                <a:solidFill>
                  <a:srgbClr val="000000"/>
                </a:solidFill>
                <a:latin typeface="Arial Narrow"/>
              </a:rPr>
              <a:t>Хеле</a:t>
            </a:r>
            <a:r>
              <a:rPr lang="ru-RU" sz="3800" b="1" dirty="0" smtClean="0">
                <a:solidFill>
                  <a:srgbClr val="000000"/>
                </a:solidFill>
                <a:latin typeface="Arial Narrow"/>
              </a:rPr>
              <a:t>-Шоу</a:t>
            </a:r>
            <a:endParaRPr lang="en-US" sz="2300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26999" y="4048208"/>
            <a:ext cx="5715000" cy="1410002"/>
          </a:xfrm>
          <a:prstGeom prst="rect">
            <a:avLst/>
          </a:prstGeom>
        </p:spPr>
        <p:txBody>
          <a:bodyPr lIns="85725" tIns="42863" rIns="85725" bIns="42863">
            <a:spAutoFit/>
          </a:bodyPr>
          <a:lstStyle/>
          <a:p>
            <a:r>
              <a:rPr lang="ru-RU" sz="2400" dirty="0" smtClean="0">
                <a:solidFill>
                  <a:srgbClr val="010000"/>
                </a:solidFill>
                <a:latin typeface="Arial Narrow"/>
              </a:rPr>
              <a:t>Сергей </a:t>
            </a:r>
            <a:r>
              <a:rPr lang="ru-RU" sz="2400" dirty="0" err="1">
                <a:solidFill>
                  <a:srgbClr val="010000"/>
                </a:solidFill>
                <a:latin typeface="Arial Narrow"/>
              </a:rPr>
              <a:t>Боронин</a:t>
            </a:r>
            <a:r>
              <a:rPr lang="ru-RU" sz="2400" dirty="0">
                <a:solidFill>
                  <a:srgbClr val="010000"/>
                </a:solidFill>
                <a:latin typeface="Arial Narrow"/>
              </a:rPr>
              <a:t>, к.ф.-</a:t>
            </a:r>
            <a:r>
              <a:rPr lang="ru-RU" sz="2400" dirty="0" smtClean="0">
                <a:solidFill>
                  <a:srgbClr val="010000"/>
                </a:solidFill>
                <a:latin typeface="Arial Narrow"/>
              </a:rPr>
              <a:t>м.н., </a:t>
            </a:r>
            <a:r>
              <a:rPr lang="ru-RU" sz="2400" dirty="0" err="1" smtClean="0">
                <a:solidFill>
                  <a:srgbClr val="010000"/>
                </a:solidFill>
                <a:latin typeface="Arial Narrow"/>
              </a:rPr>
              <a:t>с.н.с</a:t>
            </a:r>
            <a:endParaRPr lang="ru-RU" sz="2400" dirty="0" smtClean="0">
              <a:solidFill>
                <a:srgbClr val="010000"/>
              </a:solidFill>
              <a:latin typeface="Arial Narrow"/>
            </a:endParaRPr>
          </a:p>
          <a:p>
            <a:endParaRPr lang="en-US" sz="2400" dirty="0">
              <a:solidFill>
                <a:srgbClr val="010000"/>
              </a:solidFill>
              <a:latin typeface="Arial Narrow"/>
            </a:endParaRPr>
          </a:p>
          <a:p>
            <a:r>
              <a:rPr lang="ru-RU" sz="1900" dirty="0">
                <a:solidFill>
                  <a:srgbClr val="010000"/>
                </a:solidFill>
                <a:latin typeface="Arial Narrow"/>
              </a:rPr>
              <a:t>Центр добычи углеводородов</a:t>
            </a:r>
          </a:p>
          <a:p>
            <a:r>
              <a:rPr lang="ru-RU" sz="1900" dirty="0" err="1" smtClean="0">
                <a:solidFill>
                  <a:srgbClr val="010000"/>
                </a:solidFill>
                <a:latin typeface="Arial Narrow"/>
              </a:rPr>
              <a:t>Сколковский</a:t>
            </a:r>
            <a:r>
              <a:rPr lang="ru-RU" sz="1900" dirty="0" smtClean="0">
                <a:solidFill>
                  <a:srgbClr val="010000"/>
                </a:solidFill>
                <a:latin typeface="Arial Narrow"/>
              </a:rPr>
              <a:t> </a:t>
            </a:r>
            <a:r>
              <a:rPr lang="ru-RU" sz="1900" dirty="0">
                <a:solidFill>
                  <a:srgbClr val="010000"/>
                </a:solidFill>
                <a:latin typeface="Arial Narrow"/>
              </a:rPr>
              <a:t>Институт Науки и Технологий</a:t>
            </a:r>
            <a:endParaRPr lang="en-US" sz="1900" dirty="0">
              <a:solidFill>
                <a:srgbClr val="010000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7052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77330" y="115202"/>
            <a:ext cx="1110465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2110" b="1" kern="0" dirty="0" smtClean="0">
                <a:latin typeface="+mj-lt"/>
                <a:ea typeface="+mj-ea"/>
                <a:cs typeface="+mj-cs"/>
              </a:rPr>
              <a:t>Приближение </a:t>
            </a:r>
            <a:r>
              <a:rPr kumimoji="1" lang="ru-RU" sz="2110" b="1" kern="0" dirty="0">
                <a:latin typeface="+mj-lt"/>
                <a:ea typeface="+mj-ea"/>
                <a:cs typeface="+mj-cs"/>
              </a:rPr>
              <a:t>тонкого слоя</a:t>
            </a:r>
            <a:endParaRPr kumimoji="1" lang="en-US" sz="211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68282" y="785794"/>
            <a:ext cx="9780618" cy="75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b="1" dirty="0" smtClean="0">
                <a:solidFill>
                  <a:srgbClr val="010000"/>
                </a:solidFill>
                <a:latin typeface="Arial Narrow" pitchFamily="34" charset="0"/>
              </a:rPr>
              <a:t>Характерные масштабы</a:t>
            </a:r>
            <a:r>
              <a:rPr kumimoji="1" lang="ru-RU" sz="2000" b="1" dirty="0">
                <a:solidFill>
                  <a:srgbClr val="010000"/>
                </a:solidFill>
                <a:latin typeface="Arial Narrow" pitchFamily="34" charset="0"/>
              </a:rPr>
              <a:t> </a:t>
            </a:r>
            <a:r>
              <a:rPr kumimoji="1" lang="ru-RU" sz="2000" b="1" dirty="0" smtClean="0">
                <a:solidFill>
                  <a:srgbClr val="010000"/>
                </a:solidFill>
                <a:latin typeface="Arial Narrow" pitchFamily="34" charset="0"/>
              </a:rPr>
              <a:t>течения</a:t>
            </a:r>
            <a:endParaRPr kumimoji="1" lang="en-US" sz="2000" dirty="0" smtClean="0">
              <a:solidFill>
                <a:srgbClr val="010000"/>
              </a:solidFill>
              <a:latin typeface="Arial Narrow" pitchFamily="34" charset="0"/>
            </a:endParaRPr>
          </a:p>
          <a:p>
            <a:pPr marL="542925" indent="-28575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Arial Narrow" pitchFamily="34" charset="0"/>
              <a:buChar char="─"/>
            </a:pPr>
            <a:r>
              <a:rPr kumimoji="1" lang="en-US" b="1" dirty="0" smtClean="0">
                <a:solidFill>
                  <a:srgbClr val="000000"/>
                </a:solidFill>
                <a:latin typeface="Arial Narrow" pitchFamily="34" charset="0"/>
              </a:rPr>
              <a:t>‘</a:t>
            </a:r>
            <a:r>
              <a:rPr kumimoji="1" lang="ru-RU" b="1" dirty="0" smtClean="0">
                <a:solidFill>
                  <a:srgbClr val="000000"/>
                </a:solidFill>
                <a:latin typeface="Arial Narrow" pitchFamily="34" charset="0"/>
              </a:rPr>
              <a:t>Большой</a:t>
            </a:r>
            <a:r>
              <a:rPr kumimoji="1" lang="en-US" b="1" dirty="0" smtClean="0">
                <a:solidFill>
                  <a:srgbClr val="000000"/>
                </a:solidFill>
                <a:latin typeface="Arial Narrow" pitchFamily="34" charset="0"/>
              </a:rPr>
              <a:t>’</a:t>
            </a:r>
            <a:r>
              <a:rPr kumimoji="1" lang="en-US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kumimoji="1" lang="ru-RU" dirty="0" smtClean="0">
                <a:solidFill>
                  <a:srgbClr val="000000"/>
                </a:solidFill>
                <a:latin typeface="Arial Narrow" pitchFamily="34" charset="0"/>
              </a:rPr>
              <a:t>масштаб длины</a:t>
            </a:r>
            <a:r>
              <a:rPr kumimoji="1" lang="en-US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kumimoji="1" lang="en-US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1" lang="en-US" i="1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kumimoji="1" lang="en-US" dirty="0" smtClean="0">
                <a:solidFill>
                  <a:srgbClr val="000000"/>
                </a:solidFill>
                <a:latin typeface="Arial Narrow" pitchFamily="34" charset="0"/>
              </a:rPr>
              <a:t>(</a:t>
            </a:r>
            <a:r>
              <a:rPr kumimoji="1" lang="ru-RU" dirty="0" smtClean="0">
                <a:solidFill>
                  <a:srgbClr val="000000"/>
                </a:solidFill>
                <a:latin typeface="Arial Narrow" pitchFamily="34" charset="0"/>
              </a:rPr>
              <a:t>длина трещины</a:t>
            </a:r>
            <a:r>
              <a:rPr kumimoji="1" lang="en-US" dirty="0" smtClean="0">
                <a:solidFill>
                  <a:srgbClr val="000000"/>
                </a:solidFill>
                <a:latin typeface="Arial Narrow" pitchFamily="34" charset="0"/>
              </a:rPr>
              <a:t>), </a:t>
            </a:r>
            <a:r>
              <a:rPr kumimoji="1" lang="ru-RU" dirty="0" smtClean="0">
                <a:solidFill>
                  <a:srgbClr val="000000"/>
                </a:solidFill>
                <a:latin typeface="Arial Narrow" pitchFamily="34" charset="0"/>
              </a:rPr>
              <a:t>и</a:t>
            </a:r>
            <a:r>
              <a:rPr kumimoji="1" lang="en-US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kumimoji="1" lang="en-US" b="1" dirty="0" smtClean="0">
                <a:solidFill>
                  <a:srgbClr val="000000"/>
                </a:solidFill>
                <a:latin typeface="Arial Narrow" pitchFamily="34" charset="0"/>
              </a:rPr>
              <a:t>‘</a:t>
            </a:r>
            <a:r>
              <a:rPr kumimoji="1" lang="ru-RU" b="1" dirty="0" smtClean="0">
                <a:solidFill>
                  <a:srgbClr val="000000"/>
                </a:solidFill>
                <a:latin typeface="Arial Narrow" pitchFamily="34" charset="0"/>
              </a:rPr>
              <a:t>малый</a:t>
            </a:r>
            <a:r>
              <a:rPr kumimoji="1" lang="en-US" b="1" dirty="0" smtClean="0">
                <a:solidFill>
                  <a:srgbClr val="000000"/>
                </a:solidFill>
                <a:latin typeface="Arial Narrow" pitchFamily="34" charset="0"/>
              </a:rPr>
              <a:t>’</a:t>
            </a:r>
            <a:r>
              <a:rPr kumimoji="1" lang="en-US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kumimoji="1" lang="ru-RU" dirty="0" smtClean="0">
                <a:solidFill>
                  <a:srgbClr val="000000"/>
                </a:solidFill>
                <a:latin typeface="Arial Narrow" pitchFamily="34" charset="0"/>
              </a:rPr>
              <a:t>масштаб длины</a:t>
            </a:r>
            <a:r>
              <a:rPr kumimoji="1" lang="en-US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kumimoji="1" lang="en-US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i="1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kumimoji="1" lang="en-US" dirty="0" smtClean="0">
                <a:solidFill>
                  <a:srgbClr val="000000"/>
                </a:solidFill>
                <a:latin typeface="Arial Narrow" pitchFamily="34" charset="0"/>
              </a:rPr>
              <a:t>(</a:t>
            </a:r>
            <a:r>
              <a:rPr kumimoji="1" lang="ru-RU" dirty="0" smtClean="0">
                <a:solidFill>
                  <a:srgbClr val="000000"/>
                </a:solidFill>
                <a:latin typeface="Arial Narrow" pitchFamily="34" charset="0"/>
              </a:rPr>
              <a:t>толщина</a:t>
            </a:r>
            <a:r>
              <a:rPr kumimoji="1" lang="en-US" dirty="0" smtClean="0">
                <a:solidFill>
                  <a:srgbClr val="000000"/>
                </a:solidFill>
                <a:latin typeface="Arial Narrow" pitchFamily="34" charset="0"/>
              </a:rPr>
              <a:t>), </a:t>
            </a:r>
            <a:r>
              <a:rPr kumimoji="1" lang="en-US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i="1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kumimoji="1" lang="en-US" dirty="0" smtClean="0">
                <a:solidFill>
                  <a:srgbClr val="000000"/>
                </a:solidFill>
                <a:latin typeface="Arial Narrow" pitchFamily="34" charset="0"/>
              </a:rPr>
              <a:t>&lt;&lt; </a:t>
            </a:r>
            <a:r>
              <a:rPr kumimoji="1" lang="en-US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graphicFrame>
        <p:nvGraphicFramePr>
          <p:cNvPr id="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4889676"/>
              </p:ext>
            </p:extLst>
          </p:nvPr>
        </p:nvGraphicFramePr>
        <p:xfrm>
          <a:off x="935038" y="2106580"/>
          <a:ext cx="7734300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9" name="Формула" r:id="rId3" imgW="4991040" imgH="482400" progId="Equation.3">
                  <p:embed/>
                </p:oleObj>
              </mc:Choice>
              <mc:Fallback>
                <p:oleObj name="Формула" r:id="rId3" imgW="4991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038" y="2106580"/>
                        <a:ext cx="7734300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3"/>
          <p:cNvSpPr/>
          <p:nvPr/>
        </p:nvSpPr>
        <p:spPr>
          <a:xfrm>
            <a:off x="476043" y="1641974"/>
            <a:ext cx="4838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363" indent="-360363" fontAlgn="base">
              <a:spcBef>
                <a:spcPct val="200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b="1" dirty="0" smtClean="0">
                <a:solidFill>
                  <a:srgbClr val="010000"/>
                </a:solidFill>
                <a:latin typeface="Arial Narrow" pitchFamily="34" charset="0"/>
                <a:sym typeface="Symbol" pitchFamily="18" charset="2"/>
              </a:rPr>
              <a:t>Безразмерные параметры </a:t>
            </a:r>
            <a:r>
              <a:rPr kumimoji="1" lang="en-US" sz="2000" b="1" dirty="0" smtClean="0">
                <a:solidFill>
                  <a:srgbClr val="010000"/>
                </a:solidFill>
                <a:latin typeface="Arial Narrow" pitchFamily="34" charset="0"/>
                <a:sym typeface="Symbol" pitchFamily="18" charset="2"/>
              </a:rPr>
              <a:t>3D </a:t>
            </a:r>
            <a:r>
              <a:rPr kumimoji="1" lang="ru-RU" sz="2000" b="1" dirty="0" smtClean="0">
                <a:solidFill>
                  <a:srgbClr val="010000"/>
                </a:solidFill>
                <a:latin typeface="Arial Narrow" pitchFamily="34" charset="0"/>
                <a:sym typeface="Symbol" pitchFamily="18" charset="2"/>
              </a:rPr>
              <a:t>уравнения</a:t>
            </a:r>
            <a:endParaRPr kumimoji="1" lang="en-US" sz="2000" b="1" dirty="0">
              <a:solidFill>
                <a:srgbClr val="010000"/>
              </a:solidFill>
              <a:latin typeface="Arial Narrow" pitchFamily="34" charset="0"/>
              <a:sym typeface="Symbol" pitchFamily="18" charset="2"/>
            </a:endParaRPr>
          </a:p>
        </p:txBody>
      </p:sp>
      <p:sp>
        <p:nvSpPr>
          <p:cNvPr id="6" name="Rectangle 24"/>
          <p:cNvSpPr/>
          <p:nvPr/>
        </p:nvSpPr>
        <p:spPr>
          <a:xfrm>
            <a:off x="496280" y="3294353"/>
            <a:ext cx="34150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363" indent="-36036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b="1" dirty="0" smtClean="0">
                <a:solidFill>
                  <a:srgbClr val="010000"/>
                </a:solidFill>
                <a:latin typeface="Arial Narrow" pitchFamily="34" charset="0"/>
                <a:sym typeface="Symbol" pitchFamily="18" charset="2"/>
              </a:rPr>
              <a:t>Приближение тонкого слоя</a:t>
            </a:r>
          </a:p>
        </p:txBody>
      </p:sp>
      <p:sp>
        <p:nvSpPr>
          <p:cNvPr id="7" name="Rectangle 25"/>
          <p:cNvSpPr/>
          <p:nvPr/>
        </p:nvSpPr>
        <p:spPr>
          <a:xfrm>
            <a:off x="492302" y="4335120"/>
            <a:ext cx="548419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5600" indent="-3556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b="1" dirty="0" smtClean="0">
                <a:solidFill>
                  <a:srgbClr val="010000"/>
                </a:solidFill>
                <a:latin typeface="Arial Narrow" pitchFamily="34" charset="0"/>
                <a:sym typeface="Symbol" pitchFamily="18" charset="2"/>
              </a:rPr>
              <a:t>Растянутые переменные по толщине трещины</a:t>
            </a:r>
            <a:endParaRPr kumimoji="1" lang="en-US" sz="2000" b="1" dirty="0" smtClean="0">
              <a:solidFill>
                <a:srgbClr val="010000"/>
              </a:solidFill>
              <a:latin typeface="Arial Narrow" pitchFamily="34" charset="0"/>
              <a:sym typeface="Symbol" pitchFamily="18" charset="2"/>
            </a:endParaRPr>
          </a:p>
        </p:txBody>
      </p:sp>
      <p:graphicFrame>
        <p:nvGraphicFramePr>
          <p:cNvPr id="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384486"/>
              </p:ext>
            </p:extLst>
          </p:nvPr>
        </p:nvGraphicFramePr>
        <p:xfrm>
          <a:off x="968348" y="4967365"/>
          <a:ext cx="750330" cy="366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0" name="Equation" r:id="rId5" imgW="431613" imgH="215806" progId="Equation.3">
                  <p:embed/>
                </p:oleObj>
              </mc:Choice>
              <mc:Fallback>
                <p:oleObj name="Equation" r:id="rId5" imgW="431613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348" y="4967365"/>
                        <a:ext cx="750330" cy="3669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7502868"/>
              </p:ext>
            </p:extLst>
          </p:nvPr>
        </p:nvGraphicFramePr>
        <p:xfrm>
          <a:off x="1888164" y="4976243"/>
          <a:ext cx="854394" cy="366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1" name="Equation" r:id="rId7" imgW="494870" imgH="215713" progId="Equation.3">
                  <p:embed/>
                </p:oleObj>
              </mc:Choice>
              <mc:Fallback>
                <p:oleObj name="Equation" r:id="rId7" imgW="494870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8164" y="4976243"/>
                        <a:ext cx="854394" cy="3669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6801333"/>
              </p:ext>
            </p:extLst>
          </p:nvPr>
        </p:nvGraphicFramePr>
        <p:xfrm>
          <a:off x="2962262" y="4985521"/>
          <a:ext cx="881776" cy="394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2" name="Equation" r:id="rId9" imgW="508000" imgH="228600" progId="Equation.3">
                  <p:embed/>
                </p:oleObj>
              </mc:Choice>
              <mc:Fallback>
                <p:oleObj name="Equation" r:id="rId9" imgW="508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2262" y="4985521"/>
                        <a:ext cx="881776" cy="3943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8142827"/>
              </p:ext>
            </p:extLst>
          </p:nvPr>
        </p:nvGraphicFramePr>
        <p:xfrm>
          <a:off x="4051732" y="4976245"/>
          <a:ext cx="1089896" cy="42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3" name="Equation" r:id="rId11" imgW="634725" imgH="241195" progId="Equation.3">
                  <p:embed/>
                </p:oleObj>
              </mc:Choice>
              <mc:Fallback>
                <p:oleObj name="Equation" r:id="rId11" imgW="634725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1732" y="4976245"/>
                        <a:ext cx="1089896" cy="4217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4690017"/>
              </p:ext>
            </p:extLst>
          </p:nvPr>
        </p:nvGraphicFramePr>
        <p:xfrm>
          <a:off x="5338030" y="4958073"/>
          <a:ext cx="1051556" cy="394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4" name="Equation" r:id="rId13" imgW="609600" imgH="228600" progId="Equation.3">
                  <p:embed/>
                </p:oleObj>
              </mc:Choice>
              <mc:Fallback>
                <p:oleObj name="Equation" r:id="rId13" imgW="609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8030" y="4958073"/>
                        <a:ext cx="1051556" cy="3943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67854"/>
              </p:ext>
            </p:extLst>
          </p:nvPr>
        </p:nvGraphicFramePr>
        <p:xfrm>
          <a:off x="949098" y="3913394"/>
          <a:ext cx="5902325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5" name="Equation" r:id="rId15" imgW="3809880" imgH="228600" progId="Equation.3">
                  <p:embed/>
                </p:oleObj>
              </mc:Choice>
              <mc:Fallback>
                <p:oleObj name="Equation" r:id="rId15" imgW="3809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098" y="3913394"/>
                        <a:ext cx="5902325" cy="36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32"/>
          <p:cNvSpPr/>
          <p:nvPr/>
        </p:nvSpPr>
        <p:spPr bwMode="auto">
          <a:xfrm>
            <a:off x="906535" y="2156085"/>
            <a:ext cx="612000" cy="648000"/>
          </a:xfrm>
          <a:prstGeom prst="rect">
            <a:avLst/>
          </a:prstGeom>
          <a:noFill/>
          <a:ln w="12700" cap="flat" cmpd="sng" algn="ctr">
            <a:solidFill>
              <a:srgbClr val="01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336699"/>
              </a:buClr>
              <a:buSzTx/>
              <a:buFont typeface="Times New Roman" pitchFamily="18" charset="0"/>
              <a:buNone/>
              <a:tabLst/>
              <a:defRPr/>
            </a:pPr>
            <a:endParaRPr kumimoji="1" lang="ru-RU" sz="2400" b="0" i="0" u="none" strike="noStrike" kern="0" cap="none" spc="0" normalizeH="0" baseline="0" noProof="0" smtClean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15" name="Rectangle 33"/>
          <p:cNvSpPr/>
          <p:nvPr/>
        </p:nvSpPr>
        <p:spPr>
          <a:xfrm>
            <a:off x="550409" y="2836441"/>
            <a:ext cx="1357322" cy="374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</a:pPr>
            <a:r>
              <a:rPr kumimoji="1" lang="ru-RU" sz="1400" dirty="0" smtClean="0">
                <a:solidFill>
                  <a:srgbClr val="FF0000"/>
                </a:solidFill>
                <a:latin typeface="Arial Narrow" pitchFamily="34" charset="0"/>
              </a:rPr>
              <a:t>Малый параметр</a:t>
            </a:r>
            <a:endParaRPr kumimoji="1" lang="en-GB" sz="140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6" name="Rectangle 34"/>
          <p:cNvSpPr/>
          <p:nvPr/>
        </p:nvSpPr>
        <p:spPr>
          <a:xfrm>
            <a:off x="497157" y="5500702"/>
            <a:ext cx="64540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5600" indent="-3556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b="1" dirty="0" smtClean="0">
                <a:solidFill>
                  <a:srgbClr val="010000"/>
                </a:solidFill>
                <a:latin typeface="Arial Narrow" pitchFamily="34" charset="0"/>
                <a:sym typeface="Symbol" pitchFamily="18" charset="2"/>
              </a:rPr>
              <a:t>Редуцирование уравнений Н-С</a:t>
            </a:r>
            <a:r>
              <a:rPr kumimoji="1" lang="ru-RU" sz="2000" dirty="0" smtClean="0">
                <a:solidFill>
                  <a:srgbClr val="010000"/>
                </a:solidFill>
                <a:latin typeface="Arial Narrow" pitchFamily="34" charset="0"/>
                <a:sym typeface="Symbol" pitchFamily="18" charset="2"/>
              </a:rPr>
              <a:t> отбрасыванием членов </a:t>
            </a:r>
            <a:r>
              <a:rPr kumimoji="1" lang="en-US" sz="2000" dirty="0" smtClean="0">
                <a:solidFill>
                  <a:srgbClr val="010000"/>
                </a:solidFill>
                <a:latin typeface="Arial Narrow" pitchFamily="34" charset="0"/>
                <a:sym typeface="Symbol" pitchFamily="18" charset="2"/>
              </a:rPr>
              <a:t>~</a:t>
            </a:r>
            <a:r>
              <a:rPr kumimoji="1" lang="en-US" sz="2000" i="1" dirty="0" smtClean="0">
                <a:solidFill>
                  <a:srgbClr val="010000"/>
                </a:solidFill>
                <a:latin typeface="Arial Narrow" pitchFamily="34" charset="0"/>
                <a:sym typeface="Symbol"/>
              </a:rPr>
              <a:t></a:t>
            </a:r>
            <a:endParaRPr kumimoji="1" lang="en-US" sz="2000" i="1" dirty="0" smtClean="0">
              <a:solidFill>
                <a:srgbClr val="010000"/>
              </a:solidFill>
              <a:latin typeface="Arial Narrow" pitchFamily="34" charset="0"/>
              <a:sym typeface="Symbol" pitchFamily="18" charset="2"/>
            </a:endParaRPr>
          </a:p>
        </p:txBody>
      </p:sp>
      <p:sp>
        <p:nvSpPr>
          <p:cNvPr id="17" name="Rectangle 4"/>
          <p:cNvSpPr>
            <a:spLocks noChangeAspect="1" noChangeArrowheads="1"/>
          </p:cNvSpPr>
          <p:nvPr/>
        </p:nvSpPr>
        <p:spPr bwMode="auto">
          <a:xfrm>
            <a:off x="8268469" y="3755210"/>
            <a:ext cx="2981217" cy="1392842"/>
          </a:xfrm>
          <a:prstGeom prst="rect">
            <a:avLst/>
          </a:prstGeom>
          <a:noFill/>
          <a:ln w="19050" algn="ctr">
            <a:solidFill>
              <a:srgbClr val="010000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400" b="1" i="1" kern="0" smtClean="0">
              <a:solidFill>
                <a:srgbClr val="000000"/>
              </a:solidFill>
              <a:latin typeface="Arial Narrow"/>
              <a:cs typeface="Arial" charset="0"/>
            </a:endParaRPr>
          </a:p>
        </p:txBody>
      </p:sp>
      <p:sp>
        <p:nvSpPr>
          <p:cNvPr id="18" name="Rectangle 4"/>
          <p:cNvSpPr>
            <a:spLocks noChangeAspect="1" noChangeArrowheads="1"/>
          </p:cNvSpPr>
          <p:nvPr/>
        </p:nvSpPr>
        <p:spPr bwMode="auto">
          <a:xfrm>
            <a:off x="8361036" y="3851057"/>
            <a:ext cx="2981217" cy="1392842"/>
          </a:xfrm>
          <a:prstGeom prst="rect">
            <a:avLst/>
          </a:prstGeom>
          <a:solidFill>
            <a:srgbClr val="009999">
              <a:lumMod val="20000"/>
              <a:lumOff val="80000"/>
            </a:srgbClr>
          </a:solidFill>
          <a:ln w="19050" algn="ctr">
            <a:solidFill>
              <a:srgbClr val="010000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400" b="1" i="1" kern="0" smtClean="0">
              <a:solidFill>
                <a:srgbClr val="000000"/>
              </a:solidFill>
              <a:latin typeface="Arial Narrow"/>
              <a:cs typeface="Arial" charset="0"/>
            </a:endParaRPr>
          </a:p>
        </p:txBody>
      </p:sp>
      <p:sp>
        <p:nvSpPr>
          <p:cNvPr id="19" name="Line 5"/>
          <p:cNvSpPr>
            <a:spLocks noChangeShapeType="1"/>
          </p:cNvSpPr>
          <p:nvPr/>
        </p:nvSpPr>
        <p:spPr bwMode="auto">
          <a:xfrm>
            <a:off x="8362508" y="5248090"/>
            <a:ext cx="3312000" cy="0"/>
          </a:xfrm>
          <a:prstGeom prst="line">
            <a:avLst/>
          </a:prstGeom>
          <a:noFill/>
          <a:ln w="19050">
            <a:solidFill>
              <a:srgbClr val="010000"/>
            </a:solidFill>
            <a:round/>
            <a:headEnd/>
            <a:tailEnd type="stealth" w="lg" len="lg"/>
          </a:ln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400" b="1" i="1" kern="0" smtClean="0">
              <a:solidFill>
                <a:srgbClr val="000000"/>
              </a:solidFill>
              <a:latin typeface="Arial Narrow"/>
              <a:cs typeface="Arial" charset="0"/>
            </a:endParaRPr>
          </a:p>
        </p:txBody>
      </p:sp>
      <p:sp>
        <p:nvSpPr>
          <p:cNvPr id="20" name="Line 6"/>
          <p:cNvSpPr>
            <a:spLocks noChangeShapeType="1"/>
          </p:cNvSpPr>
          <p:nvPr/>
        </p:nvSpPr>
        <p:spPr bwMode="auto">
          <a:xfrm flipV="1">
            <a:off x="8367191" y="3381026"/>
            <a:ext cx="1477" cy="1873520"/>
          </a:xfrm>
          <a:prstGeom prst="line">
            <a:avLst/>
          </a:prstGeom>
          <a:noFill/>
          <a:ln w="19050">
            <a:solidFill>
              <a:srgbClr val="010000"/>
            </a:solidFill>
            <a:round/>
            <a:headEnd/>
            <a:tailEnd type="stealth" w="lg" len="lg"/>
          </a:ln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400" b="1" i="1" kern="0" smtClean="0">
              <a:solidFill>
                <a:srgbClr val="000000"/>
              </a:solidFill>
              <a:latin typeface="Arial Narrow"/>
              <a:cs typeface="Arial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1550408" y="4902989"/>
            <a:ext cx="104822" cy="28346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</a:pP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8439692" y="3197355"/>
            <a:ext cx="104823" cy="28346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</a:pP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y</a:t>
            </a:r>
          </a:p>
        </p:txBody>
      </p:sp>
      <p:cxnSp>
        <p:nvCxnSpPr>
          <p:cNvPr id="23" name="Straight Arrow Connector 75"/>
          <p:cNvCxnSpPr/>
          <p:nvPr/>
        </p:nvCxnSpPr>
        <p:spPr bwMode="auto">
          <a:xfrm>
            <a:off x="11208018" y="4326446"/>
            <a:ext cx="527557" cy="1477"/>
          </a:xfrm>
          <a:prstGeom prst="straightConnector1">
            <a:avLst/>
          </a:prstGeom>
          <a:solidFill>
            <a:srgbClr val="CCECFF"/>
          </a:solidFill>
          <a:ln w="15875" cap="flat" cmpd="sng" algn="ctr">
            <a:solidFill>
              <a:srgbClr val="0100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0" lon="0" rev="16200000"/>
            </a:camera>
            <a:lightRig rig="threePt" dir="t"/>
          </a:scene3d>
        </p:spPr>
      </p:cxnSp>
      <p:sp>
        <p:nvSpPr>
          <p:cNvPr id="24" name="TextBox 33"/>
          <p:cNvSpPr txBox="1">
            <a:spLocks noChangeArrowheads="1"/>
          </p:cNvSpPr>
          <p:nvPr/>
        </p:nvSpPr>
        <p:spPr bwMode="auto">
          <a:xfrm>
            <a:off x="11491982" y="4035604"/>
            <a:ext cx="302656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ru-RU" sz="22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77"/>
          <p:cNvCxnSpPr>
            <a:cxnSpLocks noChangeAspect="1"/>
          </p:cNvCxnSpPr>
          <p:nvPr/>
        </p:nvCxnSpPr>
        <p:spPr bwMode="auto">
          <a:xfrm rot="16200000" flipV="1">
            <a:off x="8370323" y="5243251"/>
            <a:ext cx="319609" cy="319609"/>
          </a:xfrm>
          <a:prstGeom prst="line">
            <a:avLst/>
          </a:prstGeom>
          <a:noFill/>
          <a:ln w="19050" cap="flat" cmpd="sng" algn="ctr">
            <a:solidFill>
              <a:srgbClr val="010000"/>
            </a:solidFill>
            <a:prstDash val="solid"/>
            <a:round/>
            <a:headEnd type="arrow" w="sm" len="lg"/>
            <a:tailEnd type="none" w="med" len="med"/>
          </a:ln>
          <a:effectLst/>
        </p:spPr>
      </p:cxnSp>
      <p:sp>
        <p:nvSpPr>
          <p:cNvPr id="26" name="Rectangle 79"/>
          <p:cNvSpPr/>
          <p:nvPr/>
        </p:nvSpPr>
        <p:spPr>
          <a:xfrm>
            <a:off x="9359508" y="3366865"/>
            <a:ext cx="3016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  <a:latin typeface="Arial Narrow"/>
                <a:cs typeface="Arial" charset="0"/>
              </a:rPr>
              <a:t>L</a:t>
            </a:r>
            <a:endParaRPr kumimoji="1" lang="ru-RU" sz="2000" dirty="0">
              <a:solidFill>
                <a:srgbClr val="010000"/>
              </a:solidFill>
              <a:latin typeface="Arial Narrow"/>
              <a:cs typeface="Arial" charset="0"/>
            </a:endParaRPr>
          </a:p>
        </p:txBody>
      </p:sp>
      <p:sp>
        <p:nvSpPr>
          <p:cNvPr id="27" name="Rectangle 80"/>
          <p:cNvSpPr/>
          <p:nvPr/>
        </p:nvSpPr>
        <p:spPr>
          <a:xfrm>
            <a:off x="9880212" y="3744228"/>
            <a:ext cx="944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000000"/>
                </a:solidFill>
                <a:cs typeface="Arial" charset="0"/>
              </a:rPr>
              <a:t>w</a:t>
            </a: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sz="2400" i="1" dirty="0" err="1" smtClean="0">
                <a:solidFill>
                  <a:srgbClr val="000000"/>
                </a:solidFill>
                <a:cs typeface="Arial" charset="0"/>
              </a:rPr>
              <a:t>x,y</a:t>
            </a: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kumimoji="1" lang="ru-RU" sz="2400" dirty="0">
              <a:solidFill>
                <a:srgbClr val="010000"/>
              </a:solidFill>
              <a:cs typeface="Arial" charset="0"/>
            </a:endParaRPr>
          </a:p>
        </p:txBody>
      </p:sp>
      <p:cxnSp>
        <p:nvCxnSpPr>
          <p:cNvPr id="28" name="Straight Arrow Connector 81"/>
          <p:cNvCxnSpPr>
            <a:cxnSpLocks noChangeAspect="1"/>
          </p:cNvCxnSpPr>
          <p:nvPr/>
        </p:nvCxnSpPr>
        <p:spPr bwMode="auto">
          <a:xfrm rot="16200000" flipH="1">
            <a:off x="9965627" y="3742502"/>
            <a:ext cx="111450" cy="108000"/>
          </a:xfrm>
          <a:prstGeom prst="straightConnector1">
            <a:avLst/>
          </a:prstGeom>
          <a:noFill/>
          <a:ln w="9525" cap="flat" cmpd="sng" algn="ctr">
            <a:solidFill>
              <a:srgbClr val="010000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cxnSp>
        <p:nvCxnSpPr>
          <p:cNvPr id="29" name="Straight Arrow Connector 82"/>
          <p:cNvCxnSpPr>
            <a:cxnSpLocks/>
          </p:cNvCxnSpPr>
          <p:nvPr/>
        </p:nvCxnSpPr>
        <p:spPr bwMode="auto">
          <a:xfrm rot="16200000" flipH="1">
            <a:off x="9781938" y="2203421"/>
            <a:ext cx="0" cy="2988000"/>
          </a:xfrm>
          <a:prstGeom prst="straightConnector1">
            <a:avLst/>
          </a:prstGeom>
          <a:noFill/>
          <a:ln w="12700" cap="flat" cmpd="sng" algn="ctr">
            <a:solidFill>
              <a:srgbClr val="010000"/>
            </a:solidFill>
            <a:prstDash val="dash"/>
            <a:round/>
            <a:headEnd type="arrow" w="sm" len="med"/>
            <a:tailEnd type="arrow" w="sm" len="med"/>
          </a:ln>
          <a:effectLst/>
        </p:spPr>
      </p:cxn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8751057" y="5403056"/>
            <a:ext cx="104823" cy="28346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</a:pP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38612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77330" y="115202"/>
            <a:ext cx="1110465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2110" b="1" kern="0" dirty="0" smtClean="0">
                <a:latin typeface="+mj-lt"/>
                <a:ea typeface="+mj-ea"/>
                <a:cs typeface="+mj-cs"/>
              </a:rPr>
              <a:t>Приближение </a:t>
            </a:r>
            <a:r>
              <a:rPr kumimoji="1" lang="ru-RU" sz="2110" b="1" kern="0" dirty="0">
                <a:latin typeface="+mj-lt"/>
                <a:ea typeface="+mj-ea"/>
                <a:cs typeface="+mj-cs"/>
              </a:rPr>
              <a:t>тонкого слоя</a:t>
            </a:r>
            <a:endParaRPr kumimoji="1" lang="en-US" sz="211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16" name="Rectangle 34"/>
          <p:cNvSpPr/>
          <p:nvPr/>
        </p:nvSpPr>
        <p:spPr>
          <a:xfrm>
            <a:off x="477330" y="759019"/>
            <a:ext cx="64540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5600" indent="-3556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b="1" dirty="0" smtClean="0">
                <a:solidFill>
                  <a:srgbClr val="010000"/>
                </a:solidFill>
                <a:latin typeface="Arial Narrow" pitchFamily="34" charset="0"/>
                <a:sym typeface="Symbol" pitchFamily="18" charset="2"/>
              </a:rPr>
              <a:t>Редуцирование уравнений Н-С</a:t>
            </a:r>
            <a:r>
              <a:rPr kumimoji="1" lang="ru-RU" sz="2000" dirty="0" smtClean="0">
                <a:solidFill>
                  <a:srgbClr val="010000"/>
                </a:solidFill>
                <a:latin typeface="Arial Narrow" pitchFamily="34" charset="0"/>
                <a:sym typeface="Symbol" pitchFamily="18" charset="2"/>
              </a:rPr>
              <a:t> отбрасыванием членов </a:t>
            </a:r>
            <a:r>
              <a:rPr kumimoji="1" lang="en-US" sz="2000" dirty="0" smtClean="0">
                <a:solidFill>
                  <a:srgbClr val="010000"/>
                </a:solidFill>
                <a:latin typeface="Arial Narrow" pitchFamily="34" charset="0"/>
                <a:sym typeface="Symbol" pitchFamily="18" charset="2"/>
              </a:rPr>
              <a:t>~</a:t>
            </a:r>
            <a:r>
              <a:rPr kumimoji="1" lang="en-US" sz="2000" i="1" dirty="0" smtClean="0">
                <a:solidFill>
                  <a:srgbClr val="010000"/>
                </a:solidFill>
                <a:latin typeface="Arial Narrow" pitchFamily="34" charset="0"/>
                <a:sym typeface="Symbol"/>
              </a:rPr>
              <a:t></a:t>
            </a:r>
            <a:endParaRPr kumimoji="1" lang="en-US" sz="2000" i="1" dirty="0" smtClean="0">
              <a:solidFill>
                <a:srgbClr val="010000"/>
              </a:solidFill>
              <a:latin typeface="Arial Narrow" pitchFamily="34" charset="0"/>
              <a:sym typeface="Symbol" pitchFamily="18" charset="2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639" y="1280381"/>
            <a:ext cx="6151489" cy="17373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33" y="3527785"/>
            <a:ext cx="1401498" cy="7315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33" y="4469324"/>
            <a:ext cx="2290897" cy="7315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679" y="5187157"/>
            <a:ext cx="1969505" cy="7315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233" y="5415850"/>
            <a:ext cx="1015652" cy="7315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9705" y="3897326"/>
            <a:ext cx="4566777" cy="2103120"/>
          </a:xfrm>
          <a:prstGeom prst="rect">
            <a:avLst/>
          </a:prstGeom>
        </p:spPr>
      </p:pic>
      <p:sp>
        <p:nvSpPr>
          <p:cNvPr id="37" name="Left Brace 36"/>
          <p:cNvSpPr/>
          <p:nvPr/>
        </p:nvSpPr>
        <p:spPr bwMode="auto">
          <a:xfrm>
            <a:off x="659876" y="3527785"/>
            <a:ext cx="190357" cy="2706459"/>
          </a:xfrm>
          <a:prstGeom prst="leftBrace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3148551" y="3527784"/>
            <a:ext cx="0" cy="2743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Left Brace 39"/>
          <p:cNvSpPr/>
          <p:nvPr/>
        </p:nvSpPr>
        <p:spPr bwMode="auto">
          <a:xfrm>
            <a:off x="3568469" y="3791255"/>
            <a:ext cx="190357" cy="2286000"/>
          </a:xfrm>
          <a:prstGeom prst="leftBrace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3222283" y="4655937"/>
            <a:ext cx="274320" cy="548640"/>
          </a:xfrm>
          <a:prstGeom prst="rightArrow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rtlCol="0" anchor="ctr">
            <a:normAutofit fontScale="85000" lnSpcReduction="20000"/>
          </a:bodyPr>
          <a:lstStyle/>
          <a:p>
            <a:pPr algn="ctr"/>
            <a:endParaRPr lang="en-US" dirty="0">
              <a:latin typeface="+mj-lt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3249" y="4034843"/>
            <a:ext cx="3474389" cy="775907"/>
          </a:xfrm>
          <a:prstGeom prst="rect">
            <a:avLst/>
          </a:prstGeom>
        </p:spPr>
      </p:pic>
      <p:sp>
        <p:nvSpPr>
          <p:cNvPr id="44" name="Rectangle 34"/>
          <p:cNvSpPr/>
          <p:nvPr/>
        </p:nvSpPr>
        <p:spPr>
          <a:xfrm>
            <a:off x="477330" y="2942659"/>
            <a:ext cx="63626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2F5597"/>
              </a:buClr>
            </a:pPr>
            <a:r>
              <a:rPr kumimoji="1" lang="ru-RU" sz="2000" b="1" dirty="0" smtClean="0">
                <a:solidFill>
                  <a:srgbClr val="010000"/>
                </a:solidFill>
                <a:latin typeface="Arial Narrow" pitchFamily="34" charset="0"/>
                <a:sym typeface="Symbol" pitchFamily="18" charset="2"/>
              </a:rPr>
              <a:t>Профиль скорости вязкопластической жидкости в канале:</a:t>
            </a:r>
            <a:endParaRPr kumimoji="1" lang="en-US" sz="2000" i="1" dirty="0" smtClean="0">
              <a:solidFill>
                <a:srgbClr val="010000"/>
              </a:solidFill>
              <a:latin typeface="Arial Narrow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8063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77330" y="115202"/>
            <a:ext cx="1110465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2110" b="1" kern="0" dirty="0" smtClean="0">
                <a:latin typeface="+mj-lt"/>
                <a:ea typeface="+mj-ea"/>
                <a:cs typeface="+mj-cs"/>
              </a:rPr>
              <a:t>Приближение </a:t>
            </a:r>
            <a:r>
              <a:rPr kumimoji="1" lang="ru-RU" sz="2110" b="1" kern="0" dirty="0">
                <a:latin typeface="+mj-lt"/>
                <a:ea typeface="+mj-ea"/>
                <a:cs typeface="+mj-cs"/>
              </a:rPr>
              <a:t>тонкого слоя</a:t>
            </a:r>
            <a:endParaRPr kumimoji="1" lang="en-US" sz="211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16" name="Rectangle 34"/>
          <p:cNvSpPr/>
          <p:nvPr/>
        </p:nvSpPr>
        <p:spPr>
          <a:xfrm>
            <a:off x="477330" y="759019"/>
            <a:ext cx="350929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5600" indent="-3556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b="1" dirty="0" smtClean="0">
                <a:solidFill>
                  <a:srgbClr val="010000"/>
                </a:solidFill>
                <a:latin typeface="Arial Narrow" pitchFamily="34" charset="0"/>
                <a:sym typeface="Symbol" pitchFamily="18" charset="2"/>
              </a:rPr>
              <a:t>Скорость осаждения частиц</a:t>
            </a:r>
            <a:endParaRPr kumimoji="1" lang="en-US" sz="2000" i="1" dirty="0" smtClean="0">
              <a:solidFill>
                <a:srgbClr val="010000"/>
              </a:solidFill>
              <a:latin typeface="Arial Narrow" pitchFamily="34" charset="0"/>
              <a:sym typeface="Symbol" pitchFamily="18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67" y="3621548"/>
            <a:ext cx="4406136" cy="1188720"/>
          </a:xfrm>
          <a:prstGeom prst="rect">
            <a:avLst/>
          </a:prstGeom>
        </p:spPr>
      </p:pic>
      <p:sp>
        <p:nvSpPr>
          <p:cNvPr id="38" name="Rectangle 34"/>
          <p:cNvSpPr/>
          <p:nvPr/>
        </p:nvSpPr>
        <p:spPr>
          <a:xfrm>
            <a:off x="477330" y="3020415"/>
            <a:ext cx="502573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5600" indent="-3556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b="1" dirty="0" smtClean="0">
                <a:solidFill>
                  <a:srgbClr val="010000"/>
                </a:solidFill>
                <a:latin typeface="Arial Narrow" pitchFamily="34" charset="0"/>
                <a:sym typeface="Symbol" pitchFamily="18" charset="2"/>
              </a:rPr>
              <a:t>Усреднение уравнений по толщине канала</a:t>
            </a:r>
            <a:endParaRPr kumimoji="1" lang="en-US" sz="2000" i="1" dirty="0" smtClean="0">
              <a:solidFill>
                <a:srgbClr val="010000"/>
              </a:solidFill>
              <a:latin typeface="Arial Narrow" pitchFamily="34" charset="0"/>
              <a:sym typeface="Symbol" pitchFamily="18" charset="2"/>
            </a:endParaRPr>
          </a:p>
        </p:txBody>
      </p:sp>
      <p:graphicFrame>
        <p:nvGraphicFramePr>
          <p:cNvPr id="7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1247100"/>
              </p:ext>
            </p:extLst>
          </p:nvPr>
        </p:nvGraphicFramePr>
        <p:xfrm>
          <a:off x="916449" y="1360152"/>
          <a:ext cx="8642401" cy="1005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3" name="Equation" r:id="rId4" imgW="4483080" imgH="520560" progId="Equation.3">
                  <p:embed/>
                </p:oleObj>
              </mc:Choice>
              <mc:Fallback>
                <p:oleObj name="Equation" r:id="rId4" imgW="4483080" imgH="520560" progId="Equation.3">
                  <p:embed/>
                  <p:pic>
                    <p:nvPicPr>
                      <p:cNvPr id="47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449" y="1360152"/>
                        <a:ext cx="8642401" cy="10058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7"/>
          <p:cNvSpPr/>
          <p:nvPr/>
        </p:nvSpPr>
        <p:spPr>
          <a:xfrm>
            <a:off x="7195769" y="2354649"/>
            <a:ext cx="32017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1600" b="1" dirty="0" smtClean="0">
                <a:solidFill>
                  <a:srgbClr val="0000FF"/>
                </a:solidFill>
                <a:latin typeface="Arial Narrow" pitchFamily="34" charset="0"/>
              </a:rPr>
              <a:t>Поправка к </a:t>
            </a:r>
            <a:r>
              <a:rPr kumimoji="1" lang="ru-RU" sz="1600" b="1" dirty="0" err="1" smtClean="0">
                <a:solidFill>
                  <a:srgbClr val="0000FF"/>
                </a:solidFill>
                <a:latin typeface="Arial Narrow" pitchFamily="34" charset="0"/>
              </a:rPr>
              <a:t>стоксовской</a:t>
            </a:r>
            <a:r>
              <a:rPr kumimoji="1" lang="ru-RU" sz="1600" b="1" dirty="0" smtClean="0">
                <a:solidFill>
                  <a:srgbClr val="0000FF"/>
                </a:solidFill>
                <a:latin typeface="Arial Narrow" pitchFamily="34" charset="0"/>
              </a:rPr>
              <a:t> скорости осаждения на объемную долю частиц осаждения частиц</a:t>
            </a:r>
            <a:endParaRPr kumimoji="1" lang="ru-RU" sz="1600" b="1" dirty="0">
              <a:solidFill>
                <a:srgbClr val="0000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99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1466" y="90181"/>
            <a:ext cx="10655954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2110" b="1" kern="0" dirty="0" smtClean="0">
                <a:latin typeface="+mj-lt"/>
                <a:ea typeface="+mj-ea"/>
                <a:cs typeface="+mj-cs"/>
              </a:rPr>
              <a:t>Связь между средней скоростью и градиентом давления</a:t>
            </a:r>
            <a:endParaRPr kumimoji="1" lang="en-US" sz="2110" b="1" kern="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311938"/>
              </p:ext>
            </p:extLst>
          </p:nvPr>
        </p:nvGraphicFramePr>
        <p:xfrm>
          <a:off x="935038" y="1656383"/>
          <a:ext cx="856138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10" name="Equation" r:id="rId3" imgW="4000320" imgH="469800" progId="Equation.3">
                  <p:embed/>
                </p:oleObj>
              </mc:Choice>
              <mc:Fallback>
                <p:oleObj name="Equation" r:id="rId3" imgW="40003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038" y="1656383"/>
                        <a:ext cx="8561387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56946" y="1200999"/>
            <a:ext cx="8924238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b="1" dirty="0" smtClean="0">
                <a:solidFill>
                  <a:srgbClr val="010000"/>
                </a:solidFill>
                <a:latin typeface="Arial Narrow" pitchFamily="34" charset="0"/>
              </a:rPr>
              <a:t>Связь между скоростью и градиентом давления (аналогично закону Дарси)</a:t>
            </a:r>
            <a:r>
              <a:rPr kumimoji="1" lang="en-US" sz="2000" b="1" dirty="0" smtClean="0">
                <a:solidFill>
                  <a:srgbClr val="010000"/>
                </a:solidFill>
                <a:latin typeface="Arial Narrow" pitchFamily="34" charset="0"/>
              </a:rPr>
              <a:t>:</a:t>
            </a:r>
            <a:endParaRPr kumimoji="1" lang="en-US" sz="2000" b="1" dirty="0" smtClean="0">
              <a:solidFill>
                <a:srgbClr val="01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33"/>
          <p:cNvSpPr/>
          <p:nvPr/>
        </p:nvSpPr>
        <p:spPr>
          <a:xfrm>
            <a:off x="2367646" y="2406814"/>
            <a:ext cx="156400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</a:pPr>
            <a:r>
              <a:rPr kumimoji="1" lang="ru-RU" sz="1400" dirty="0" smtClean="0">
                <a:solidFill>
                  <a:srgbClr val="FF0000"/>
                </a:solidFill>
                <a:latin typeface="Arial Narrow" pitchFamily="34" charset="0"/>
              </a:rPr>
              <a:t>Нелинейный член</a:t>
            </a:r>
            <a:endParaRPr kumimoji="1" lang="en-GB" sz="140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3" name="Rectangle 34"/>
          <p:cNvSpPr/>
          <p:nvPr/>
        </p:nvSpPr>
        <p:spPr bwMode="auto">
          <a:xfrm>
            <a:off x="2490523" y="1894779"/>
            <a:ext cx="640080" cy="457200"/>
          </a:xfrm>
          <a:prstGeom prst="rect">
            <a:avLst/>
          </a:prstGeom>
          <a:noFill/>
          <a:ln w="6350" cap="flat" cmpd="sng" algn="ctr">
            <a:solidFill>
              <a:srgbClr val="010000">
                <a:lumMod val="50000"/>
                <a:lumOff val="5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336699"/>
              </a:buClr>
              <a:buSzTx/>
              <a:buFont typeface="Times New Roman" pitchFamily="18" charset="0"/>
              <a:buNone/>
              <a:tabLst/>
              <a:defRPr/>
            </a:pPr>
            <a:endParaRPr kumimoji="1" lang="ru-RU" sz="2400" b="0" i="0" u="none" strike="noStrike" kern="0" cap="none" spc="0" normalizeH="0" baseline="0" noProof="0" smtClean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graphicFrame>
        <p:nvGraphicFramePr>
          <p:cNvPr id="3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857617"/>
              </p:ext>
            </p:extLst>
          </p:nvPr>
        </p:nvGraphicFramePr>
        <p:xfrm>
          <a:off x="6969550" y="2614563"/>
          <a:ext cx="11314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11" name="Equation" r:id="rId5" imgW="533160" imgH="215640" progId="Equation.3">
                  <p:embed/>
                </p:oleObj>
              </mc:Choice>
              <mc:Fallback>
                <p:oleObj name="Equation" r:id="rId5" imgW="533160" imgH="215640" progId="Equation.3">
                  <p:embed/>
                  <p:pic>
                    <p:nvPicPr>
                      <p:cNvPr id="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9550" y="2614563"/>
                        <a:ext cx="113147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7"/>
          <p:cNvSpPr/>
          <p:nvPr/>
        </p:nvSpPr>
        <p:spPr>
          <a:xfrm>
            <a:off x="8101025" y="2664459"/>
            <a:ext cx="32017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ru-RU" sz="1600" b="1" dirty="0" smtClean="0">
                <a:solidFill>
                  <a:srgbClr val="0000FF"/>
                </a:solidFill>
                <a:latin typeface="Arial Narrow" pitchFamily="34" charset="0"/>
              </a:rPr>
              <a:t>для </a:t>
            </a:r>
            <a:r>
              <a:rPr kumimoji="1" lang="ru-RU" sz="1600" b="1" dirty="0" err="1" smtClean="0">
                <a:solidFill>
                  <a:srgbClr val="0000FF"/>
                </a:solidFill>
                <a:latin typeface="Arial Narrow" pitchFamily="34" charset="0"/>
              </a:rPr>
              <a:t>ньютоновской</a:t>
            </a:r>
            <a:r>
              <a:rPr kumimoji="1" lang="ru-RU" sz="1600" b="1" dirty="0" smtClean="0">
                <a:solidFill>
                  <a:srgbClr val="0000FF"/>
                </a:solidFill>
                <a:latin typeface="Arial Narrow" pitchFamily="34" charset="0"/>
              </a:rPr>
              <a:t> жидкости</a:t>
            </a:r>
            <a:endParaRPr kumimoji="1" lang="ru-RU" sz="1600" b="1" dirty="0">
              <a:solidFill>
                <a:srgbClr val="0000FF"/>
              </a:solidFill>
              <a:latin typeface="Arial Narrow" pitchFamily="34" charset="0"/>
            </a:endParaRPr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456946" y="3795832"/>
            <a:ext cx="10515854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b="1" dirty="0" smtClean="0">
                <a:solidFill>
                  <a:srgbClr val="010000"/>
                </a:solidFill>
                <a:latin typeface="Arial Narrow" pitchFamily="34" charset="0"/>
              </a:rPr>
              <a:t>Закон сохранения массы для суспензии (сумма уравнений неразрывности фаз):</a:t>
            </a:r>
            <a:endParaRPr kumimoji="1" lang="en-US" sz="2000" b="1" dirty="0" smtClean="0">
              <a:solidFill>
                <a:srgbClr val="01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185063"/>
              </p:ext>
            </p:extLst>
          </p:nvPr>
        </p:nvGraphicFramePr>
        <p:xfrm>
          <a:off x="893760" y="4473496"/>
          <a:ext cx="63881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12" name="Equation" r:id="rId7" imgW="2984400" imgH="241200" progId="Equation.3">
                  <p:embed/>
                </p:oleObj>
              </mc:Choice>
              <mc:Fallback>
                <p:oleObj name="Equation" r:id="rId7" imgW="2984400" imgH="241200" progId="Equation.3">
                  <p:embed/>
                  <p:pic>
                    <p:nvPicPr>
                      <p:cNvPr id="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3760" y="4473496"/>
                        <a:ext cx="6388100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612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1466" y="90181"/>
            <a:ext cx="10655954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2110" b="1" kern="0" dirty="0">
                <a:latin typeface="+mj-lt"/>
                <a:ea typeface="+mj-ea"/>
                <a:cs typeface="+mj-cs"/>
              </a:rPr>
              <a:t>2</a:t>
            </a:r>
            <a:r>
              <a:rPr kumimoji="1" lang="en-US" sz="2110" b="1" kern="0" dirty="0">
                <a:latin typeface="+mj-lt"/>
                <a:ea typeface="+mj-ea"/>
                <a:cs typeface="+mj-cs"/>
              </a:rPr>
              <a:t>D </a:t>
            </a:r>
            <a:r>
              <a:rPr kumimoji="1" lang="ru-RU" sz="2110" b="1" kern="0" dirty="0">
                <a:latin typeface="+mj-lt"/>
                <a:ea typeface="+mj-ea"/>
                <a:cs typeface="+mj-cs"/>
              </a:rPr>
              <a:t>уравнения, </a:t>
            </a:r>
            <a:r>
              <a:rPr kumimoji="1" lang="ru-RU" sz="2110" b="1" kern="0" dirty="0" smtClean="0">
                <a:latin typeface="+mj-lt"/>
                <a:ea typeface="+mj-ea"/>
                <a:cs typeface="+mj-cs"/>
              </a:rPr>
              <a:t>усредненные </a:t>
            </a:r>
            <a:r>
              <a:rPr kumimoji="1" lang="ru-RU" sz="2110" b="1" kern="0" dirty="0">
                <a:latin typeface="+mj-lt"/>
                <a:ea typeface="+mj-ea"/>
                <a:cs typeface="+mj-cs"/>
              </a:rPr>
              <a:t>по толщине </a:t>
            </a:r>
            <a:r>
              <a:rPr kumimoji="1" lang="ru-RU" sz="2110" b="1" kern="0" dirty="0" smtClean="0">
                <a:latin typeface="+mj-lt"/>
                <a:ea typeface="+mj-ea"/>
                <a:cs typeface="+mj-cs"/>
              </a:rPr>
              <a:t>канала</a:t>
            </a:r>
            <a:endParaRPr kumimoji="1" lang="en-US" sz="2110" b="1" kern="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828737"/>
              </p:ext>
            </p:extLst>
          </p:nvPr>
        </p:nvGraphicFramePr>
        <p:xfrm>
          <a:off x="551876" y="831313"/>
          <a:ext cx="5762731" cy="2651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30" name="Equation" r:id="rId3" imgW="3085920" imgH="1396800" progId="Equation.3">
                  <p:embed/>
                </p:oleObj>
              </mc:Choice>
              <mc:Fallback>
                <p:oleObj name="Equation" r:id="rId3" imgW="3085920" imgH="1396800" progId="Equation.3">
                  <p:embed/>
                  <p:pic>
                    <p:nvPicPr>
                      <p:cNvPr id="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876" y="831313"/>
                        <a:ext cx="5762731" cy="26517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314607" y="1135761"/>
            <a:ext cx="2393380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</a:pPr>
            <a:r>
              <a:rPr kumimoji="1" lang="en-US" sz="1600" b="1" dirty="0" smtClean="0">
                <a:solidFill>
                  <a:srgbClr val="0000FF"/>
                </a:solidFill>
                <a:latin typeface="Arial Narrow"/>
                <a:sym typeface="Symbol"/>
              </a:rPr>
              <a:t>  </a:t>
            </a:r>
            <a:r>
              <a:rPr kumimoji="1" lang="ru-RU" sz="1600" b="1" dirty="0" smtClean="0">
                <a:solidFill>
                  <a:srgbClr val="0000FF"/>
                </a:solidFill>
                <a:latin typeface="Arial Narrow"/>
              </a:rPr>
              <a:t>Уравнения переноса несущих жидкостей</a:t>
            </a:r>
            <a:endParaRPr kumimoji="1" lang="en-US" sz="1600" b="1" dirty="0" smtClean="0">
              <a:solidFill>
                <a:srgbClr val="0000FF"/>
              </a:solidFill>
              <a:latin typeface="Arial Narrow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3548247" y="1940033"/>
            <a:ext cx="2375242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</a:pPr>
            <a:r>
              <a:rPr kumimoji="1" lang="en-US" sz="1600" b="1" dirty="0" smtClean="0">
                <a:solidFill>
                  <a:srgbClr val="0000FF"/>
                </a:solidFill>
                <a:latin typeface="Arial Narrow"/>
                <a:sym typeface="Symbol"/>
              </a:rPr>
              <a:t>  </a:t>
            </a:r>
            <a:r>
              <a:rPr kumimoji="1" lang="ru-RU" sz="1600" b="1" dirty="0" smtClean="0">
                <a:solidFill>
                  <a:srgbClr val="0000FF"/>
                </a:solidFill>
                <a:latin typeface="Arial Narrow"/>
              </a:rPr>
              <a:t>Перенос частиц</a:t>
            </a:r>
            <a:endParaRPr kumimoji="1" lang="en-US" sz="1600" b="1" dirty="0" smtClean="0">
              <a:solidFill>
                <a:srgbClr val="0000FF"/>
              </a:solidFill>
              <a:latin typeface="Arial Narrow"/>
            </a:endParaRP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5627834" y="2786115"/>
            <a:ext cx="2477018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</a:pPr>
            <a:r>
              <a:rPr kumimoji="1" lang="en-US" sz="1600" b="1" dirty="0" smtClean="0">
                <a:solidFill>
                  <a:srgbClr val="0000FF"/>
                </a:solidFill>
                <a:latin typeface="Arial Narrow"/>
                <a:sym typeface="Symbol"/>
              </a:rPr>
              <a:t>  </a:t>
            </a:r>
            <a:r>
              <a:rPr kumimoji="1" lang="ru-RU" sz="1600" b="1" dirty="0" smtClean="0">
                <a:solidFill>
                  <a:srgbClr val="0000FF"/>
                </a:solidFill>
                <a:latin typeface="Arial Narrow"/>
                <a:sym typeface="Symbol"/>
              </a:rPr>
              <a:t>Сохранение массы суспензии</a:t>
            </a:r>
            <a:endParaRPr kumimoji="1" lang="en-US" sz="1600" b="1" dirty="0" smtClean="0">
              <a:solidFill>
                <a:srgbClr val="0000FF"/>
              </a:solidFill>
              <a:latin typeface="Arial Narrow"/>
            </a:endParaRPr>
          </a:p>
        </p:txBody>
      </p:sp>
      <p:graphicFrame>
        <p:nvGraphicFramePr>
          <p:cNvPr id="3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0056682"/>
              </p:ext>
            </p:extLst>
          </p:nvPr>
        </p:nvGraphicFramePr>
        <p:xfrm>
          <a:off x="8592683" y="1254114"/>
          <a:ext cx="118427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31" name="Equation" r:id="rId5" imgW="825480" imgH="469800" progId="Equation.3">
                  <p:embed/>
                </p:oleObj>
              </mc:Choice>
              <mc:Fallback>
                <p:oleObj name="Equation" r:id="rId5" imgW="825480" imgH="469800" progId="Equation.3">
                  <p:embed/>
                  <p:pic>
                    <p:nvPicPr>
                      <p:cNvPr id="3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2683" y="1254114"/>
                        <a:ext cx="1184275" cy="677863"/>
                      </a:xfrm>
                      <a:prstGeom prst="rect">
                        <a:avLst/>
                      </a:prstGeom>
                      <a:noFill/>
                      <a:ln w="19050"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8678382" y="827962"/>
            <a:ext cx="3132919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2F5597"/>
              </a:buClr>
            </a:pPr>
            <a:r>
              <a:rPr kumimoji="1" lang="ru-RU" sz="2000" b="1" dirty="0" smtClean="0">
                <a:solidFill>
                  <a:srgbClr val="010000"/>
                </a:solidFill>
                <a:latin typeface="Arial Narrow" pitchFamily="34" charset="0"/>
              </a:rPr>
              <a:t>Безразмерные параметры:</a:t>
            </a:r>
            <a:endParaRPr kumimoji="1" lang="en-US" sz="2000" b="1" dirty="0" smtClean="0">
              <a:solidFill>
                <a:srgbClr val="01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10016979" y="1418980"/>
            <a:ext cx="1794322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</a:pPr>
            <a:r>
              <a:rPr kumimoji="1" lang="ru-RU" sz="1600" b="1" dirty="0" smtClean="0">
                <a:solidFill>
                  <a:srgbClr val="0000FF"/>
                </a:solidFill>
                <a:latin typeface="Arial Narrow"/>
              </a:rPr>
              <a:t>Число плавучести</a:t>
            </a:r>
            <a:endParaRPr kumimoji="1" lang="en-US" sz="1600" b="1" dirty="0" smtClean="0">
              <a:solidFill>
                <a:srgbClr val="0000FF"/>
              </a:solidFill>
              <a:latin typeface="Arial Narrow"/>
            </a:endParaRPr>
          </a:p>
        </p:txBody>
      </p:sp>
      <p:graphicFrame>
        <p:nvGraphicFramePr>
          <p:cNvPr id="39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921055"/>
              </p:ext>
            </p:extLst>
          </p:nvPr>
        </p:nvGraphicFramePr>
        <p:xfrm>
          <a:off x="8605383" y="1900043"/>
          <a:ext cx="1042987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32" name="Формула" r:id="rId7" imgW="672840" imgH="469800" progId="Equation.3">
                  <p:embed/>
                </p:oleObj>
              </mc:Choice>
              <mc:Fallback>
                <p:oleObj name="Формула" r:id="rId7" imgW="672840" imgH="469800" progId="Equation.3">
                  <p:embed/>
                  <p:pic>
                    <p:nvPicPr>
                      <p:cNvPr id="37" name="Объект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5383" y="1900043"/>
                        <a:ext cx="1042987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948428"/>
              </p:ext>
            </p:extLst>
          </p:nvPr>
        </p:nvGraphicFramePr>
        <p:xfrm>
          <a:off x="8616553" y="2572327"/>
          <a:ext cx="8064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33" name="Формула" r:id="rId9" imgW="520560" imgH="457200" progId="Equation.3">
                  <p:embed/>
                </p:oleObj>
              </mc:Choice>
              <mc:Fallback>
                <p:oleObj name="Формула" r:id="rId9" imgW="520560" imgH="457200" progId="Equation.3">
                  <p:embed/>
                  <p:pic>
                    <p:nvPicPr>
                      <p:cNvPr id="38" name="Объект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6553" y="2572327"/>
                        <a:ext cx="80645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Объект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5064560"/>
              </p:ext>
            </p:extLst>
          </p:nvPr>
        </p:nvGraphicFramePr>
        <p:xfrm>
          <a:off x="8691476" y="4021683"/>
          <a:ext cx="649287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34" name="Формула" r:id="rId11" imgW="419040" imgH="203040" progId="Equation.3">
                  <p:embed/>
                </p:oleObj>
              </mc:Choice>
              <mc:Fallback>
                <p:oleObj name="Формула" r:id="rId11" imgW="419040" imgH="203040" progId="Equation.3">
                  <p:embed/>
                  <p:pic>
                    <p:nvPicPr>
                      <p:cNvPr id="39" name="Объект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1476" y="4021683"/>
                        <a:ext cx="649287" cy="32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Объект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812124"/>
              </p:ext>
            </p:extLst>
          </p:nvPr>
        </p:nvGraphicFramePr>
        <p:xfrm>
          <a:off x="8630641" y="3248244"/>
          <a:ext cx="78740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35" name="Формула" r:id="rId13" imgW="507960" imgH="457200" progId="Equation.3">
                  <p:embed/>
                </p:oleObj>
              </mc:Choice>
              <mc:Fallback>
                <p:oleObj name="Формула" r:id="rId13" imgW="507960" imgH="457200" progId="Equation.3">
                  <p:embed/>
                  <p:pic>
                    <p:nvPicPr>
                      <p:cNvPr id="40" name="Объект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0641" y="3248244"/>
                        <a:ext cx="78740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9977091" y="2073662"/>
            <a:ext cx="1794322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</a:pPr>
            <a:r>
              <a:rPr kumimoji="1" lang="ru-RU" sz="1600" b="1" dirty="0" smtClean="0">
                <a:solidFill>
                  <a:srgbClr val="0000FF"/>
                </a:solidFill>
                <a:latin typeface="Arial Narrow"/>
              </a:rPr>
              <a:t>Число </a:t>
            </a:r>
            <a:r>
              <a:rPr kumimoji="1" lang="ru-RU" sz="1600" b="1" dirty="0" err="1" smtClean="0">
                <a:solidFill>
                  <a:srgbClr val="0000FF"/>
                </a:solidFill>
                <a:latin typeface="Arial Narrow"/>
              </a:rPr>
              <a:t>Бингама</a:t>
            </a:r>
            <a:endParaRPr kumimoji="1" lang="en-US" sz="1600" b="1" dirty="0" smtClean="0">
              <a:solidFill>
                <a:srgbClr val="0000FF"/>
              </a:solidFill>
              <a:latin typeface="Arial Narrow"/>
            </a:endParaRPr>
          </a:p>
        </p:txBody>
      </p:sp>
      <p:sp>
        <p:nvSpPr>
          <p:cNvPr id="44" name="Rectangle 6"/>
          <p:cNvSpPr>
            <a:spLocks noChangeArrowheads="1"/>
          </p:cNvSpPr>
          <p:nvPr/>
        </p:nvSpPr>
        <p:spPr bwMode="auto">
          <a:xfrm>
            <a:off x="9674079" y="2668157"/>
            <a:ext cx="2149922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</a:pPr>
            <a:r>
              <a:rPr kumimoji="1" lang="ru-RU" sz="1600" b="1" dirty="0" smtClean="0">
                <a:solidFill>
                  <a:srgbClr val="0000FF"/>
                </a:solidFill>
                <a:latin typeface="Arial Narrow"/>
              </a:rPr>
              <a:t>Отношение плотностей несущих жидкостей</a:t>
            </a:r>
            <a:endParaRPr kumimoji="1" lang="en-US" sz="1600" b="1" dirty="0" smtClean="0">
              <a:solidFill>
                <a:srgbClr val="0000FF"/>
              </a:solidFill>
              <a:latin typeface="Arial Narrow"/>
            </a:endParaRP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9674079" y="3317685"/>
            <a:ext cx="2149922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</a:pPr>
            <a:r>
              <a:rPr kumimoji="1" lang="ru-RU" sz="1600" b="1" dirty="0" smtClean="0">
                <a:solidFill>
                  <a:srgbClr val="0000FF"/>
                </a:solidFill>
                <a:latin typeface="Arial Narrow"/>
              </a:rPr>
              <a:t>Отношение вязкостей несущих жидкостей</a:t>
            </a:r>
            <a:endParaRPr kumimoji="1" lang="en-US" sz="1600" b="1" dirty="0" smtClean="0">
              <a:solidFill>
                <a:srgbClr val="0000FF"/>
              </a:solidFill>
              <a:latin typeface="Arial Narrow"/>
            </a:endParaRPr>
          </a:p>
        </p:txBody>
      </p:sp>
      <p:sp>
        <p:nvSpPr>
          <p:cNvPr id="46" name="Rectangle 40"/>
          <p:cNvSpPr/>
          <p:nvPr/>
        </p:nvSpPr>
        <p:spPr bwMode="auto">
          <a:xfrm>
            <a:off x="8531352" y="813405"/>
            <a:ext cx="3516561" cy="5486400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336699"/>
              </a:buClr>
              <a:buFont typeface="Times New Roman" pitchFamily="18" charset="0"/>
              <a:buNone/>
            </a:pPr>
            <a:endParaRPr kumimoji="1" lang="ru-RU" sz="2400" smtClean="0">
              <a:solidFill>
                <a:srgbClr val="010000"/>
              </a:solidFill>
              <a:latin typeface="Arial Narrow" pitchFamily="34" charset="0"/>
            </a:endParaRPr>
          </a:p>
        </p:txBody>
      </p:sp>
      <p:graphicFrame>
        <p:nvGraphicFramePr>
          <p:cNvPr id="47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491166"/>
              </p:ext>
            </p:extLst>
          </p:nvPr>
        </p:nvGraphicFramePr>
        <p:xfrm>
          <a:off x="742714" y="4581237"/>
          <a:ext cx="7071055" cy="822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36" name="Equation" r:id="rId15" imgW="4483080" imgH="520560" progId="Equation.3">
                  <p:embed/>
                </p:oleObj>
              </mc:Choice>
              <mc:Fallback>
                <p:oleObj name="Equation" r:id="rId15" imgW="4483080" imgH="520560" progId="Equation.3">
                  <p:embed/>
                  <p:pic>
                    <p:nvPicPr>
                      <p:cNvPr id="45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714" y="4581237"/>
                        <a:ext cx="7071055" cy="8229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635945"/>
              </p:ext>
            </p:extLst>
          </p:nvPr>
        </p:nvGraphicFramePr>
        <p:xfrm>
          <a:off x="749421" y="3758277"/>
          <a:ext cx="6222534" cy="731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37" name="Equation" r:id="rId17" imgW="4000320" imgH="469800" progId="Equation.3">
                  <p:embed/>
                </p:oleObj>
              </mc:Choice>
              <mc:Fallback>
                <p:oleObj name="Equation" r:id="rId17" imgW="4000320" imgH="469800" progId="Equation.3">
                  <p:embed/>
                  <p:pic>
                    <p:nvPicPr>
                      <p:cNvPr id="4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421" y="3758277"/>
                        <a:ext cx="6222534" cy="7315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377326"/>
              </p:ext>
            </p:extLst>
          </p:nvPr>
        </p:nvGraphicFramePr>
        <p:xfrm>
          <a:off x="742714" y="5421281"/>
          <a:ext cx="6787383" cy="822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38" name="Equation" r:id="rId19" imgW="4241520" imgH="507960" progId="Equation.3">
                  <p:embed/>
                </p:oleObj>
              </mc:Choice>
              <mc:Fallback>
                <p:oleObj name="Equation" r:id="rId19" imgW="4241520" imgH="507960" progId="Equation.3">
                  <p:embed/>
                  <p:pic>
                    <p:nvPicPr>
                      <p:cNvPr id="5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714" y="5421281"/>
                        <a:ext cx="6787383" cy="8229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444655"/>
              </p:ext>
            </p:extLst>
          </p:nvPr>
        </p:nvGraphicFramePr>
        <p:xfrm>
          <a:off x="8565452" y="4385247"/>
          <a:ext cx="865187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39" name="Equation" r:id="rId21" imgW="558720" imgH="469800" progId="Equation.3">
                  <p:embed/>
                </p:oleObj>
              </mc:Choice>
              <mc:Fallback>
                <p:oleObj name="Equation" r:id="rId21" imgW="558720" imgH="469800" progId="Equation.3">
                  <p:embed/>
                  <p:pic>
                    <p:nvPicPr>
                      <p:cNvPr id="51" name="Объект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5452" y="4385247"/>
                        <a:ext cx="865187" cy="754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9651591" y="4417748"/>
            <a:ext cx="2149922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</a:pPr>
            <a:r>
              <a:rPr kumimoji="1" lang="ru-RU" sz="1600" b="1" dirty="0" smtClean="0">
                <a:solidFill>
                  <a:srgbClr val="0000FF"/>
                </a:solidFill>
                <a:latin typeface="Arial Narrow"/>
              </a:rPr>
              <a:t>Отношение плотности материала частиц к плотности несущей жидкости 0</a:t>
            </a:r>
            <a:endParaRPr kumimoji="1" lang="en-US" sz="1600" b="1" dirty="0" smtClean="0">
              <a:solidFill>
                <a:srgbClr val="0000FF"/>
              </a:solidFill>
              <a:latin typeface="Arial Narrow"/>
            </a:endParaRPr>
          </a:p>
        </p:txBody>
      </p:sp>
      <p:graphicFrame>
        <p:nvGraphicFramePr>
          <p:cNvPr id="24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28477"/>
              </p:ext>
            </p:extLst>
          </p:nvPr>
        </p:nvGraphicFramePr>
        <p:xfrm>
          <a:off x="8565452" y="5495608"/>
          <a:ext cx="1474788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40" name="Equation" r:id="rId23" imgW="952200" imgH="431640" progId="Equation.3">
                  <p:embed/>
                </p:oleObj>
              </mc:Choice>
              <mc:Fallback>
                <p:oleObj name="Equation" r:id="rId23" imgW="952200" imgH="431640" progId="Equation.3">
                  <p:embed/>
                  <p:pic>
                    <p:nvPicPr>
                      <p:cNvPr id="22" name="Объект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5452" y="5495608"/>
                        <a:ext cx="1474788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0032459" y="5437067"/>
            <a:ext cx="2015454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66FF"/>
              </a:buClr>
            </a:pPr>
            <a:r>
              <a:rPr kumimoji="1" lang="ru-RU" sz="1600" b="1" dirty="0" smtClean="0">
                <a:solidFill>
                  <a:srgbClr val="0000FF"/>
                </a:solidFill>
                <a:latin typeface="Arial Narrow"/>
              </a:rPr>
              <a:t>Скорость </a:t>
            </a:r>
            <a:r>
              <a:rPr kumimoji="1" lang="ru-RU" sz="1600" b="1" dirty="0" smtClean="0">
                <a:solidFill>
                  <a:srgbClr val="0000FF"/>
                </a:solidFill>
                <a:latin typeface="Arial Narrow"/>
              </a:rPr>
              <a:t>Стокса осаждения </a:t>
            </a:r>
            <a:r>
              <a:rPr kumimoji="1" lang="ru-RU" sz="1600" b="1" dirty="0" smtClean="0">
                <a:solidFill>
                  <a:srgbClr val="0000FF"/>
                </a:solidFill>
                <a:latin typeface="Arial Narrow"/>
              </a:rPr>
              <a:t>одиночной </a:t>
            </a:r>
            <a:r>
              <a:rPr kumimoji="1" lang="ru-RU" sz="1600" b="1" dirty="0" smtClean="0">
                <a:solidFill>
                  <a:srgbClr val="0000FF"/>
                </a:solidFill>
                <a:latin typeface="Arial Narrow"/>
              </a:rPr>
              <a:t>частицы</a:t>
            </a:r>
            <a:endParaRPr kumimoji="1" lang="en-US" sz="1600" b="1" dirty="0" smtClean="0">
              <a:solidFill>
                <a:srgbClr val="0000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3957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19382" y="91837"/>
            <a:ext cx="91440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09" b="1" dirty="0">
                <a:latin typeface="+mj-lt"/>
                <a:ea typeface="MS PGothic" pitchFamily="34" charset="-128"/>
                <a:cs typeface="ＭＳ Ｐゴシック" charset="0"/>
              </a:rPr>
              <a:t>Граничные </a:t>
            </a:r>
            <a:r>
              <a:rPr lang="ru-RU" sz="2109" b="1" dirty="0" smtClean="0">
                <a:latin typeface="+mj-lt"/>
                <a:ea typeface="MS PGothic" pitchFamily="34" charset="-128"/>
                <a:cs typeface="ＭＳ Ｐゴシック" charset="0"/>
              </a:rPr>
              <a:t>условия</a:t>
            </a:r>
            <a:r>
              <a:rPr lang="en-US" sz="2109" b="1" dirty="0" smtClean="0">
                <a:latin typeface="+mj-lt"/>
                <a:ea typeface="MS PGothic" pitchFamily="34" charset="-128"/>
                <a:cs typeface="ＭＳ Ｐゴシック" charset="0"/>
              </a:rPr>
              <a:t> </a:t>
            </a:r>
            <a:r>
              <a:rPr lang="ru-RU" sz="2109" b="1" dirty="0" smtClean="0">
                <a:latin typeface="+mj-lt"/>
                <a:ea typeface="MS PGothic" pitchFamily="34" charset="-128"/>
                <a:cs typeface="ＭＳ Ｐゴシック" charset="0"/>
              </a:rPr>
              <a:t>для 2</a:t>
            </a:r>
            <a:r>
              <a:rPr lang="en-US" sz="2109" b="1" dirty="0" smtClean="0">
                <a:latin typeface="+mj-lt"/>
                <a:ea typeface="MS PGothic" pitchFamily="34" charset="-128"/>
                <a:cs typeface="ＭＳ Ｐゴシック" charset="0"/>
              </a:rPr>
              <a:t>D </a:t>
            </a:r>
            <a:r>
              <a:rPr lang="ru-RU" sz="2109" b="1" dirty="0" smtClean="0">
                <a:latin typeface="+mj-lt"/>
                <a:ea typeface="MS PGothic" pitchFamily="34" charset="-128"/>
                <a:cs typeface="ＭＳ Ｐゴシック" charset="0"/>
              </a:rPr>
              <a:t>уравнений</a:t>
            </a:r>
            <a:endParaRPr lang="en-US" sz="2109" b="1" dirty="0">
              <a:latin typeface="+mj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817372" y="1347170"/>
            <a:ext cx="3727450" cy="1741488"/>
          </a:xfrm>
          <a:prstGeom prst="rect">
            <a:avLst/>
          </a:prstGeom>
          <a:noFill/>
          <a:ln w="19050" algn="ctr">
            <a:solidFill>
              <a:srgbClr val="010000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400" b="1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4818959" y="3088658"/>
            <a:ext cx="4027488" cy="0"/>
          </a:xfrm>
          <a:prstGeom prst="line">
            <a:avLst/>
          </a:prstGeom>
          <a:noFill/>
          <a:ln w="19050">
            <a:solidFill>
              <a:srgbClr val="010000"/>
            </a:solidFill>
            <a:round/>
            <a:headEnd/>
            <a:tailEnd type="stealth" w="lg" len="lg"/>
          </a:ln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400" b="1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4818959" y="1074120"/>
            <a:ext cx="1588" cy="2014538"/>
          </a:xfrm>
          <a:prstGeom prst="line">
            <a:avLst/>
          </a:prstGeom>
          <a:noFill/>
          <a:ln w="19050">
            <a:solidFill>
              <a:srgbClr val="010000"/>
            </a:solidFill>
            <a:round/>
            <a:headEnd/>
            <a:tailEnd type="stealth" w="lg" len="lg"/>
          </a:ln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400" b="1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704774" y="2767466"/>
            <a:ext cx="112712" cy="304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</a:pP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617347" y="3007695"/>
            <a:ext cx="127000" cy="304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</a:pP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cxnSp>
        <p:nvCxnSpPr>
          <p:cNvPr id="8" name="Straight Arrow Connector 33"/>
          <p:cNvCxnSpPr/>
          <p:nvPr/>
        </p:nvCxnSpPr>
        <p:spPr bwMode="auto">
          <a:xfrm>
            <a:off x="4817372" y="2204426"/>
            <a:ext cx="216000" cy="1587"/>
          </a:xfrm>
          <a:prstGeom prst="straightConnector1">
            <a:avLst/>
          </a:prstGeom>
          <a:solidFill>
            <a:srgbClr val="CCECFF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34"/>
          <p:cNvCxnSpPr/>
          <p:nvPr/>
        </p:nvCxnSpPr>
        <p:spPr bwMode="auto">
          <a:xfrm>
            <a:off x="8389272" y="1419370"/>
            <a:ext cx="567266" cy="1588"/>
          </a:xfrm>
          <a:prstGeom prst="straightConnector1">
            <a:avLst/>
          </a:prstGeom>
          <a:solidFill>
            <a:srgbClr val="CCECFF"/>
          </a:solidFill>
          <a:ln w="15875" cap="flat" cmpd="sng" algn="ctr">
            <a:solidFill>
              <a:srgbClr val="0100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0" lon="0" rev="16200000"/>
            </a:camera>
            <a:lightRig rig="threePt" dir="t"/>
          </a:scene3d>
        </p:spPr>
      </p:cxnSp>
      <p:sp>
        <p:nvSpPr>
          <p:cNvPr id="10" name="TextBox 33"/>
          <p:cNvSpPr txBox="1">
            <a:spLocks noChangeArrowheads="1"/>
          </p:cNvSpPr>
          <p:nvPr/>
        </p:nvSpPr>
        <p:spPr bwMode="auto">
          <a:xfrm>
            <a:off x="8694609" y="1106636"/>
            <a:ext cx="32543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ru-RU" sz="22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6"/>
          <p:cNvSpPr/>
          <p:nvPr/>
        </p:nvSpPr>
        <p:spPr>
          <a:xfrm>
            <a:off x="905089" y="1759102"/>
            <a:ext cx="33787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1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Скорость на входном участке</a:t>
            </a:r>
            <a:r>
              <a:rPr lang="en-US" dirty="0" smtClean="0">
                <a:solidFill>
                  <a:srgbClr val="01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10000"/>
                </a:solidFill>
                <a:latin typeface="Arial Narrow" pitchFamily="34" charset="0"/>
                <a:cs typeface="Arial" pitchFamily="34" charset="0"/>
              </a:rPr>
              <a:t>+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10000"/>
                </a:solidFill>
                <a:latin typeface="Arial Narrow" pitchFamily="34" charset="0"/>
                <a:cs typeface="Arial" pitchFamily="34" charset="0"/>
              </a:rPr>
              <a:t>Концентрации</a:t>
            </a:r>
            <a:r>
              <a:rPr lang="en-US" dirty="0" smtClean="0">
                <a:solidFill>
                  <a:srgbClr val="010000"/>
                </a:solidFill>
                <a:latin typeface="Arial Narrow" pitchFamily="34" charset="0"/>
                <a:cs typeface="Arial" pitchFamily="34" charset="0"/>
              </a:rPr>
              <a:t>  </a:t>
            </a:r>
            <a:r>
              <a:rPr lang="en-US" i="1" dirty="0" smtClean="0">
                <a:solidFill>
                  <a:srgbClr val="01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lang="en-US" i="1" baseline="-25000" dirty="0" smtClean="0">
                <a:solidFill>
                  <a:srgbClr val="01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01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(0,</a:t>
            </a:r>
            <a:r>
              <a:rPr lang="en-US" i="1" dirty="0" smtClean="0">
                <a:solidFill>
                  <a:srgbClr val="01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</a:t>
            </a:r>
            <a:r>
              <a:rPr lang="en-US" dirty="0" smtClean="0">
                <a:solidFill>
                  <a:srgbClr val="01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en-US" i="1" dirty="0" smtClean="0">
                <a:solidFill>
                  <a:srgbClr val="01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1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1" lang="ru-RU" dirty="0">
              <a:solidFill>
                <a:srgbClr val="010000"/>
              </a:solidFill>
              <a:latin typeface="Arial Narrow" pitchFamily="34" charset="0"/>
            </a:endParaRPr>
          </a:p>
        </p:txBody>
      </p:sp>
      <p:sp>
        <p:nvSpPr>
          <p:cNvPr id="12" name="Rectangle 37"/>
          <p:cNvSpPr/>
          <p:nvPr/>
        </p:nvSpPr>
        <p:spPr>
          <a:xfrm>
            <a:off x="5491594" y="909664"/>
            <a:ext cx="150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solidFill>
                  <a:srgbClr val="01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Непротекание</a:t>
            </a:r>
            <a:endParaRPr kumimoji="1" lang="ru-RU" dirty="0">
              <a:solidFill>
                <a:srgbClr val="010000"/>
              </a:solidFill>
              <a:latin typeface="Arial Narrow" pitchFamily="34" charset="0"/>
            </a:endParaRPr>
          </a:p>
        </p:txBody>
      </p:sp>
      <p:sp>
        <p:nvSpPr>
          <p:cNvPr id="14" name="Rectangle 39"/>
          <p:cNvSpPr/>
          <p:nvPr/>
        </p:nvSpPr>
        <p:spPr>
          <a:xfrm>
            <a:off x="8482788" y="1733702"/>
            <a:ext cx="26949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1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Горизонтальность потока </a:t>
            </a:r>
            <a:endParaRPr lang="en-US" b="1" dirty="0" smtClean="0">
              <a:solidFill>
                <a:srgbClr val="010000"/>
              </a:solidFill>
              <a:latin typeface="Arial Narrow" pitchFamily="34" charset="0"/>
              <a:ea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1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= </a:t>
            </a:r>
            <a:endParaRPr lang="en-US" dirty="0" smtClean="0">
              <a:solidFill>
                <a:srgbClr val="010000"/>
              </a:solidFill>
              <a:latin typeface="Arial Narrow" pitchFamily="34" charset="0"/>
              <a:ea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1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Гидростатическое давление</a:t>
            </a:r>
            <a:endParaRPr lang="en-US" dirty="0" smtClean="0">
              <a:solidFill>
                <a:srgbClr val="010000"/>
              </a:solidFill>
              <a:latin typeface="Arial Narrow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5" name="Rectangle 40"/>
          <p:cNvSpPr/>
          <p:nvPr/>
        </p:nvSpPr>
        <p:spPr>
          <a:xfrm>
            <a:off x="5388048" y="1919088"/>
            <a:ext cx="2704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1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Начальные значения концентраций</a:t>
            </a:r>
            <a:r>
              <a:rPr lang="en-US" dirty="0" smtClean="0">
                <a:solidFill>
                  <a:srgbClr val="01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i="1" dirty="0" smtClean="0">
                <a:solidFill>
                  <a:srgbClr val="01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lang="en-US" i="1" baseline="-25000" dirty="0" smtClean="0">
                <a:solidFill>
                  <a:srgbClr val="01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01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en-US" i="1" dirty="0" smtClean="0">
                <a:solidFill>
                  <a:srgbClr val="01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01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en-US" i="1" dirty="0" smtClean="0">
                <a:solidFill>
                  <a:srgbClr val="01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</a:t>
            </a:r>
            <a:r>
              <a:rPr lang="en-US" dirty="0" smtClean="0">
                <a:solidFill>
                  <a:srgbClr val="01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,0)</a:t>
            </a:r>
            <a:endParaRPr kumimoji="1" lang="ru-RU" dirty="0">
              <a:solidFill>
                <a:srgbClr val="01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896860" y="892322"/>
            <a:ext cx="113814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</a:pP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</a:rPr>
              <a:t>y</a:t>
            </a:r>
          </a:p>
        </p:txBody>
      </p:sp>
      <p:sp>
        <p:nvSpPr>
          <p:cNvPr id="17" name="Rectangle 42"/>
          <p:cNvSpPr/>
          <p:nvPr/>
        </p:nvSpPr>
        <p:spPr>
          <a:xfrm>
            <a:off x="8397322" y="3053218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1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1</a:t>
            </a:r>
            <a:endParaRPr kumimoji="1" lang="ru-RU" dirty="0">
              <a:solidFill>
                <a:srgbClr val="010000"/>
              </a:solidFill>
              <a:latin typeface="Arial Narrow" pitchFamily="34" charset="0"/>
            </a:endParaRPr>
          </a:p>
        </p:txBody>
      </p:sp>
      <p:sp>
        <p:nvSpPr>
          <p:cNvPr id="18" name="Rectangle 43"/>
          <p:cNvSpPr/>
          <p:nvPr/>
        </p:nvSpPr>
        <p:spPr>
          <a:xfrm>
            <a:off x="4361696" y="1159904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1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dirty="0" smtClean="0">
                <a:solidFill>
                  <a:srgbClr val="01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/</a:t>
            </a:r>
            <a:r>
              <a:rPr lang="en-US" i="1" dirty="0" smtClean="0">
                <a:solidFill>
                  <a:srgbClr val="01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L</a:t>
            </a:r>
            <a:endParaRPr kumimoji="1" lang="ru-RU" i="1" dirty="0">
              <a:solidFill>
                <a:srgbClr val="010000"/>
              </a:solidFill>
              <a:latin typeface="Arial Narrow" pitchFamily="34" charset="0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773901" y="3755103"/>
            <a:ext cx="7000924" cy="209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dirty="0" smtClean="0">
                <a:solidFill>
                  <a:srgbClr val="010000"/>
                </a:solidFill>
                <a:latin typeface="Arial Narrow" pitchFamily="34" charset="0"/>
              </a:rPr>
              <a:t>Перенос частиц и жидкостей</a:t>
            </a:r>
            <a:r>
              <a:rPr kumimoji="1" lang="en-US" sz="2000" dirty="0" smtClean="0">
                <a:solidFill>
                  <a:srgbClr val="010000"/>
                </a:solidFill>
                <a:latin typeface="Arial Narrow" pitchFamily="34" charset="0"/>
              </a:rPr>
              <a:t>: </a:t>
            </a:r>
          </a:p>
          <a:p>
            <a:pPr marL="800100" lvl="1" indent="-342900" fontAlgn="base">
              <a:spcAft>
                <a:spcPct val="0"/>
              </a:spcAft>
              <a:buClr>
                <a:srgbClr val="2F5597"/>
              </a:buClr>
              <a:buFont typeface="Arial Narrow" pitchFamily="34" charset="0"/>
              <a:buChar char="―"/>
            </a:pPr>
            <a:r>
              <a:rPr kumimoji="1" lang="ru-RU" sz="2000" dirty="0" smtClean="0">
                <a:solidFill>
                  <a:srgbClr val="010000"/>
                </a:solidFill>
                <a:latin typeface="Arial Narrow" pitchFamily="34" charset="0"/>
              </a:rPr>
              <a:t>Гиперболические уравнения;</a:t>
            </a:r>
            <a:endParaRPr kumimoji="1" lang="en-US" sz="2000" dirty="0" smtClean="0">
              <a:solidFill>
                <a:srgbClr val="010000"/>
              </a:solidFill>
              <a:latin typeface="Arial Narrow" pitchFamily="34" charset="0"/>
            </a:endParaRPr>
          </a:p>
          <a:p>
            <a:pPr marL="800100" lvl="1" indent="-342900" fontAlgn="base">
              <a:spcAft>
                <a:spcPct val="0"/>
              </a:spcAft>
              <a:buClr>
                <a:srgbClr val="2F5597"/>
              </a:buClr>
              <a:buFont typeface="Arial Narrow" pitchFamily="34" charset="0"/>
              <a:buChar char="―"/>
            </a:pPr>
            <a:r>
              <a:rPr kumimoji="1" lang="ru-RU" sz="2000" dirty="0" smtClean="0">
                <a:solidFill>
                  <a:srgbClr val="010000"/>
                </a:solidFill>
                <a:latin typeface="Arial Narrow"/>
                <a:cs typeface="Times New Roman" pitchFamily="18" charset="0"/>
              </a:rPr>
              <a:t>Начальные распределения + условия на входном участке;</a:t>
            </a:r>
            <a:endParaRPr kumimoji="1" lang="en-US" sz="2000" dirty="0" smtClean="0">
              <a:solidFill>
                <a:srgbClr val="010000"/>
              </a:solidFill>
              <a:latin typeface="Arial Narrow"/>
              <a:cs typeface="Times New Roman" pitchFamily="18" charset="0"/>
            </a:endParaRP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dirty="0" smtClean="0">
                <a:solidFill>
                  <a:srgbClr val="010000"/>
                </a:solidFill>
                <a:latin typeface="Arial Narrow" pitchFamily="34" charset="0"/>
              </a:rPr>
              <a:t>Давление</a:t>
            </a:r>
            <a:r>
              <a:rPr kumimoji="1" lang="en-US" sz="2000" dirty="0" smtClean="0">
                <a:solidFill>
                  <a:srgbClr val="010000"/>
                </a:solidFill>
                <a:latin typeface="Arial Narrow" pitchFamily="34" charset="0"/>
              </a:rPr>
              <a:t>: </a:t>
            </a:r>
          </a:p>
          <a:p>
            <a:pPr marL="800100" lvl="1" indent="-342900" fontAlgn="base">
              <a:spcAft>
                <a:spcPct val="0"/>
              </a:spcAft>
              <a:buClr>
                <a:srgbClr val="2F5597"/>
              </a:buClr>
              <a:buFont typeface="Arial Narrow" pitchFamily="34" charset="0"/>
              <a:buChar char="―"/>
            </a:pPr>
            <a:r>
              <a:rPr kumimoji="1" lang="ru-RU" sz="2000" dirty="0" smtClean="0">
                <a:solidFill>
                  <a:srgbClr val="010000"/>
                </a:solidFill>
                <a:latin typeface="Arial Narrow" pitchFamily="34" charset="0"/>
              </a:rPr>
              <a:t>Квазилинейное эллиптическое уравнение;</a:t>
            </a:r>
            <a:endParaRPr kumimoji="1" lang="en-US" sz="2000" dirty="0" smtClean="0">
              <a:solidFill>
                <a:srgbClr val="010000"/>
              </a:solidFill>
              <a:latin typeface="Arial Narrow" pitchFamily="34" charset="0"/>
            </a:endParaRPr>
          </a:p>
          <a:p>
            <a:pPr marL="800100" lvl="1" indent="-342900" fontAlgn="base">
              <a:spcAft>
                <a:spcPct val="0"/>
              </a:spcAft>
              <a:buClr>
                <a:srgbClr val="2F5597"/>
              </a:buClr>
              <a:buFont typeface="Arial Narrow" pitchFamily="34" charset="0"/>
              <a:buChar char="―"/>
            </a:pPr>
            <a:r>
              <a:rPr kumimoji="1" lang="ru-RU" sz="2000" dirty="0" smtClean="0">
                <a:solidFill>
                  <a:srgbClr val="010000"/>
                </a:solidFill>
                <a:latin typeface="Arial Narrow" pitchFamily="34" charset="0"/>
              </a:rPr>
              <a:t>Граничное условие</a:t>
            </a:r>
            <a:r>
              <a:rPr kumimoji="1" lang="en-US" sz="2000" dirty="0" smtClean="0">
                <a:solidFill>
                  <a:srgbClr val="010000"/>
                </a:solidFill>
                <a:latin typeface="Arial Narrow" pitchFamily="34" charset="0"/>
              </a:rPr>
              <a:t> 1</a:t>
            </a:r>
            <a:r>
              <a:rPr kumimoji="1" lang="ru-RU" sz="2000" baseline="30000" dirty="0" err="1" smtClean="0">
                <a:solidFill>
                  <a:srgbClr val="010000"/>
                </a:solidFill>
                <a:latin typeface="Arial Narrow" pitchFamily="34" charset="0"/>
              </a:rPr>
              <a:t>го</a:t>
            </a:r>
            <a:r>
              <a:rPr kumimoji="1" lang="en-US" sz="2000" dirty="0" smtClean="0">
                <a:solidFill>
                  <a:srgbClr val="010000"/>
                </a:solidFill>
                <a:latin typeface="Arial Narrow" pitchFamily="34" charset="0"/>
              </a:rPr>
              <a:t> </a:t>
            </a:r>
            <a:r>
              <a:rPr kumimoji="1" lang="ru-RU" sz="2000" dirty="0" smtClean="0">
                <a:solidFill>
                  <a:srgbClr val="010000"/>
                </a:solidFill>
                <a:latin typeface="Arial Narrow" pitchFamily="34" charset="0"/>
              </a:rPr>
              <a:t>и</a:t>
            </a:r>
            <a:r>
              <a:rPr kumimoji="1" lang="en-US" sz="2000" dirty="0" smtClean="0">
                <a:solidFill>
                  <a:srgbClr val="010000"/>
                </a:solidFill>
                <a:latin typeface="Arial Narrow" pitchFamily="34" charset="0"/>
              </a:rPr>
              <a:t> 2</a:t>
            </a:r>
            <a:r>
              <a:rPr kumimoji="1" lang="ru-RU" sz="2000" baseline="30000" dirty="0" err="1" smtClean="0">
                <a:solidFill>
                  <a:srgbClr val="010000"/>
                </a:solidFill>
                <a:latin typeface="Arial Narrow" pitchFamily="34" charset="0"/>
              </a:rPr>
              <a:t>го</a:t>
            </a:r>
            <a:r>
              <a:rPr kumimoji="1" lang="en-US" sz="2000" dirty="0" smtClean="0">
                <a:solidFill>
                  <a:srgbClr val="010000"/>
                </a:solidFill>
                <a:latin typeface="Arial Narrow" pitchFamily="34" charset="0"/>
              </a:rPr>
              <a:t> </a:t>
            </a:r>
            <a:r>
              <a:rPr kumimoji="1" lang="ru-RU" sz="2000" dirty="0" smtClean="0">
                <a:solidFill>
                  <a:srgbClr val="010000"/>
                </a:solidFill>
                <a:latin typeface="Arial Narrow" pitchFamily="34" charset="0"/>
              </a:rPr>
              <a:t>рода</a:t>
            </a:r>
            <a:r>
              <a:rPr kumimoji="1" lang="en-US" sz="2000" dirty="0" smtClean="0">
                <a:solidFill>
                  <a:srgbClr val="010000"/>
                </a:solidFill>
                <a:latin typeface="Arial Narrow" pitchFamily="34" charset="0"/>
              </a:rPr>
              <a:t> ( </a:t>
            </a:r>
            <a:r>
              <a:rPr kumimoji="1" lang="en-US" sz="2000" i="1" dirty="0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kumimoji="1" lang="en-US" dirty="0" smtClean="0">
                <a:solidFill>
                  <a:srgbClr val="010000"/>
                </a:solidFill>
                <a:latin typeface="Arial Narrow" pitchFamily="34" charset="0"/>
              </a:rPr>
              <a:t>  </a:t>
            </a:r>
            <a:r>
              <a:rPr kumimoji="1" lang="ru-RU" dirty="0" smtClean="0">
                <a:solidFill>
                  <a:srgbClr val="010000"/>
                </a:solidFill>
                <a:latin typeface="Arial Narrow" pitchFamily="34" charset="0"/>
              </a:rPr>
              <a:t>или</a:t>
            </a:r>
            <a:r>
              <a:rPr kumimoji="1" lang="en-US" dirty="0" smtClean="0">
                <a:solidFill>
                  <a:srgbClr val="010000"/>
                </a:solidFill>
                <a:latin typeface="Arial Narrow" pitchFamily="34" charset="0"/>
              </a:rPr>
              <a:t>          </a:t>
            </a:r>
            <a:r>
              <a:rPr kumimoji="1" lang="en-US" sz="2000" dirty="0" smtClean="0">
                <a:solidFill>
                  <a:srgbClr val="010000"/>
                </a:solidFill>
                <a:latin typeface="Arial Narrow" pitchFamily="34" charset="0"/>
              </a:rPr>
              <a:t>)</a:t>
            </a:r>
            <a:endParaRPr kumimoji="1" lang="en-US" sz="2000" dirty="0" smtClean="0">
              <a:solidFill>
                <a:srgbClr val="010000"/>
              </a:solidFill>
              <a:latin typeface="Arial Narrow"/>
              <a:cs typeface="Times New Roman" pitchFamily="18" charset="0"/>
            </a:endParaRPr>
          </a:p>
        </p:txBody>
      </p:sp>
      <p:graphicFrame>
        <p:nvGraphicFramePr>
          <p:cNvPr id="2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5730458"/>
              </p:ext>
            </p:extLst>
          </p:nvPr>
        </p:nvGraphicFramePr>
        <p:xfrm>
          <a:off x="5671066" y="5333563"/>
          <a:ext cx="366712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15" name="Equation" r:id="rId3" imgW="228501" imgH="393529" progId="Equation.3">
                  <p:embed/>
                </p:oleObj>
              </mc:Choice>
              <mc:Fallback>
                <p:oleObj name="Equation" r:id="rId3" imgW="228501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1066" y="5333563"/>
                        <a:ext cx="366712" cy="62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126802"/>
              </p:ext>
            </p:extLst>
          </p:nvPr>
        </p:nvGraphicFramePr>
        <p:xfrm>
          <a:off x="6948426" y="866102"/>
          <a:ext cx="582612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16" name="Equation" r:id="rId5" imgW="457002" imgH="393529" progId="Equation.3">
                  <p:embed/>
                </p:oleObj>
              </mc:Choice>
              <mc:Fallback>
                <p:oleObj name="Equation" r:id="rId5" imgW="45700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26" y="866102"/>
                        <a:ext cx="582612" cy="493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6741017"/>
              </p:ext>
            </p:extLst>
          </p:nvPr>
        </p:nvGraphicFramePr>
        <p:xfrm>
          <a:off x="6989213" y="3079852"/>
          <a:ext cx="582613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17" name="Equation" r:id="rId7" imgW="457002" imgH="393529" progId="Equation.3">
                  <p:embed/>
                </p:oleObj>
              </mc:Choice>
              <mc:Fallback>
                <p:oleObj name="Equation" r:id="rId7" imgW="45700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9213" y="3079852"/>
                        <a:ext cx="582613" cy="493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886907"/>
              </p:ext>
            </p:extLst>
          </p:nvPr>
        </p:nvGraphicFramePr>
        <p:xfrm>
          <a:off x="9032972" y="2505936"/>
          <a:ext cx="13906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18" name="Equation" r:id="rId8" imgW="1091726" imgH="482391" progId="Equation.3">
                  <p:embed/>
                </p:oleObj>
              </mc:Choice>
              <mc:Fallback>
                <p:oleObj name="Equation" r:id="rId8" imgW="1091726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2972" y="2505936"/>
                        <a:ext cx="139065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756363"/>
              </p:ext>
            </p:extLst>
          </p:nvPr>
        </p:nvGraphicFramePr>
        <p:xfrm>
          <a:off x="3798665" y="1715073"/>
          <a:ext cx="1020763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19" name="Equation" r:id="rId10" imgW="799753" imgH="393529" progId="Equation.3">
                  <p:embed/>
                </p:oleObj>
              </mc:Choice>
              <mc:Fallback>
                <p:oleObj name="Equation" r:id="rId10" imgW="799753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8665" y="1715073"/>
                        <a:ext cx="1020763" cy="493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37"/>
          <p:cNvSpPr/>
          <p:nvPr/>
        </p:nvSpPr>
        <p:spPr>
          <a:xfrm>
            <a:off x="5555094" y="3113649"/>
            <a:ext cx="150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solidFill>
                  <a:srgbClr val="01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Непротекание</a:t>
            </a:r>
            <a:endParaRPr kumimoji="1" lang="ru-RU" dirty="0">
              <a:solidFill>
                <a:srgbClr val="01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12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19382" y="91837"/>
            <a:ext cx="91440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09" b="1" dirty="0">
                <a:latin typeface="+mj-lt"/>
                <a:ea typeface="MS PGothic" pitchFamily="34" charset="-128"/>
                <a:cs typeface="ＭＳ Ｐゴシック" charset="0"/>
              </a:rPr>
              <a:t>Граничные </a:t>
            </a:r>
            <a:r>
              <a:rPr lang="ru-RU" sz="2109" b="1" dirty="0" smtClean="0">
                <a:latin typeface="+mj-lt"/>
                <a:ea typeface="MS PGothic" pitchFamily="34" charset="-128"/>
                <a:cs typeface="ＭＳ Ｐゴシック" charset="0"/>
              </a:rPr>
              <a:t>условия</a:t>
            </a:r>
            <a:r>
              <a:rPr lang="en-US" sz="2109" b="1" dirty="0" smtClean="0">
                <a:latin typeface="+mj-lt"/>
                <a:ea typeface="MS PGothic" pitchFamily="34" charset="-128"/>
                <a:cs typeface="ＭＳ Ｐゴシック" charset="0"/>
              </a:rPr>
              <a:t> </a:t>
            </a:r>
            <a:r>
              <a:rPr lang="ru-RU" sz="2109" b="1" dirty="0" smtClean="0">
                <a:latin typeface="+mj-lt"/>
                <a:ea typeface="MS PGothic" pitchFamily="34" charset="-128"/>
                <a:cs typeface="ＭＳ Ｐゴシック" charset="0"/>
              </a:rPr>
              <a:t>для 2</a:t>
            </a:r>
            <a:r>
              <a:rPr lang="en-US" sz="2109" b="1" dirty="0" smtClean="0">
                <a:latin typeface="+mj-lt"/>
                <a:ea typeface="MS PGothic" pitchFamily="34" charset="-128"/>
                <a:cs typeface="ＭＳ Ｐゴシック" charset="0"/>
              </a:rPr>
              <a:t>D </a:t>
            </a:r>
            <a:r>
              <a:rPr lang="ru-RU" sz="2109" b="1" dirty="0" smtClean="0">
                <a:latin typeface="+mj-lt"/>
                <a:ea typeface="MS PGothic" pitchFamily="34" charset="-128"/>
                <a:cs typeface="ＭＳ Ｐゴシック" charset="0"/>
              </a:rPr>
              <a:t>уравнений</a:t>
            </a:r>
            <a:endParaRPr lang="en-US" sz="2109" b="1" dirty="0">
              <a:latin typeface="+mj-lt"/>
              <a:ea typeface="MS PGothic" pitchFamily="34" charset="-128"/>
              <a:cs typeface="ＭＳ Ｐゴシック" charset="0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8826902"/>
              </p:ext>
            </p:extLst>
          </p:nvPr>
        </p:nvGraphicFramePr>
        <p:xfrm>
          <a:off x="990721" y="1319752"/>
          <a:ext cx="2712024" cy="822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9" name="Equation" r:id="rId3" imgW="1384300" imgH="419100" progId="Equation.3">
                  <p:embed/>
                </p:oleObj>
              </mc:Choice>
              <mc:Fallback>
                <p:oleObj name="Equation" r:id="rId3" imgW="1384300" imgH="4191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721" y="1319752"/>
                        <a:ext cx="2712024" cy="8229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2667771"/>
              </p:ext>
            </p:extLst>
          </p:nvPr>
        </p:nvGraphicFramePr>
        <p:xfrm>
          <a:off x="990721" y="2156850"/>
          <a:ext cx="2506284" cy="822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0" name="Equation" r:id="rId5" imgW="1270000" imgH="419100" progId="Equation.3">
                  <p:embed/>
                </p:oleObj>
              </mc:Choice>
              <mc:Fallback>
                <p:oleObj name="Equation" r:id="rId5" imgW="1270000" imgH="419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721" y="2156850"/>
                        <a:ext cx="2506284" cy="8229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050214"/>
              </p:ext>
            </p:extLst>
          </p:nvPr>
        </p:nvGraphicFramePr>
        <p:xfrm>
          <a:off x="990721" y="2993949"/>
          <a:ext cx="279699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1" name="Equation" r:id="rId7" imgW="1485900" imgH="482600" progId="Equation.3">
                  <p:embed/>
                </p:oleObj>
              </mc:Choice>
              <mc:Fallback>
                <p:oleObj name="Equation" r:id="rId7" imgW="1485900" imgH="482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721" y="2993949"/>
                        <a:ext cx="279699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7369067"/>
              </p:ext>
            </p:extLst>
          </p:nvPr>
        </p:nvGraphicFramePr>
        <p:xfrm>
          <a:off x="981294" y="4580300"/>
          <a:ext cx="4657725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2" name="Equation" r:id="rId9" imgW="2425680" imgH="253800" progId="Equation.3">
                  <p:embed/>
                </p:oleObj>
              </mc:Choice>
              <mc:Fallback>
                <p:oleObj name="Equation" r:id="rId9" imgW="2425680" imgH="253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1294" y="4580300"/>
                        <a:ext cx="4657725" cy="48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519381" y="862438"/>
            <a:ext cx="973698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dirty="0" smtClean="0">
                <a:solidFill>
                  <a:srgbClr val="010000"/>
                </a:solidFill>
                <a:latin typeface="Arial Narrow" pitchFamily="34" charset="0"/>
              </a:rPr>
              <a:t>Граничные условия для эллиптического уравнения относительно давления: </a:t>
            </a:r>
            <a:endParaRPr kumimoji="1" lang="en-US" sz="2000" dirty="0" smtClean="0">
              <a:solidFill>
                <a:srgbClr val="010000"/>
              </a:solidFill>
              <a:latin typeface="Arial Narrow" pitchFamily="34" charset="0"/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519382" y="4034555"/>
            <a:ext cx="7000924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dirty="0" smtClean="0">
                <a:solidFill>
                  <a:srgbClr val="010000"/>
                </a:solidFill>
                <a:latin typeface="Arial Narrow" pitchFamily="34" charset="0"/>
              </a:rPr>
              <a:t>Начальные и граничные условия для уравнения переноса:</a:t>
            </a:r>
            <a:endParaRPr kumimoji="1" lang="en-US" sz="2000" dirty="0" smtClean="0">
              <a:solidFill>
                <a:srgbClr val="010000"/>
              </a:solidFill>
              <a:latin typeface="Arial Narrow" pitchFamily="34" charset="0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562398"/>
              </p:ext>
            </p:extLst>
          </p:nvPr>
        </p:nvGraphicFramePr>
        <p:xfrm>
          <a:off x="981294" y="5142613"/>
          <a:ext cx="4148137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3" name="Equation" r:id="rId11" imgW="2184120" imgH="241200" progId="Equation.3">
                  <p:embed/>
                </p:oleObj>
              </mc:Choice>
              <mc:Fallback>
                <p:oleObj name="Equation" r:id="rId11" imgW="2184120" imgH="2412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1294" y="5142613"/>
                        <a:ext cx="4148137" cy="458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5" name="Group 54"/>
          <p:cNvGrpSpPr/>
          <p:nvPr/>
        </p:nvGrpSpPr>
        <p:grpSpPr>
          <a:xfrm>
            <a:off x="6504718" y="1358233"/>
            <a:ext cx="5364105" cy="2581279"/>
            <a:chOff x="4883308" y="1415616"/>
            <a:chExt cx="5364105" cy="2581279"/>
          </a:xfrm>
        </p:grpSpPr>
        <p:sp>
          <p:nvSpPr>
            <p:cNvPr id="37" name="Rectangle 4"/>
            <p:cNvSpPr>
              <a:spLocks noChangeArrowheads="1"/>
            </p:cNvSpPr>
            <p:nvPr/>
          </p:nvSpPr>
          <p:spPr bwMode="auto">
            <a:xfrm>
              <a:off x="5639019" y="1870464"/>
              <a:ext cx="3727450" cy="1741488"/>
            </a:xfrm>
            <a:prstGeom prst="rect">
              <a:avLst/>
            </a:prstGeom>
            <a:noFill/>
            <a:ln w="19050" algn="ctr">
              <a:solidFill>
                <a:srgbClr val="010000"/>
              </a:solidFill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4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38" name="Line 5"/>
            <p:cNvSpPr>
              <a:spLocks noChangeShapeType="1"/>
            </p:cNvSpPr>
            <p:nvPr/>
          </p:nvSpPr>
          <p:spPr bwMode="auto">
            <a:xfrm>
              <a:off x="5640606" y="3611952"/>
              <a:ext cx="4027488" cy="0"/>
            </a:xfrm>
            <a:prstGeom prst="line">
              <a:avLst/>
            </a:prstGeom>
            <a:noFill/>
            <a:ln w="19050">
              <a:solidFill>
                <a:srgbClr val="010000"/>
              </a:solidFill>
              <a:round/>
              <a:headEnd/>
              <a:tailEnd type="stealth" w="lg" len="lg"/>
            </a:ln>
          </p:spPr>
          <p:txBody>
            <a:bodyPr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4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39" name="Line 6"/>
            <p:cNvSpPr>
              <a:spLocks noChangeShapeType="1"/>
            </p:cNvSpPr>
            <p:nvPr/>
          </p:nvSpPr>
          <p:spPr bwMode="auto">
            <a:xfrm flipV="1">
              <a:off x="5640606" y="1597414"/>
              <a:ext cx="1588" cy="2014538"/>
            </a:xfrm>
            <a:prstGeom prst="line">
              <a:avLst/>
            </a:prstGeom>
            <a:noFill/>
            <a:ln w="19050">
              <a:solidFill>
                <a:srgbClr val="010000"/>
              </a:solidFill>
              <a:round/>
              <a:headEnd/>
              <a:tailEnd type="stealth" w="lg" len="lg"/>
            </a:ln>
          </p:spPr>
          <p:txBody>
            <a:bodyPr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4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9526421" y="3290760"/>
              <a:ext cx="112712" cy="30480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</a:pPr>
              <a:r>
                <a:rPr lang="en-US" sz="2000" i="1" dirty="0" smtClean="0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41" name="Text Box 12"/>
            <p:cNvSpPr txBox="1">
              <a:spLocks noChangeArrowheads="1"/>
            </p:cNvSpPr>
            <p:nvPr/>
          </p:nvSpPr>
          <p:spPr bwMode="auto">
            <a:xfrm>
              <a:off x="5438994" y="3530989"/>
              <a:ext cx="127000" cy="30480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</a:pPr>
              <a:r>
                <a:rPr lang="en-US" sz="2000" smtClean="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cxnSp>
          <p:nvCxnSpPr>
            <p:cNvPr id="42" name="Straight Arrow Connector 33"/>
            <p:cNvCxnSpPr/>
            <p:nvPr/>
          </p:nvCxnSpPr>
          <p:spPr bwMode="auto">
            <a:xfrm>
              <a:off x="5639019" y="2727720"/>
              <a:ext cx="216000" cy="1587"/>
            </a:xfrm>
            <a:prstGeom prst="straightConnector1">
              <a:avLst/>
            </a:prstGeom>
            <a:solidFill>
              <a:srgbClr val="CCECFF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3" name="Straight Arrow Connector 34"/>
            <p:cNvCxnSpPr/>
            <p:nvPr/>
          </p:nvCxnSpPr>
          <p:spPr bwMode="auto">
            <a:xfrm>
              <a:off x="9210919" y="1942664"/>
              <a:ext cx="567266" cy="1588"/>
            </a:xfrm>
            <a:prstGeom prst="straightConnector1">
              <a:avLst/>
            </a:prstGeom>
            <a:solidFill>
              <a:srgbClr val="CCECFF"/>
            </a:solidFill>
            <a:ln w="15875" cap="flat" cmpd="sng" algn="ctr">
              <a:solidFill>
                <a:srgbClr val="010000"/>
              </a:solidFill>
              <a:prstDash val="solid"/>
              <a:round/>
              <a:headEnd type="none" w="med" len="med"/>
              <a:tailEnd type="arrow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</p:cxnSp>
        <p:sp>
          <p:nvSpPr>
            <p:cNvPr id="44" name="TextBox 33"/>
            <p:cNvSpPr txBox="1">
              <a:spLocks noChangeArrowheads="1"/>
            </p:cNvSpPr>
            <p:nvPr/>
          </p:nvSpPr>
          <p:spPr bwMode="auto">
            <a:xfrm>
              <a:off x="9516256" y="1629930"/>
              <a:ext cx="325437" cy="430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endParaRPr lang="ru-RU" sz="2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Rectangle 36"/>
            <p:cNvSpPr/>
            <p:nvPr/>
          </p:nvSpPr>
          <p:spPr>
            <a:xfrm>
              <a:off x="4883308" y="2509033"/>
              <a:ext cx="7549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10000"/>
                  </a:solidFill>
                  <a:latin typeface="Arial Narrow" pitchFamily="34" charset="0"/>
                  <a:ea typeface="Times New Roman" pitchFamily="18" charset="0"/>
                  <a:cs typeface="Arial" pitchFamily="34" charset="0"/>
                </a:rPr>
                <a:t>Вход</a:t>
              </a:r>
              <a:endParaRPr kumimoji="1" lang="ru-RU" dirty="0">
                <a:solidFill>
                  <a:srgbClr val="010000"/>
                </a:solidFill>
                <a:latin typeface="Arial Narrow" pitchFamily="34" charset="0"/>
              </a:endParaRPr>
            </a:p>
          </p:txBody>
        </p:sp>
        <p:sp>
          <p:nvSpPr>
            <p:cNvPr id="46" name="Rectangle 37"/>
            <p:cNvSpPr/>
            <p:nvPr/>
          </p:nvSpPr>
          <p:spPr>
            <a:xfrm>
              <a:off x="6700857" y="1443302"/>
              <a:ext cx="15071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err="1" smtClean="0">
                  <a:solidFill>
                    <a:srgbClr val="010000"/>
                  </a:solidFill>
                  <a:latin typeface="Arial Narrow" pitchFamily="34" charset="0"/>
                  <a:ea typeface="Times New Roman" pitchFamily="18" charset="0"/>
                  <a:cs typeface="Arial" pitchFamily="34" charset="0"/>
                </a:rPr>
                <a:t>Непротекание</a:t>
              </a:r>
              <a:endParaRPr kumimoji="1" lang="ru-RU" dirty="0">
                <a:solidFill>
                  <a:srgbClr val="010000"/>
                </a:solidFill>
                <a:latin typeface="Arial Narrow" pitchFamily="34" charset="0"/>
              </a:endParaRPr>
            </a:p>
          </p:txBody>
        </p:sp>
        <p:sp>
          <p:nvSpPr>
            <p:cNvPr id="47" name="Rectangle 39"/>
            <p:cNvSpPr/>
            <p:nvPr/>
          </p:nvSpPr>
          <p:spPr>
            <a:xfrm>
              <a:off x="9435972" y="2556542"/>
              <a:ext cx="8114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10000"/>
                  </a:solidFill>
                  <a:latin typeface="Arial Narrow" pitchFamily="34" charset="0"/>
                  <a:ea typeface="Times New Roman" pitchFamily="18" charset="0"/>
                  <a:cs typeface="Arial" pitchFamily="34" charset="0"/>
                </a:rPr>
                <a:t>выход</a:t>
              </a:r>
              <a:endParaRPr lang="en-US" dirty="0" smtClean="0">
                <a:solidFill>
                  <a:srgbClr val="01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48" name="Rectangle 40"/>
            <p:cNvSpPr/>
            <p:nvPr/>
          </p:nvSpPr>
          <p:spPr>
            <a:xfrm>
              <a:off x="6209695" y="2442382"/>
              <a:ext cx="270493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solidFill>
                    <a:srgbClr val="010000"/>
                  </a:solidFill>
                  <a:latin typeface="Arial Narrow" pitchFamily="34" charset="0"/>
                  <a:ea typeface="Times New Roman" pitchFamily="18" charset="0"/>
                  <a:cs typeface="Arial" pitchFamily="34" charset="0"/>
                </a:rPr>
                <a:t>Начальные значения концентраций</a:t>
              </a:r>
              <a:endParaRPr kumimoji="1" lang="ru-RU" dirty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 Box 7"/>
            <p:cNvSpPr txBox="1">
              <a:spLocks noChangeArrowheads="1"/>
            </p:cNvSpPr>
            <p:nvPr/>
          </p:nvSpPr>
          <p:spPr bwMode="auto">
            <a:xfrm>
              <a:off x="5718507" y="1415616"/>
              <a:ext cx="113814" cy="307777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</a:pPr>
              <a:r>
                <a:rPr lang="en-US" sz="2000" i="1" dirty="0" smtClean="0">
                  <a:solidFill>
                    <a:srgbClr val="000000"/>
                  </a:solidFill>
                  <a:latin typeface="Times New Roman" pitchFamily="18" charset="0"/>
                </a:rPr>
                <a:t>y</a:t>
              </a:r>
            </a:p>
          </p:txBody>
        </p:sp>
        <p:sp>
          <p:nvSpPr>
            <p:cNvPr id="50" name="Rectangle 42"/>
            <p:cNvSpPr/>
            <p:nvPr/>
          </p:nvSpPr>
          <p:spPr>
            <a:xfrm>
              <a:off x="9218969" y="3576512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10000"/>
                  </a:solidFill>
                  <a:latin typeface="Arial Narrow" pitchFamily="34" charset="0"/>
                  <a:ea typeface="Times New Roman" pitchFamily="18" charset="0"/>
                  <a:cs typeface="Arial" pitchFamily="34" charset="0"/>
                </a:rPr>
                <a:t>1</a:t>
              </a:r>
              <a:endParaRPr kumimoji="1" lang="ru-RU" dirty="0">
                <a:solidFill>
                  <a:srgbClr val="010000"/>
                </a:solidFill>
                <a:latin typeface="Arial Narrow" pitchFamily="34" charset="0"/>
              </a:endParaRPr>
            </a:p>
          </p:txBody>
        </p:sp>
        <p:sp>
          <p:nvSpPr>
            <p:cNvPr id="51" name="Rectangle 43"/>
            <p:cNvSpPr/>
            <p:nvPr/>
          </p:nvSpPr>
          <p:spPr>
            <a:xfrm>
              <a:off x="5183343" y="1683198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 smtClean="0">
                  <a:solidFill>
                    <a:srgbClr val="010000"/>
                  </a:solidFill>
                  <a:latin typeface="Arial Narrow" pitchFamily="34" charset="0"/>
                  <a:ea typeface="Times New Roman" pitchFamily="18" charset="0"/>
                  <a:cs typeface="Arial" pitchFamily="34" charset="0"/>
                </a:rPr>
                <a:t>H</a:t>
              </a:r>
              <a:r>
                <a:rPr lang="en-US" dirty="0" smtClean="0">
                  <a:solidFill>
                    <a:srgbClr val="010000"/>
                  </a:solidFill>
                  <a:latin typeface="Arial Narrow" pitchFamily="34" charset="0"/>
                  <a:ea typeface="Times New Roman" pitchFamily="18" charset="0"/>
                  <a:cs typeface="Arial" pitchFamily="34" charset="0"/>
                </a:rPr>
                <a:t>/</a:t>
              </a:r>
              <a:r>
                <a:rPr lang="en-US" i="1" dirty="0" smtClean="0">
                  <a:solidFill>
                    <a:srgbClr val="010000"/>
                  </a:solidFill>
                  <a:latin typeface="Arial Narrow" pitchFamily="34" charset="0"/>
                  <a:ea typeface="Times New Roman" pitchFamily="18" charset="0"/>
                  <a:cs typeface="Arial" pitchFamily="34" charset="0"/>
                </a:rPr>
                <a:t>L</a:t>
              </a:r>
              <a:endParaRPr kumimoji="1" lang="ru-RU" i="1" dirty="0">
                <a:solidFill>
                  <a:srgbClr val="010000"/>
                </a:solidFill>
                <a:latin typeface="Arial Narrow" pitchFamily="34" charset="0"/>
              </a:endParaRPr>
            </a:p>
          </p:txBody>
        </p:sp>
        <p:sp>
          <p:nvSpPr>
            <p:cNvPr id="54" name="Rectangle 37"/>
            <p:cNvSpPr/>
            <p:nvPr/>
          </p:nvSpPr>
          <p:spPr>
            <a:xfrm>
              <a:off x="6700857" y="3627563"/>
              <a:ext cx="15071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err="1" smtClean="0">
                  <a:solidFill>
                    <a:srgbClr val="010000"/>
                  </a:solidFill>
                  <a:latin typeface="Arial Narrow" pitchFamily="34" charset="0"/>
                  <a:ea typeface="Times New Roman" pitchFamily="18" charset="0"/>
                  <a:cs typeface="Arial" pitchFamily="34" charset="0"/>
                </a:rPr>
                <a:t>Непротекание</a:t>
              </a:r>
              <a:endParaRPr kumimoji="1" lang="ru-RU" dirty="0">
                <a:solidFill>
                  <a:srgbClr val="010000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550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64535" y="860611"/>
            <a:ext cx="8229278" cy="192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66700" indent="-266700">
              <a:spcBef>
                <a:spcPts val="600"/>
              </a:spcBef>
              <a:buClr>
                <a:srgbClr val="2F5597"/>
              </a:buClr>
              <a:buFont typeface="Symbol" pitchFamily="18" charset="2"/>
              <a:buChar char="·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Прямоугольная разнесенная сетка</a:t>
            </a:r>
          </a:p>
          <a:p>
            <a:pPr marL="266700" indent="-266700">
              <a:spcBef>
                <a:spcPts val="600"/>
              </a:spcBef>
              <a:buClr>
                <a:srgbClr val="2F5597"/>
              </a:buClr>
              <a:buFont typeface="Symbol" pitchFamily="18" charset="2"/>
              <a:buChar char="·"/>
            </a:pPr>
            <a:endParaRPr lang="ru-RU" sz="2400" dirty="0">
              <a:solidFill>
                <a:srgbClr val="000000"/>
              </a:solidFill>
              <a:latin typeface="Arial Narrow"/>
            </a:endParaRPr>
          </a:p>
          <a:p>
            <a:pPr marL="266700" indent="-266700">
              <a:spcBef>
                <a:spcPts val="600"/>
              </a:spcBef>
              <a:buClr>
                <a:srgbClr val="2F5597"/>
              </a:buClr>
              <a:buFont typeface="Symbol" pitchFamily="18" charset="2"/>
              <a:buChar char="·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Пятиточечный шаблон «крест», центральные разности, аппроксимация </a:t>
            </a:r>
            <a:r>
              <a:rPr lang="en-US" sz="2000" i="1" dirty="0" smtClean="0">
                <a:solidFill>
                  <a:srgbClr val="000000"/>
                </a:solidFill>
              </a:rPr>
              <a:t>O</a:t>
            </a:r>
            <a:r>
              <a:rPr lang="ru-RU" sz="2000" dirty="0" smtClean="0">
                <a:solidFill>
                  <a:srgbClr val="000000"/>
                </a:solidFill>
              </a:rPr>
              <a:t>(</a:t>
            </a:r>
            <a:r>
              <a:rPr lang="en-US" sz="2000" i="1" dirty="0" smtClean="0">
                <a:solidFill>
                  <a:srgbClr val="000000"/>
                </a:solidFill>
              </a:rPr>
              <a:t>h</a:t>
            </a:r>
            <a:r>
              <a:rPr lang="en-US" sz="2000" baseline="30000" dirty="0" smtClean="0">
                <a:solidFill>
                  <a:srgbClr val="000000"/>
                </a:solidFill>
              </a:rPr>
              <a:t>2</a:t>
            </a:r>
            <a:r>
              <a:rPr lang="ru-RU" sz="2000" dirty="0" smtClean="0">
                <a:solidFill>
                  <a:srgbClr val="000000"/>
                </a:solidFill>
              </a:rPr>
              <a:t>)</a:t>
            </a:r>
          </a:p>
          <a:p>
            <a:pPr marL="266700" indent="-266700">
              <a:spcBef>
                <a:spcPts val="600"/>
              </a:spcBef>
              <a:buClr>
                <a:srgbClr val="2F5597"/>
              </a:buClr>
              <a:buFont typeface="Symbol" pitchFamily="18" charset="2"/>
              <a:buChar char="·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Давление и концентрации аппроксимируются в узлах сетки, скорости - посередине между узлами (см. рис)</a:t>
            </a:r>
            <a:endParaRPr lang="ru-RU" sz="2000" dirty="0">
              <a:solidFill>
                <a:srgbClr val="000000"/>
              </a:solidFill>
              <a:latin typeface="Arial Narrow"/>
            </a:endParaRPr>
          </a:p>
        </p:txBody>
      </p:sp>
      <p:grpSp>
        <p:nvGrpSpPr>
          <p:cNvPr id="5" name="Group 24"/>
          <p:cNvGrpSpPr>
            <a:grpSpLocks noChangeAspect="1"/>
          </p:cNvGrpSpPr>
          <p:nvPr/>
        </p:nvGrpSpPr>
        <p:grpSpPr>
          <a:xfrm>
            <a:off x="8665291" y="995564"/>
            <a:ext cx="3314529" cy="3200400"/>
            <a:chOff x="5876546" y="1079520"/>
            <a:chExt cx="3079806" cy="297376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6210" t="6203" r="6210" b="6203"/>
            <a:stretch>
              <a:fillRect/>
            </a:stretch>
          </p:blipFill>
          <p:spPr bwMode="auto">
            <a:xfrm>
              <a:off x="5876546" y="1185978"/>
              <a:ext cx="2863707" cy="2867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Rectangle 26"/>
            <p:cNvSpPr>
              <a:spLocks noChangeAspect="1"/>
            </p:cNvSpPr>
            <p:nvPr/>
          </p:nvSpPr>
          <p:spPr bwMode="auto">
            <a:xfrm>
              <a:off x="6724018" y="2035262"/>
              <a:ext cx="1156680" cy="1156680"/>
            </a:xfrm>
            <a:prstGeom prst="rect">
              <a:avLst/>
            </a:prstGeom>
            <a:noFill/>
            <a:ln w="19050" cap="flat" cmpd="sng" algn="ctr">
              <a:solidFill>
                <a:srgbClr val="1111FF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66"/>
                </a:buClr>
                <a:buFont typeface="Times New Roman" pitchFamily="18" charset="0"/>
                <a:buNone/>
              </a:pPr>
              <a:endParaRPr kumimoji="1" lang="ru-RU" sz="24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Rectangle 27"/>
            <p:cNvSpPr/>
            <p:nvPr/>
          </p:nvSpPr>
          <p:spPr>
            <a:xfrm>
              <a:off x="7867026" y="2267332"/>
              <a:ext cx="2872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endParaRPr lang="ru-RU" sz="1600" dirty="0">
                <a:solidFill>
                  <a:srgbClr val="0000FF"/>
                </a:solidFill>
                <a:latin typeface="Arial Narrow"/>
              </a:endParaRPr>
            </a:p>
          </p:txBody>
        </p:sp>
        <p:sp>
          <p:nvSpPr>
            <p:cNvPr id="9" name="Rectangle 28"/>
            <p:cNvSpPr/>
            <p:nvPr/>
          </p:nvSpPr>
          <p:spPr>
            <a:xfrm>
              <a:off x="7277766" y="1722876"/>
              <a:ext cx="2760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lang="ru-RU" sz="1600" dirty="0">
                <a:solidFill>
                  <a:srgbClr val="0000FF"/>
                </a:solidFill>
                <a:latin typeface="Arial Narrow"/>
              </a:endParaRPr>
            </a:p>
          </p:txBody>
        </p:sp>
        <p:sp>
          <p:nvSpPr>
            <p:cNvPr id="10" name="Rectangle 29"/>
            <p:cNvSpPr/>
            <p:nvPr/>
          </p:nvSpPr>
          <p:spPr>
            <a:xfrm>
              <a:off x="7260010" y="1079520"/>
              <a:ext cx="5261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p, C</a:t>
              </a:r>
              <a:endParaRPr lang="ru-RU" sz="1600" dirty="0">
                <a:solidFill>
                  <a:srgbClr val="0000FF"/>
                </a:solidFill>
                <a:latin typeface="Arial Narrow"/>
              </a:endParaRPr>
            </a:p>
          </p:txBody>
        </p:sp>
        <p:sp>
          <p:nvSpPr>
            <p:cNvPr id="11" name="Rectangle 30"/>
            <p:cNvSpPr/>
            <p:nvPr/>
          </p:nvSpPr>
          <p:spPr>
            <a:xfrm>
              <a:off x="8430246" y="2267332"/>
              <a:ext cx="5261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p, C</a:t>
              </a:r>
              <a:endParaRPr lang="ru-RU" sz="1600" dirty="0">
                <a:solidFill>
                  <a:srgbClr val="0000FF"/>
                </a:solidFill>
                <a:latin typeface="Arial Narrow"/>
              </a:endParaRPr>
            </a:p>
          </p:txBody>
        </p:sp>
        <p:sp>
          <p:nvSpPr>
            <p:cNvPr id="12" name="Rectangle 31"/>
            <p:cNvSpPr/>
            <p:nvPr/>
          </p:nvSpPr>
          <p:spPr>
            <a:xfrm>
              <a:off x="6089954" y="2258040"/>
              <a:ext cx="5261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p, C</a:t>
              </a:r>
              <a:endParaRPr lang="ru-RU" sz="1600" dirty="0">
                <a:solidFill>
                  <a:srgbClr val="0000FF"/>
                </a:solidFill>
                <a:latin typeface="Arial Narrow"/>
              </a:endParaRPr>
            </a:p>
          </p:txBody>
        </p:sp>
        <p:sp>
          <p:nvSpPr>
            <p:cNvPr id="13" name="Rectangle 32"/>
            <p:cNvSpPr/>
            <p:nvPr/>
          </p:nvSpPr>
          <p:spPr>
            <a:xfrm>
              <a:off x="7259596" y="3437802"/>
              <a:ext cx="5261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p, C</a:t>
              </a:r>
              <a:endParaRPr lang="ru-RU" sz="1600" dirty="0">
                <a:solidFill>
                  <a:srgbClr val="0000FF"/>
                </a:solidFill>
                <a:latin typeface="Arial Narrow"/>
              </a:endParaRPr>
            </a:p>
          </p:txBody>
        </p:sp>
        <p:sp>
          <p:nvSpPr>
            <p:cNvPr id="14" name="Rectangle 33"/>
            <p:cNvSpPr/>
            <p:nvPr/>
          </p:nvSpPr>
          <p:spPr>
            <a:xfrm>
              <a:off x="7260604" y="2277090"/>
              <a:ext cx="5261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p, C</a:t>
              </a:r>
              <a:endParaRPr lang="ru-RU" sz="1600" dirty="0">
                <a:solidFill>
                  <a:srgbClr val="0000FF"/>
                </a:solidFill>
                <a:latin typeface="Arial Narrow"/>
              </a:endParaRPr>
            </a:p>
          </p:txBody>
        </p:sp>
        <p:sp>
          <p:nvSpPr>
            <p:cNvPr id="15" name="Rectangle 34"/>
            <p:cNvSpPr/>
            <p:nvPr/>
          </p:nvSpPr>
          <p:spPr>
            <a:xfrm>
              <a:off x="6688506" y="2276210"/>
              <a:ext cx="2872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endParaRPr lang="ru-RU" sz="1600" dirty="0">
                <a:solidFill>
                  <a:srgbClr val="0000FF"/>
                </a:solidFill>
                <a:latin typeface="Arial Narrow"/>
              </a:endParaRPr>
            </a:p>
          </p:txBody>
        </p:sp>
        <p:sp>
          <p:nvSpPr>
            <p:cNvPr id="16" name="Rectangle 35"/>
            <p:cNvSpPr/>
            <p:nvPr/>
          </p:nvSpPr>
          <p:spPr>
            <a:xfrm>
              <a:off x="7278180" y="2883226"/>
              <a:ext cx="2760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lang="ru-RU" sz="1600" dirty="0">
                <a:solidFill>
                  <a:srgbClr val="0000FF"/>
                </a:solidFill>
                <a:latin typeface="Arial Narrow"/>
              </a:endParaRPr>
            </a:p>
          </p:txBody>
        </p:sp>
      </p:grpSp>
      <p:sp>
        <p:nvSpPr>
          <p:cNvPr id="17" name="Rectangle 36"/>
          <p:cNvSpPr/>
          <p:nvPr/>
        </p:nvSpPr>
        <p:spPr>
          <a:xfrm>
            <a:off x="473443" y="0"/>
            <a:ext cx="7061805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09" b="1" dirty="0">
                <a:latin typeface="+mj-lt"/>
                <a:ea typeface="MS PGothic" pitchFamily="34" charset="-128"/>
                <a:cs typeface="ＭＳ Ｐゴシック" charset="0"/>
              </a:rPr>
              <a:t>Численное </a:t>
            </a:r>
            <a:r>
              <a:rPr lang="ru-RU" sz="2109" b="1" dirty="0" smtClean="0">
                <a:latin typeface="+mj-lt"/>
                <a:ea typeface="MS PGothic" pitchFamily="34" charset="-128"/>
                <a:cs typeface="ＭＳ Ｐゴシック" charset="0"/>
              </a:rPr>
              <a:t>решение </a:t>
            </a:r>
            <a:r>
              <a:rPr lang="ru-RU" sz="2109" b="1" dirty="0" smtClean="0">
                <a:latin typeface="+mj-lt"/>
                <a:ea typeface="MS PGothic" pitchFamily="34" charset="-128"/>
                <a:cs typeface="ＭＳ Ｐゴシック" charset="0"/>
              </a:rPr>
              <a:t>конечно-разностным методом</a:t>
            </a:r>
            <a:endParaRPr lang="en-US" sz="2109" b="1" dirty="0">
              <a:latin typeface="+mj-lt"/>
              <a:ea typeface="MS PGothic" pitchFamily="34" charset="-128"/>
              <a:cs typeface="ＭＳ Ｐゴシック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87" y="1288101"/>
            <a:ext cx="6858000" cy="36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2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/>
          <p:nvPr/>
        </p:nvSpPr>
        <p:spPr bwMode="auto">
          <a:xfrm>
            <a:off x="1907975" y="5919567"/>
            <a:ext cx="504000" cy="360000"/>
          </a:xfrm>
          <a:prstGeom prst="rect">
            <a:avLst/>
          </a:prstGeom>
          <a:noFill/>
          <a:ln w="6350" cap="flat" cmpd="sng" algn="ctr">
            <a:solidFill>
              <a:srgbClr val="FFFFFF">
                <a:lumMod val="50000"/>
                <a:lumOff val="5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3366"/>
              </a:buClr>
              <a:buSzTx/>
              <a:buFont typeface="Times New Roman" pitchFamily="18" charset="0"/>
              <a:buNone/>
              <a:tabLst/>
              <a:defRPr/>
            </a:pPr>
            <a:endParaRPr kumimoji="1" lang="ru-RU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63901" y="774971"/>
            <a:ext cx="11350147" cy="563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66700" indent="-266700">
              <a:spcBef>
                <a:spcPts val="600"/>
              </a:spcBef>
              <a:buClr>
                <a:srgbClr val="2F5597"/>
              </a:buClr>
              <a:buFont typeface="Symbol" pitchFamily="18" charset="2"/>
              <a:buChar char="·"/>
            </a:pPr>
            <a:r>
              <a:rPr lang="ru-RU" sz="2000" b="1" dirty="0" err="1" smtClean="0">
                <a:solidFill>
                  <a:srgbClr val="000000"/>
                </a:solidFill>
                <a:latin typeface="Arial Narrow"/>
              </a:rPr>
              <a:t>Полунеявный</a:t>
            </a:r>
            <a:r>
              <a:rPr lang="ru-RU" sz="2000" b="1" dirty="0" smtClean="0">
                <a:solidFill>
                  <a:srgbClr val="000000"/>
                </a:solidFill>
                <a:latin typeface="Arial Narrow"/>
              </a:rPr>
              <a:t> метод с расщеплением по физическим процессам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 (аналог метода 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</a:rPr>
              <a:t>IMPES 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решения уравнений многофазной фильтрации)</a:t>
            </a:r>
          </a:p>
          <a:p>
            <a:pPr marL="266700" indent="-266700">
              <a:spcBef>
                <a:spcPts val="600"/>
              </a:spcBef>
              <a:buClr>
                <a:srgbClr val="2F5597"/>
              </a:buClr>
              <a:buFont typeface="Symbol" pitchFamily="18" charset="2"/>
              <a:buChar char="·"/>
            </a:pPr>
            <a:r>
              <a:rPr lang="ru-RU" sz="2000" b="1" dirty="0" smtClean="0">
                <a:solidFill>
                  <a:srgbClr val="000000"/>
                </a:solidFill>
                <a:latin typeface="Arial Narrow"/>
              </a:rPr>
              <a:t>Алгоритм решения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 на каждом временном слое </a:t>
            </a:r>
            <a:r>
              <a:rPr lang="en-US" sz="2000" i="1" dirty="0" smtClean="0">
                <a:solidFill>
                  <a:srgbClr val="000000"/>
                </a:solidFill>
              </a:rPr>
              <a:t>k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:</a:t>
            </a:r>
          </a:p>
          <a:p>
            <a:pPr marL="800100" lvl="1" indent="-342900">
              <a:spcBef>
                <a:spcPts val="600"/>
              </a:spcBef>
              <a:buClr>
                <a:srgbClr val="2F5597"/>
              </a:buClr>
              <a:buFont typeface="Arial Narrow" panose="020B0606020202030204" pitchFamily="34" charset="0"/>
              <a:buChar char="─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Решаем уравнение относительно давления, в котором все коэффициенты аппроксимируются на предыдущем временном слое </a:t>
            </a:r>
            <a:r>
              <a:rPr lang="en-US" sz="2000" i="1" dirty="0" smtClean="0">
                <a:solidFill>
                  <a:srgbClr val="000000"/>
                </a:solidFill>
              </a:rPr>
              <a:t>k</a:t>
            </a:r>
            <a:r>
              <a:rPr lang="ru-RU" sz="2000" dirty="0" smtClean="0">
                <a:solidFill>
                  <a:srgbClr val="000000"/>
                </a:solidFill>
              </a:rPr>
              <a:t>-1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</a:rPr>
              <a:t> (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для </a:t>
            </a:r>
            <a:r>
              <a:rPr lang="ru-RU" sz="2000" dirty="0" err="1" smtClean="0">
                <a:solidFill>
                  <a:srgbClr val="000000"/>
                </a:solidFill>
                <a:latin typeface="Arial Narrow"/>
              </a:rPr>
              <a:t>бингамовской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 жидкости – метод простой итерации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</a:rPr>
              <a:t>)</a:t>
            </a:r>
            <a:endParaRPr lang="ru-RU" sz="2000" dirty="0" smtClean="0">
              <a:solidFill>
                <a:srgbClr val="000000"/>
              </a:solidFill>
              <a:latin typeface="Arial Narrow"/>
            </a:endParaRPr>
          </a:p>
          <a:p>
            <a:pPr marL="800100" lvl="1" indent="-342900">
              <a:spcBef>
                <a:spcPts val="600"/>
              </a:spcBef>
              <a:buClr>
                <a:srgbClr val="2F5597"/>
              </a:buClr>
              <a:buFont typeface="Arial Narrow" panose="020B0606020202030204" pitchFamily="34" charset="0"/>
              <a:buChar char="─"/>
            </a:pPr>
            <a:endParaRPr lang="ru-RU" sz="2000" dirty="0">
              <a:solidFill>
                <a:srgbClr val="000000"/>
              </a:solidFill>
              <a:latin typeface="Arial Narrow"/>
            </a:endParaRPr>
          </a:p>
          <a:p>
            <a:pPr marL="800100" lvl="1" indent="-342900">
              <a:spcBef>
                <a:spcPts val="600"/>
              </a:spcBef>
              <a:buClr>
                <a:srgbClr val="2F5597"/>
              </a:buClr>
              <a:buFont typeface="Arial Narrow" panose="020B0606020202030204" pitchFamily="34" charset="0"/>
              <a:buChar char="─"/>
            </a:pPr>
            <a:endParaRPr lang="ru-RU" sz="2000" dirty="0" smtClean="0">
              <a:solidFill>
                <a:srgbClr val="000000"/>
              </a:solidFill>
              <a:latin typeface="Arial Narrow"/>
            </a:endParaRPr>
          </a:p>
          <a:p>
            <a:pPr marL="800100" lvl="1" indent="-342900">
              <a:spcBef>
                <a:spcPts val="600"/>
              </a:spcBef>
              <a:buClr>
                <a:srgbClr val="2F5597"/>
              </a:buClr>
              <a:buFont typeface="Arial Narrow" panose="020B0606020202030204" pitchFamily="34" charset="0"/>
              <a:buChar char="─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Обновляем поле скорости жидкостей и частиц:</a:t>
            </a:r>
            <a:endParaRPr lang="en-US" sz="2000" dirty="0" smtClean="0">
              <a:solidFill>
                <a:srgbClr val="000000"/>
              </a:solidFill>
              <a:latin typeface="Arial Narrow"/>
            </a:endParaRPr>
          </a:p>
          <a:p>
            <a:pPr marL="800100" lvl="1" indent="-342900">
              <a:spcBef>
                <a:spcPts val="600"/>
              </a:spcBef>
              <a:buClr>
                <a:srgbClr val="2F5597"/>
              </a:buClr>
              <a:buFont typeface="Arial Narrow" panose="020B0606020202030204" pitchFamily="34" charset="0"/>
              <a:buChar char="─"/>
            </a:pPr>
            <a:endParaRPr lang="en-US" sz="2000" dirty="0">
              <a:solidFill>
                <a:srgbClr val="000000"/>
              </a:solidFill>
              <a:latin typeface="Arial Narrow"/>
            </a:endParaRPr>
          </a:p>
          <a:p>
            <a:pPr marL="800100" lvl="1" indent="-342900">
              <a:spcBef>
                <a:spcPts val="600"/>
              </a:spcBef>
              <a:buClr>
                <a:srgbClr val="2F5597"/>
              </a:buClr>
              <a:buFont typeface="Arial Narrow" panose="020B0606020202030204" pitchFamily="34" charset="0"/>
              <a:buChar char="─"/>
            </a:pPr>
            <a:endParaRPr lang="en-US" sz="2000" dirty="0" smtClean="0">
              <a:solidFill>
                <a:srgbClr val="000000"/>
              </a:solidFill>
              <a:latin typeface="Arial Narrow"/>
            </a:endParaRPr>
          </a:p>
          <a:p>
            <a:pPr marL="800100" lvl="1" indent="-342900">
              <a:spcBef>
                <a:spcPts val="600"/>
              </a:spcBef>
              <a:buClr>
                <a:srgbClr val="2F5597"/>
              </a:buClr>
              <a:buFont typeface="Arial Narrow" panose="020B0606020202030204" pitchFamily="34" charset="0"/>
              <a:buChar char="─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Решаем уравнения переноса для </a:t>
            </a:r>
            <a:r>
              <a:rPr lang="ru-RU" sz="2000" dirty="0" err="1" smtClean="0">
                <a:solidFill>
                  <a:srgbClr val="000000"/>
                </a:solidFill>
                <a:latin typeface="Arial Narrow"/>
              </a:rPr>
              <a:t>трейсеров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 жидкостей и частиц</a:t>
            </a:r>
          </a:p>
          <a:p>
            <a:pPr marL="800100" lvl="1" indent="-342900">
              <a:spcBef>
                <a:spcPts val="600"/>
              </a:spcBef>
              <a:buClr>
                <a:srgbClr val="2F5597"/>
              </a:buClr>
              <a:buFont typeface="Arial Narrow" panose="020B0606020202030204" pitchFamily="34" charset="0"/>
              <a:buChar char="─"/>
            </a:pPr>
            <a:endParaRPr lang="ru-RU" sz="2000" dirty="0">
              <a:solidFill>
                <a:srgbClr val="000000"/>
              </a:solidFill>
              <a:latin typeface="Arial Narrow"/>
            </a:endParaRPr>
          </a:p>
          <a:p>
            <a:pPr marL="800100" lvl="1" indent="-342900">
              <a:spcBef>
                <a:spcPts val="600"/>
              </a:spcBef>
              <a:buClr>
                <a:srgbClr val="2F5597"/>
              </a:buClr>
              <a:buFont typeface="Arial Narrow" panose="020B0606020202030204" pitchFamily="34" charset="0"/>
              <a:buChar char="─"/>
            </a:pPr>
            <a:endParaRPr lang="ru-RU" sz="2000" dirty="0" smtClean="0">
              <a:solidFill>
                <a:srgbClr val="000000"/>
              </a:solidFill>
              <a:latin typeface="Arial Narrow"/>
            </a:endParaRPr>
          </a:p>
          <a:p>
            <a:pPr marL="800100" lvl="1" indent="-342900">
              <a:spcBef>
                <a:spcPts val="600"/>
              </a:spcBef>
              <a:buClr>
                <a:srgbClr val="2F5597"/>
              </a:buClr>
              <a:buFont typeface="Arial Narrow" panose="020B0606020202030204" pitchFamily="34" charset="0"/>
              <a:buChar char="─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Обновляем поля плотности и вязкости суспензии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</a:rPr>
              <a:t>               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и скорость осаждения частиц  </a:t>
            </a:r>
          </a:p>
          <a:p>
            <a:pPr marL="266700" indent="-266700">
              <a:spcBef>
                <a:spcPts val="600"/>
              </a:spcBef>
              <a:buClr>
                <a:srgbClr val="2F5597"/>
              </a:buClr>
              <a:buFont typeface="Symbol" pitchFamily="18" charset="2"/>
              <a:buChar char="·"/>
            </a:pPr>
            <a:endParaRPr lang="ru-RU" sz="2000" dirty="0" smtClean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70" name="Rectangle 36"/>
          <p:cNvSpPr/>
          <p:nvPr/>
        </p:nvSpPr>
        <p:spPr>
          <a:xfrm>
            <a:off x="463900" y="8406"/>
            <a:ext cx="6484917" cy="656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09" b="1" dirty="0" smtClean="0">
                <a:latin typeface="+mj-lt"/>
                <a:ea typeface="MS PGothic" pitchFamily="34" charset="-128"/>
                <a:cs typeface="ＭＳ Ｐゴシック" charset="0"/>
              </a:rPr>
              <a:t>Общий алгоритм решения системы уравнений</a:t>
            </a:r>
            <a:endParaRPr lang="en-US" sz="2109" b="1" baseline="30000" dirty="0">
              <a:latin typeface="+mj-lt"/>
              <a:ea typeface="MS PGothic" pitchFamily="34" charset="-128"/>
              <a:cs typeface="ＭＳ Ｐゴシック" charset="0"/>
            </a:endParaRPr>
          </a:p>
        </p:txBody>
      </p:sp>
      <p:graphicFrame>
        <p:nvGraphicFramePr>
          <p:cNvPr id="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276263"/>
              </p:ext>
            </p:extLst>
          </p:nvPr>
        </p:nvGraphicFramePr>
        <p:xfrm>
          <a:off x="1350264" y="2487444"/>
          <a:ext cx="5760720" cy="862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03" name="Equation" r:id="rId3" imgW="3276360" imgH="482400" progId="Equation.3">
                  <p:embed/>
                </p:oleObj>
              </mc:Choice>
              <mc:Fallback>
                <p:oleObj name="Equation" r:id="rId3" imgW="3276360" imgH="482400" progId="Equation.3">
                  <p:embed/>
                  <p:pic>
                    <p:nvPicPr>
                      <p:cNvPr id="2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264" y="2487444"/>
                        <a:ext cx="5760720" cy="8624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327863"/>
              </p:ext>
            </p:extLst>
          </p:nvPr>
        </p:nvGraphicFramePr>
        <p:xfrm>
          <a:off x="1317447" y="4901052"/>
          <a:ext cx="5897413" cy="64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04" name="Equation" r:id="rId5" imgW="3924000" imgH="419040" progId="Equation.3">
                  <p:embed/>
                </p:oleObj>
              </mc:Choice>
              <mc:Fallback>
                <p:oleObj name="Equation" r:id="rId5" imgW="3924000" imgH="419040" progId="Equation.3">
                  <p:embed/>
                  <p:pic>
                    <p:nvPicPr>
                      <p:cNvPr id="1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447" y="4901052"/>
                        <a:ext cx="5897413" cy="640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594514"/>
              </p:ext>
            </p:extLst>
          </p:nvPr>
        </p:nvGraphicFramePr>
        <p:xfrm>
          <a:off x="1350264" y="3715846"/>
          <a:ext cx="6678612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05" name="Equation" r:id="rId7" imgW="4292280" imgH="469800" progId="Equation.3">
                  <p:embed/>
                </p:oleObj>
              </mc:Choice>
              <mc:Fallback>
                <p:oleObj name="Equation" r:id="rId7" imgW="4292280" imgH="469800" progId="Equation.3">
                  <p:embed/>
                  <p:pic>
                    <p:nvPicPr>
                      <p:cNvPr id="4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264" y="3715846"/>
                        <a:ext cx="6678612" cy="731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680909"/>
              </p:ext>
            </p:extLst>
          </p:nvPr>
        </p:nvGraphicFramePr>
        <p:xfrm>
          <a:off x="6214775" y="5607640"/>
          <a:ext cx="687388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06" name="Equation" r:id="rId9" imgW="457200" imgH="228600" progId="Equation.3">
                  <p:embed/>
                </p:oleObj>
              </mc:Choice>
              <mc:Fallback>
                <p:oleObj name="Equation" r:id="rId9" imgW="457200" imgH="228600" progId="Equation.3">
                  <p:embed/>
                  <p:pic>
                    <p:nvPicPr>
                      <p:cNvPr id="1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4775" y="5607640"/>
                        <a:ext cx="687388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526123"/>
              </p:ext>
            </p:extLst>
          </p:nvPr>
        </p:nvGraphicFramePr>
        <p:xfrm>
          <a:off x="9935673" y="5616381"/>
          <a:ext cx="26670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07" name="Equation" r:id="rId11" imgW="177480" imgH="228600" progId="Equation.3">
                  <p:embed/>
                </p:oleObj>
              </mc:Choice>
              <mc:Fallback>
                <p:oleObj name="Equation" r:id="rId11" imgW="177480" imgH="228600" progId="Equation.3">
                  <p:embed/>
                  <p:pic>
                    <p:nvPicPr>
                      <p:cNvPr id="1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5673" y="5616381"/>
                        <a:ext cx="266700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156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/>
          <p:nvPr/>
        </p:nvSpPr>
        <p:spPr bwMode="auto">
          <a:xfrm>
            <a:off x="1907975" y="5919567"/>
            <a:ext cx="504000" cy="360000"/>
          </a:xfrm>
          <a:prstGeom prst="rect">
            <a:avLst/>
          </a:prstGeom>
          <a:noFill/>
          <a:ln w="6350" cap="flat" cmpd="sng" algn="ctr">
            <a:solidFill>
              <a:srgbClr val="FFFFFF">
                <a:lumMod val="50000"/>
                <a:lumOff val="5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3366"/>
              </a:buClr>
              <a:buSzTx/>
              <a:buFont typeface="Times New Roman" pitchFamily="18" charset="0"/>
              <a:buNone/>
              <a:tabLst/>
              <a:defRPr/>
            </a:pPr>
            <a:endParaRPr kumimoji="1" lang="ru-RU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64534" y="860611"/>
            <a:ext cx="9313441" cy="173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66700" indent="-266700">
              <a:spcBef>
                <a:spcPts val="600"/>
              </a:spcBef>
              <a:buClr>
                <a:srgbClr val="2F5597"/>
              </a:buClr>
              <a:buFont typeface="Symbol" pitchFamily="18" charset="2"/>
              <a:buChar char="·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Прямоугольная разнесенная сетка</a:t>
            </a:r>
          </a:p>
          <a:p>
            <a:pPr marL="266700" indent="-266700">
              <a:spcBef>
                <a:spcPts val="600"/>
              </a:spcBef>
              <a:buClr>
                <a:srgbClr val="2F5597"/>
              </a:buClr>
              <a:buFont typeface="Symbol" pitchFamily="18" charset="2"/>
              <a:buChar char="·"/>
            </a:pPr>
            <a:endParaRPr lang="ru-RU" sz="2400" dirty="0">
              <a:solidFill>
                <a:srgbClr val="000000"/>
              </a:solidFill>
              <a:latin typeface="Arial Narrow"/>
            </a:endParaRPr>
          </a:p>
          <a:p>
            <a:pPr marL="266700" indent="-266700">
              <a:spcBef>
                <a:spcPts val="600"/>
              </a:spcBef>
              <a:buClr>
                <a:srgbClr val="2F5597"/>
              </a:buClr>
              <a:buFont typeface="Symbol" pitchFamily="18" charset="2"/>
              <a:buChar char="·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Пятиточечный шаблон «крест», центральные разности, аппроксимация </a:t>
            </a:r>
            <a:r>
              <a:rPr lang="en-US" sz="2000" i="1" dirty="0" smtClean="0">
                <a:solidFill>
                  <a:srgbClr val="000000"/>
                </a:solidFill>
              </a:rPr>
              <a:t>O</a:t>
            </a:r>
            <a:r>
              <a:rPr lang="ru-RU" sz="2000" dirty="0" smtClean="0">
                <a:solidFill>
                  <a:srgbClr val="000000"/>
                </a:solidFill>
              </a:rPr>
              <a:t>(</a:t>
            </a:r>
            <a:r>
              <a:rPr lang="en-US" sz="2000" i="1" dirty="0" smtClean="0">
                <a:solidFill>
                  <a:srgbClr val="000000"/>
                </a:solidFill>
              </a:rPr>
              <a:t>h</a:t>
            </a:r>
            <a:r>
              <a:rPr lang="en-US" sz="2000" baseline="30000" dirty="0" smtClean="0">
                <a:solidFill>
                  <a:srgbClr val="000000"/>
                </a:solidFill>
              </a:rPr>
              <a:t>2</a:t>
            </a:r>
            <a:r>
              <a:rPr lang="ru-RU" sz="2000" dirty="0" smtClean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ts val="600"/>
              </a:spcBef>
              <a:buClr>
                <a:srgbClr val="2F5597"/>
              </a:buClr>
            </a:pPr>
            <a:endParaRPr lang="ru-RU" sz="2400" dirty="0" smtClean="0">
              <a:solidFill>
                <a:srgbClr val="000000"/>
              </a:solidFill>
            </a:endParaRPr>
          </a:p>
        </p:txBody>
      </p:sp>
      <p:grpSp>
        <p:nvGrpSpPr>
          <p:cNvPr id="5" name="Group 24"/>
          <p:cNvGrpSpPr>
            <a:grpSpLocks noChangeAspect="1"/>
          </p:cNvGrpSpPr>
          <p:nvPr/>
        </p:nvGrpSpPr>
        <p:grpSpPr>
          <a:xfrm>
            <a:off x="8665291" y="995564"/>
            <a:ext cx="3314529" cy="3200400"/>
            <a:chOff x="5876546" y="1079520"/>
            <a:chExt cx="3079806" cy="297376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6210" t="6203" r="6210" b="6203"/>
            <a:stretch>
              <a:fillRect/>
            </a:stretch>
          </p:blipFill>
          <p:spPr bwMode="auto">
            <a:xfrm>
              <a:off x="5876546" y="1185978"/>
              <a:ext cx="2863707" cy="2867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Rectangle 26"/>
            <p:cNvSpPr>
              <a:spLocks noChangeAspect="1"/>
            </p:cNvSpPr>
            <p:nvPr/>
          </p:nvSpPr>
          <p:spPr bwMode="auto">
            <a:xfrm>
              <a:off x="6724018" y="2035262"/>
              <a:ext cx="1156680" cy="1156680"/>
            </a:xfrm>
            <a:prstGeom prst="rect">
              <a:avLst/>
            </a:prstGeom>
            <a:noFill/>
            <a:ln w="19050" cap="flat" cmpd="sng" algn="ctr">
              <a:solidFill>
                <a:srgbClr val="1111FF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3366"/>
                </a:buClr>
                <a:buFont typeface="Times New Roman" pitchFamily="18" charset="0"/>
                <a:buNone/>
              </a:pPr>
              <a:endParaRPr kumimoji="1" lang="ru-RU" sz="24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8" name="Rectangle 27"/>
            <p:cNvSpPr/>
            <p:nvPr/>
          </p:nvSpPr>
          <p:spPr>
            <a:xfrm>
              <a:off x="7867026" y="2267332"/>
              <a:ext cx="2872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endParaRPr lang="ru-RU" sz="1600" dirty="0">
                <a:solidFill>
                  <a:srgbClr val="0000FF"/>
                </a:solidFill>
                <a:latin typeface="Arial Narrow"/>
              </a:endParaRPr>
            </a:p>
          </p:txBody>
        </p:sp>
        <p:sp>
          <p:nvSpPr>
            <p:cNvPr id="9" name="Rectangle 28"/>
            <p:cNvSpPr/>
            <p:nvPr/>
          </p:nvSpPr>
          <p:spPr>
            <a:xfrm>
              <a:off x="7277766" y="1722876"/>
              <a:ext cx="2760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lang="ru-RU" sz="1600" dirty="0">
                <a:solidFill>
                  <a:srgbClr val="0000FF"/>
                </a:solidFill>
                <a:latin typeface="Arial Narrow"/>
              </a:endParaRPr>
            </a:p>
          </p:txBody>
        </p:sp>
        <p:sp>
          <p:nvSpPr>
            <p:cNvPr id="10" name="Rectangle 29"/>
            <p:cNvSpPr/>
            <p:nvPr/>
          </p:nvSpPr>
          <p:spPr>
            <a:xfrm>
              <a:off x="7260010" y="1079520"/>
              <a:ext cx="5261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p, C</a:t>
              </a:r>
              <a:endParaRPr lang="ru-RU" sz="1600" dirty="0">
                <a:solidFill>
                  <a:srgbClr val="0000FF"/>
                </a:solidFill>
                <a:latin typeface="Arial Narrow"/>
              </a:endParaRPr>
            </a:p>
          </p:txBody>
        </p:sp>
        <p:sp>
          <p:nvSpPr>
            <p:cNvPr id="11" name="Rectangle 30"/>
            <p:cNvSpPr/>
            <p:nvPr/>
          </p:nvSpPr>
          <p:spPr>
            <a:xfrm>
              <a:off x="8430246" y="2267332"/>
              <a:ext cx="5261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p, C</a:t>
              </a:r>
              <a:endParaRPr lang="ru-RU" sz="1600" dirty="0">
                <a:solidFill>
                  <a:srgbClr val="0000FF"/>
                </a:solidFill>
                <a:latin typeface="Arial Narrow"/>
              </a:endParaRPr>
            </a:p>
          </p:txBody>
        </p:sp>
        <p:sp>
          <p:nvSpPr>
            <p:cNvPr id="12" name="Rectangle 31"/>
            <p:cNvSpPr/>
            <p:nvPr/>
          </p:nvSpPr>
          <p:spPr>
            <a:xfrm>
              <a:off x="6089954" y="2258040"/>
              <a:ext cx="5261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p, C</a:t>
              </a:r>
              <a:endParaRPr lang="ru-RU" sz="1600" dirty="0">
                <a:solidFill>
                  <a:srgbClr val="0000FF"/>
                </a:solidFill>
                <a:latin typeface="Arial Narrow"/>
              </a:endParaRPr>
            </a:p>
          </p:txBody>
        </p:sp>
        <p:sp>
          <p:nvSpPr>
            <p:cNvPr id="13" name="Rectangle 32"/>
            <p:cNvSpPr/>
            <p:nvPr/>
          </p:nvSpPr>
          <p:spPr>
            <a:xfrm>
              <a:off x="7259596" y="3437802"/>
              <a:ext cx="5261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p, C</a:t>
              </a:r>
              <a:endParaRPr lang="ru-RU" sz="1600" dirty="0">
                <a:solidFill>
                  <a:srgbClr val="0000FF"/>
                </a:solidFill>
                <a:latin typeface="Arial Narrow"/>
              </a:endParaRPr>
            </a:p>
          </p:txBody>
        </p:sp>
        <p:sp>
          <p:nvSpPr>
            <p:cNvPr id="14" name="Rectangle 33"/>
            <p:cNvSpPr/>
            <p:nvPr/>
          </p:nvSpPr>
          <p:spPr>
            <a:xfrm>
              <a:off x="7260604" y="2277090"/>
              <a:ext cx="5261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p, C</a:t>
              </a:r>
              <a:endParaRPr lang="ru-RU" sz="1600" dirty="0">
                <a:solidFill>
                  <a:srgbClr val="0000FF"/>
                </a:solidFill>
                <a:latin typeface="Arial Narrow"/>
              </a:endParaRPr>
            </a:p>
          </p:txBody>
        </p:sp>
        <p:sp>
          <p:nvSpPr>
            <p:cNvPr id="15" name="Rectangle 34"/>
            <p:cNvSpPr/>
            <p:nvPr/>
          </p:nvSpPr>
          <p:spPr>
            <a:xfrm>
              <a:off x="6688506" y="2276210"/>
              <a:ext cx="2872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endParaRPr lang="ru-RU" sz="1600" dirty="0">
                <a:solidFill>
                  <a:srgbClr val="0000FF"/>
                </a:solidFill>
                <a:latin typeface="Arial Narrow"/>
              </a:endParaRPr>
            </a:p>
          </p:txBody>
        </p:sp>
        <p:sp>
          <p:nvSpPr>
            <p:cNvPr id="16" name="Rectangle 35"/>
            <p:cNvSpPr/>
            <p:nvPr/>
          </p:nvSpPr>
          <p:spPr>
            <a:xfrm>
              <a:off x="7278180" y="2883226"/>
              <a:ext cx="2760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lang="ru-RU" sz="1600" dirty="0">
                <a:solidFill>
                  <a:srgbClr val="0000FF"/>
                </a:solidFill>
                <a:latin typeface="Arial Narrow"/>
              </a:endParaRPr>
            </a:p>
          </p:txBody>
        </p:sp>
      </p:grpSp>
      <p:sp>
        <p:nvSpPr>
          <p:cNvPr id="17" name="Rectangle 36"/>
          <p:cNvSpPr/>
          <p:nvPr/>
        </p:nvSpPr>
        <p:spPr>
          <a:xfrm>
            <a:off x="564534" y="16915"/>
            <a:ext cx="6045822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09" b="1" dirty="0" smtClean="0">
                <a:latin typeface="+mj-lt"/>
                <a:ea typeface="MS PGothic" pitchFamily="34" charset="-128"/>
                <a:cs typeface="ＭＳ Ｐゴシック" charset="0"/>
              </a:rPr>
              <a:t>Аппроксимация эллиптического уравнения</a:t>
            </a:r>
            <a:endParaRPr lang="en-US" sz="2109" b="1" dirty="0">
              <a:latin typeface="+mj-lt"/>
              <a:ea typeface="MS PGothic" pitchFamily="34" charset="-128"/>
              <a:cs typeface="ＭＳ Ｐゴシック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87" y="2190280"/>
            <a:ext cx="4213177" cy="6400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687" y="1288101"/>
            <a:ext cx="6858000" cy="3689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687" y="2916695"/>
            <a:ext cx="6186525" cy="11887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87" y="4195964"/>
            <a:ext cx="6551144" cy="3657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019" y="4661700"/>
            <a:ext cx="6443715" cy="16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1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2" y="119271"/>
            <a:ext cx="10968925" cy="53113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Содержание лекции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352" y="822506"/>
            <a:ext cx="779728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b="1" dirty="0" smtClean="0">
                <a:solidFill>
                  <a:srgbClr val="010000"/>
                </a:solidFill>
                <a:latin typeface="Arial Narrow" pitchFamily="34" charset="0"/>
              </a:rPr>
              <a:t>Вывод модели транспорта частиц из первых принципов</a:t>
            </a:r>
            <a:endParaRPr kumimoji="1" lang="en-US" sz="20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2925" indent="-28575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Arial Narrow" pitchFamily="34" charset="0"/>
              <a:buChar char="─"/>
            </a:pPr>
            <a:r>
              <a:rPr kumimoji="1" lang="ru-RU" sz="2000" dirty="0">
                <a:solidFill>
                  <a:srgbClr val="000000"/>
                </a:solidFill>
                <a:latin typeface="Arial Narrow" pitchFamily="34" charset="0"/>
              </a:rPr>
              <a:t>Уравнения Навье-Стокса 3</a:t>
            </a:r>
            <a:r>
              <a:rPr kumimoji="1" lang="en-US" sz="2000" dirty="0">
                <a:solidFill>
                  <a:srgbClr val="000000"/>
                </a:solidFill>
                <a:latin typeface="Arial Narrow" pitchFamily="34" charset="0"/>
              </a:rPr>
              <a:t>D</a:t>
            </a:r>
            <a:r>
              <a:rPr kumimoji="1" lang="ru-RU" sz="2000" dirty="0" smtClean="0">
                <a:solidFill>
                  <a:srgbClr val="000000"/>
                </a:solidFill>
                <a:latin typeface="Arial Narrow" pitchFamily="34" charset="0"/>
              </a:rPr>
              <a:t> течения суспензии, уравнения переноса флюидов и частиц, граничные условия;</a:t>
            </a:r>
          </a:p>
          <a:p>
            <a:pPr marL="542925" indent="-28575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Arial Narrow" pitchFamily="34" charset="0"/>
              <a:buChar char="─"/>
            </a:pPr>
            <a:r>
              <a:rPr kumimoji="1" lang="ru-RU" sz="2000" dirty="0" smtClean="0">
                <a:solidFill>
                  <a:srgbClr val="000000"/>
                </a:solidFill>
                <a:latin typeface="Arial Narrow" pitchFamily="34" charset="0"/>
              </a:rPr>
              <a:t>Замыкающие соотношения: реология, скорость осаждения частиц;</a:t>
            </a:r>
            <a:endParaRPr kumimoji="1" lang="en-US" sz="20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marL="542925" indent="-28575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Arial Narrow" pitchFamily="34" charset="0"/>
              <a:buChar char="─"/>
            </a:pPr>
            <a:r>
              <a:rPr kumimoji="1" lang="ru-RU" sz="2000" dirty="0" smtClean="0">
                <a:solidFill>
                  <a:srgbClr val="000000"/>
                </a:solidFill>
                <a:latin typeface="Arial Narrow" pitchFamily="34" charset="0"/>
              </a:rPr>
              <a:t>Приближение тонкого слоя (теория смазки);</a:t>
            </a:r>
          </a:p>
          <a:p>
            <a:pPr marL="542925" indent="-28575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Arial Narrow" pitchFamily="34" charset="0"/>
              <a:buChar char="─"/>
            </a:pPr>
            <a:r>
              <a:rPr kumimoji="1" lang="ru-RU" sz="2000" dirty="0" smtClean="0">
                <a:solidFill>
                  <a:srgbClr val="000000"/>
                </a:solidFill>
                <a:latin typeface="Arial Narrow" pitchFamily="34" charset="0"/>
              </a:rPr>
              <a:t>Осреднение </a:t>
            </a:r>
            <a:r>
              <a:rPr kumimoji="1" lang="en-US" sz="2000" dirty="0" smtClean="0">
                <a:solidFill>
                  <a:srgbClr val="000000"/>
                </a:solidFill>
                <a:latin typeface="Arial Narrow" pitchFamily="34" charset="0"/>
              </a:rPr>
              <a:t>3D</a:t>
            </a:r>
            <a:r>
              <a:rPr kumimoji="1" lang="ru-RU" sz="2000" dirty="0" smtClean="0">
                <a:solidFill>
                  <a:srgbClr val="000000"/>
                </a:solidFill>
                <a:latin typeface="Arial Narrow" pitchFamily="34" charset="0"/>
              </a:rPr>
              <a:t> уравнений поперек слота</a:t>
            </a:r>
            <a:r>
              <a:rPr kumimoji="1" lang="en-US" sz="2000" dirty="0" smtClean="0">
                <a:solidFill>
                  <a:srgbClr val="000000"/>
                </a:solidFill>
                <a:latin typeface="Arial Narrow" pitchFamily="34" charset="0"/>
              </a:rPr>
              <a:t>, </a:t>
            </a:r>
            <a:r>
              <a:rPr kumimoji="1" lang="ru-RU" sz="2000" dirty="0" smtClean="0">
                <a:solidFill>
                  <a:srgbClr val="000000"/>
                </a:solidFill>
                <a:latin typeface="Arial Narrow" pitchFamily="34" charset="0"/>
              </a:rPr>
              <a:t>вывод 2</a:t>
            </a:r>
            <a:r>
              <a:rPr kumimoji="1" lang="en-US" sz="2000" dirty="0" smtClean="0">
                <a:solidFill>
                  <a:srgbClr val="000000"/>
                </a:solidFill>
                <a:latin typeface="Arial Narrow" pitchFamily="34" charset="0"/>
              </a:rPr>
              <a:t>D </a:t>
            </a:r>
            <a:r>
              <a:rPr kumimoji="1" lang="ru-RU" sz="2000" dirty="0" smtClean="0">
                <a:solidFill>
                  <a:srgbClr val="000000"/>
                </a:solidFill>
                <a:latin typeface="Arial Narrow" pitchFamily="34" charset="0"/>
              </a:rPr>
              <a:t>уравнений;</a:t>
            </a:r>
          </a:p>
          <a:p>
            <a:pPr marL="542925" indent="-28575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Arial Narrow" pitchFamily="34" charset="0"/>
              <a:buChar char="─"/>
            </a:pPr>
            <a:r>
              <a:rPr kumimoji="1" lang="ru-RU" sz="2000" dirty="0" smtClean="0">
                <a:solidFill>
                  <a:srgbClr val="000000"/>
                </a:solidFill>
                <a:latin typeface="Arial Narrow" pitchFamily="34" charset="0"/>
              </a:rPr>
              <a:t>Граничные условия для </a:t>
            </a:r>
            <a:r>
              <a:rPr kumimoji="1" lang="en-US" sz="2000" dirty="0" smtClean="0">
                <a:solidFill>
                  <a:srgbClr val="000000"/>
                </a:solidFill>
                <a:latin typeface="Arial Narrow" pitchFamily="34" charset="0"/>
              </a:rPr>
              <a:t>2D </a:t>
            </a:r>
            <a:r>
              <a:rPr kumimoji="1" lang="ru-RU" sz="2000" dirty="0" smtClean="0">
                <a:solidFill>
                  <a:srgbClr val="000000"/>
                </a:solidFill>
                <a:latin typeface="Arial Narrow" pitchFamily="34" charset="0"/>
              </a:rPr>
              <a:t>задачи</a:t>
            </a:r>
            <a:r>
              <a:rPr kumimoji="1" lang="en-US" sz="2000" dirty="0" smtClean="0">
                <a:solidFill>
                  <a:srgbClr val="000000"/>
                </a:solidFill>
                <a:latin typeface="Arial Narrow" pitchFamily="34" charset="0"/>
              </a:rPr>
              <a:t>;</a:t>
            </a:r>
            <a:endParaRPr kumimoji="1" lang="ru-RU" sz="20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b="1" dirty="0" smtClean="0">
                <a:solidFill>
                  <a:srgbClr val="010000"/>
                </a:solidFill>
                <a:latin typeface="Arial Narrow" pitchFamily="34" charset="0"/>
              </a:rPr>
              <a:t>Численная реализация</a:t>
            </a:r>
          </a:p>
          <a:p>
            <a:pPr marL="542925" indent="-28575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Arial Narrow" pitchFamily="34" charset="0"/>
              <a:buChar char="─"/>
            </a:pPr>
            <a:r>
              <a:rPr kumimoji="1" lang="ru-RU" sz="2000" dirty="0" smtClean="0">
                <a:solidFill>
                  <a:srgbClr val="000000"/>
                </a:solidFill>
                <a:latin typeface="Arial Narrow" pitchFamily="34" charset="0"/>
              </a:rPr>
              <a:t>Конечно-разностная аппроксимация</a:t>
            </a:r>
            <a:r>
              <a:rPr kumimoji="1" lang="en-US" sz="2000" dirty="0">
                <a:solidFill>
                  <a:srgbClr val="000000"/>
                </a:solidFill>
                <a:latin typeface="Arial Narrow" pitchFamily="34" charset="0"/>
              </a:rPr>
              <a:t>;</a:t>
            </a:r>
            <a:endParaRPr kumimoji="1" lang="ru-RU" sz="20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marL="542925" indent="-28575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Arial Narrow" pitchFamily="34" charset="0"/>
              <a:buChar char="─"/>
            </a:pPr>
            <a:r>
              <a:rPr kumimoji="1" lang="ru-RU" sz="2000" dirty="0" smtClean="0">
                <a:solidFill>
                  <a:srgbClr val="000000"/>
                </a:solidFill>
                <a:latin typeface="Arial Narrow" pitchFamily="34" charset="0"/>
              </a:rPr>
              <a:t>Многосеточный метод для </a:t>
            </a:r>
            <a:r>
              <a:rPr kumimoji="1" lang="en-US" sz="2000" dirty="0" smtClean="0">
                <a:solidFill>
                  <a:srgbClr val="000000"/>
                </a:solidFill>
                <a:latin typeface="Arial Narrow" pitchFamily="34" charset="0"/>
              </a:rPr>
              <a:t>div (</a:t>
            </a:r>
            <a:r>
              <a:rPr kumimoji="1" lang="en-US" sz="2000" i="1" dirty="0" smtClean="0">
                <a:solidFill>
                  <a:srgbClr val="000000"/>
                </a:solidFill>
                <a:latin typeface="Arial Narrow" pitchFamily="34" charset="0"/>
              </a:rPr>
              <a:t>K</a:t>
            </a:r>
            <a:r>
              <a:rPr kumimoji="1" lang="en-US" sz="2000" dirty="0" smtClean="0">
                <a:solidFill>
                  <a:srgbClr val="000000"/>
                </a:solidFill>
                <a:latin typeface="Arial Narrow" pitchFamily="34" charset="0"/>
              </a:rPr>
              <a:t> grad p) = </a:t>
            </a:r>
            <a:r>
              <a:rPr kumimoji="1" lang="en-US" sz="2000" i="1" dirty="0" smtClean="0">
                <a:solidFill>
                  <a:srgbClr val="000000"/>
                </a:solidFill>
                <a:latin typeface="Arial Narrow" pitchFamily="34" charset="0"/>
              </a:rPr>
              <a:t>F</a:t>
            </a:r>
            <a:r>
              <a:rPr kumimoji="1" lang="en-US" sz="2000" dirty="0" smtClean="0">
                <a:solidFill>
                  <a:srgbClr val="000000"/>
                </a:solidFill>
                <a:latin typeface="Arial Narrow" pitchFamily="34" charset="0"/>
              </a:rPr>
              <a:t>;</a:t>
            </a:r>
          </a:p>
          <a:p>
            <a:pPr marL="542925" indent="-28575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Arial Narrow" pitchFamily="34" charset="0"/>
              <a:buChar char="─"/>
            </a:pPr>
            <a:r>
              <a:rPr kumimoji="1" lang="ru-RU" sz="2000" dirty="0" smtClean="0">
                <a:solidFill>
                  <a:srgbClr val="000000"/>
                </a:solidFill>
                <a:latin typeface="Arial Narrow" pitchFamily="34" charset="0"/>
              </a:rPr>
              <a:t>Методы решения уравнения переноса</a:t>
            </a:r>
            <a:r>
              <a:rPr kumimoji="1" lang="ru-RU" sz="2000" dirty="0" smtClean="0">
                <a:solidFill>
                  <a:srgbClr val="000000"/>
                </a:solidFill>
                <a:latin typeface="Arial Narrow" pitchFamily="34" charset="0"/>
              </a:rPr>
              <a:t>;</a:t>
            </a:r>
          </a:p>
          <a:p>
            <a:pPr marL="342900" lvl="0" indent="-34290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b="1" dirty="0" smtClean="0">
                <a:solidFill>
                  <a:srgbClr val="010000"/>
                </a:solidFill>
                <a:latin typeface="Arial Narrow" pitchFamily="34" charset="0"/>
              </a:rPr>
              <a:t>Пример </a:t>
            </a:r>
            <a:r>
              <a:rPr kumimoji="1" lang="ru-RU" sz="2000" b="1" dirty="0" err="1" smtClean="0">
                <a:solidFill>
                  <a:srgbClr val="010000"/>
                </a:solidFill>
                <a:latin typeface="Arial Narrow" pitchFamily="34" charset="0"/>
              </a:rPr>
              <a:t>валидации</a:t>
            </a:r>
            <a:r>
              <a:rPr kumimoji="1" lang="ru-RU" sz="2000" b="1" dirty="0" smtClean="0">
                <a:solidFill>
                  <a:srgbClr val="010000"/>
                </a:solidFill>
                <a:latin typeface="Arial Narrow" pitchFamily="34" charset="0"/>
              </a:rPr>
              <a:t> модели</a:t>
            </a:r>
            <a:endParaRPr kumimoji="1" lang="ru-RU" sz="2000" dirty="0" smtClean="0">
              <a:solidFill>
                <a:srgbClr val="010000"/>
              </a:solidFill>
              <a:latin typeface="Arial Narrow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2"/>
          <a:srcRect l="39747" t="67392"/>
          <a:stretch/>
        </p:blipFill>
        <p:spPr>
          <a:xfrm>
            <a:off x="8735107" y="3981985"/>
            <a:ext cx="2323955" cy="1850811"/>
          </a:xfrm>
          <a:prstGeom prst="rect">
            <a:avLst/>
          </a:prstGeom>
        </p:spPr>
      </p:pic>
      <p:pic>
        <p:nvPicPr>
          <p:cNvPr id="7" name="Picture 6" descr="D:\Skoltech\Conferences\Novosib_IG_2017\Lection\Flow_Confi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633" y="1259398"/>
            <a:ext cx="3524905" cy="2468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22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/>
          <p:nvPr/>
        </p:nvSpPr>
        <p:spPr bwMode="auto">
          <a:xfrm>
            <a:off x="1907975" y="5919567"/>
            <a:ext cx="504000" cy="360000"/>
          </a:xfrm>
          <a:prstGeom prst="rect">
            <a:avLst/>
          </a:prstGeom>
          <a:noFill/>
          <a:ln w="6350" cap="flat" cmpd="sng" algn="ctr">
            <a:solidFill>
              <a:srgbClr val="FFFFFF">
                <a:lumMod val="50000"/>
                <a:lumOff val="5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3366"/>
              </a:buClr>
              <a:buSzTx/>
              <a:buFont typeface="Times New Roman" pitchFamily="18" charset="0"/>
              <a:buNone/>
              <a:tabLst/>
              <a:defRPr/>
            </a:pPr>
            <a:endParaRPr kumimoji="1" lang="ru-RU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11036" y="2678054"/>
            <a:ext cx="9313441" cy="78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66700" indent="-266700">
              <a:spcBef>
                <a:spcPts val="600"/>
              </a:spcBef>
              <a:buClr>
                <a:srgbClr val="2F5597"/>
              </a:buClr>
              <a:buFont typeface="Symbol" pitchFamily="18" charset="2"/>
              <a:buChar char="·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Аппроксимация граничных </a:t>
            </a:r>
            <a:r>
              <a:rPr lang="ru-RU" sz="2000" dirty="0" err="1" smtClean="0">
                <a:solidFill>
                  <a:srgbClr val="000000"/>
                </a:solidFill>
                <a:latin typeface="Arial Narrow"/>
              </a:rPr>
              <a:t>граничных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 условий </a:t>
            </a:r>
            <a:r>
              <a:rPr lang="en-US" sz="2000" i="1" dirty="0">
                <a:solidFill>
                  <a:srgbClr val="000000"/>
                </a:solidFill>
              </a:rPr>
              <a:t>O</a:t>
            </a:r>
            <a:r>
              <a:rPr lang="ru-RU" sz="2000" dirty="0">
                <a:solidFill>
                  <a:srgbClr val="000000"/>
                </a:solidFill>
              </a:rPr>
              <a:t>(</a:t>
            </a:r>
            <a:r>
              <a:rPr lang="en-US" sz="2000" i="1" dirty="0">
                <a:solidFill>
                  <a:srgbClr val="000000"/>
                </a:solidFill>
              </a:rPr>
              <a:t>h</a:t>
            </a:r>
            <a:r>
              <a:rPr lang="en-US" sz="2000" baseline="30000" dirty="0">
                <a:solidFill>
                  <a:srgbClr val="000000"/>
                </a:solidFill>
              </a:rPr>
              <a:t>2</a:t>
            </a:r>
            <a:r>
              <a:rPr lang="ru-RU" sz="2000" dirty="0" smtClean="0">
                <a:solidFill>
                  <a:srgbClr val="000000"/>
                </a:solidFill>
              </a:rPr>
              <a:t>)</a:t>
            </a:r>
          </a:p>
          <a:p>
            <a:pPr marL="266700" indent="-266700">
              <a:spcBef>
                <a:spcPts val="600"/>
              </a:spcBef>
              <a:buClr>
                <a:srgbClr val="2F5597"/>
              </a:buClr>
              <a:buFont typeface="Symbol" pitchFamily="18" charset="2"/>
              <a:buChar char="·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Метод фиктивных ячеек</a:t>
            </a:r>
            <a:endParaRPr lang="ru-RU" sz="2000" dirty="0">
              <a:solidFill>
                <a:srgbClr val="000000"/>
              </a:solidFill>
              <a:latin typeface="Arial Narrow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678765" y="868381"/>
            <a:ext cx="5331357" cy="2794202"/>
            <a:chOff x="6584498" y="3253361"/>
            <a:chExt cx="5331357" cy="2794202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6584498" y="3715858"/>
              <a:ext cx="5328000" cy="0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ysDash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>
            <a:xfrm>
              <a:off x="6586175" y="4169708"/>
              <a:ext cx="5328000" cy="0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ysDash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>
            <a:xfrm>
              <a:off x="6587854" y="4653700"/>
              <a:ext cx="5328000" cy="0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ysDash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>
            <a:xfrm>
              <a:off x="6587855" y="5105875"/>
              <a:ext cx="5328000" cy="0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ysDash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>
            <a:xfrm>
              <a:off x="6587851" y="5578145"/>
              <a:ext cx="5328000" cy="0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ysDash"/>
            </a:ln>
            <a:effectLst/>
          </p:spPr>
        </p:cxnSp>
        <p:sp>
          <p:nvSpPr>
            <p:cNvPr id="44" name="Rectangle 43"/>
            <p:cNvSpPr/>
            <p:nvPr/>
          </p:nvSpPr>
          <p:spPr>
            <a:xfrm>
              <a:off x="7484720" y="3715858"/>
              <a:ext cx="3552092" cy="1859432"/>
            </a:xfrm>
            <a:prstGeom prst="rect">
              <a:avLst/>
            </a:prstGeom>
            <a:noFill/>
            <a:ln w="508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7484720" y="4166077"/>
              <a:ext cx="3552092" cy="0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>
            <a:xfrm>
              <a:off x="7476348" y="4649449"/>
              <a:ext cx="3552092" cy="0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>
            <a:xfrm>
              <a:off x="7476346" y="5111053"/>
              <a:ext cx="3552092" cy="0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>
            <a:xfrm>
              <a:off x="8363951" y="3715858"/>
              <a:ext cx="0" cy="1859432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>
            <a:xfrm>
              <a:off x="9252392" y="3715858"/>
              <a:ext cx="0" cy="1859432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>
            <a:xfrm>
              <a:off x="10154232" y="3715858"/>
              <a:ext cx="0" cy="1859432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51" name="Rectangle 50"/>
            <p:cNvSpPr/>
            <p:nvPr/>
          </p:nvSpPr>
          <p:spPr>
            <a:xfrm>
              <a:off x="6591327" y="3255387"/>
              <a:ext cx="5319686" cy="2792176"/>
            </a:xfrm>
            <a:prstGeom prst="rect">
              <a:avLst/>
            </a:prstGeom>
            <a:noFill/>
            <a:ln w="22225" cap="flat" cmpd="sng" algn="ctr">
              <a:solidFill>
                <a:srgbClr val="00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7484720" y="3255387"/>
              <a:ext cx="0" cy="2792176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ysDash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>
            <a:xfrm>
              <a:off x="8361815" y="3255387"/>
              <a:ext cx="0" cy="2792176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ysDash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>
            <a:xfrm>
              <a:off x="9252392" y="3255387"/>
              <a:ext cx="0" cy="2792176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ysDash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>
            <a:xfrm>
              <a:off x="10154232" y="3253361"/>
              <a:ext cx="0" cy="2792176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ysDash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>
            <a:xfrm>
              <a:off x="11034676" y="3253361"/>
              <a:ext cx="0" cy="2792176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ysDash"/>
            </a:ln>
            <a:effectLst/>
          </p:spPr>
        </p:cxnSp>
      </p:grpSp>
      <p:grpSp>
        <p:nvGrpSpPr>
          <p:cNvPr id="58" name="Group 57"/>
          <p:cNvGrpSpPr/>
          <p:nvPr/>
        </p:nvGrpSpPr>
        <p:grpSpPr>
          <a:xfrm>
            <a:off x="2537052" y="1172656"/>
            <a:ext cx="4131724" cy="1087938"/>
            <a:chOff x="4009329" y="1250540"/>
            <a:chExt cx="4131724" cy="1087938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4017701" y="1439208"/>
              <a:ext cx="950963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5063864" y="1250540"/>
              <a:ext cx="30771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- </a:t>
              </a:r>
              <a:r>
                <a:rPr lang="ru-RU" dirty="0" smtClean="0"/>
                <a:t>Граница расчетной области</a:t>
              </a:r>
              <a:r>
                <a:rPr lang="en-US" dirty="0" smtClean="0"/>
                <a:t>;</a:t>
              </a:r>
              <a:endParaRPr lang="en-US" dirty="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017701" y="1814495"/>
              <a:ext cx="950963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>
              <a:off x="5063864" y="1605731"/>
              <a:ext cx="17167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- </a:t>
              </a:r>
              <a:r>
                <a:rPr lang="ru-RU" dirty="0" smtClean="0"/>
                <a:t>Ячейки сетки</a:t>
              </a:r>
              <a:r>
                <a:rPr lang="en-US" dirty="0" smtClean="0"/>
                <a:t>;</a:t>
              </a:r>
              <a:endParaRPr lang="en-US" dirty="0"/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4009329" y="2177910"/>
              <a:ext cx="950963" cy="0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/>
            <p:cNvSpPr/>
            <p:nvPr/>
          </p:nvSpPr>
          <p:spPr>
            <a:xfrm>
              <a:off x="5055492" y="1969146"/>
              <a:ext cx="22543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- </a:t>
              </a:r>
              <a:r>
                <a:rPr lang="ru-RU" dirty="0" smtClean="0"/>
                <a:t>Фиктивные ячейки</a:t>
              </a:r>
              <a:r>
                <a:rPr lang="en-US" dirty="0" smtClean="0"/>
                <a:t>;</a:t>
              </a:r>
              <a:endParaRPr lang="en-US" dirty="0"/>
            </a:p>
          </p:txBody>
        </p:sp>
      </p:grpSp>
      <p:graphicFrame>
        <p:nvGraphicFramePr>
          <p:cNvPr id="6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7867700"/>
              </p:ext>
            </p:extLst>
          </p:nvPr>
        </p:nvGraphicFramePr>
        <p:xfrm>
          <a:off x="864153" y="3630696"/>
          <a:ext cx="7427913" cy="132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40" name="Equation" r:id="rId3" imgW="4127400" imgH="736560" progId="Equation.3">
                  <p:embed/>
                </p:oleObj>
              </mc:Choice>
              <mc:Fallback>
                <p:oleObj name="Equation" r:id="rId3" imgW="4127400" imgH="736560" progId="Equation.3">
                  <p:embed/>
                  <p:pic>
                    <p:nvPicPr>
                      <p:cNvPr id="45" name="Object 4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4153" y="3630696"/>
                        <a:ext cx="7427913" cy="1327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Rectangle 6"/>
          <p:cNvSpPr>
            <a:spLocks noChangeArrowheads="1"/>
          </p:cNvSpPr>
          <p:nvPr/>
        </p:nvSpPr>
        <p:spPr bwMode="auto">
          <a:xfrm>
            <a:off x="7871882" y="2036182"/>
            <a:ext cx="339565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ts val="600"/>
              </a:spcBef>
              <a:buClr>
                <a:srgbClr val="2F5597"/>
              </a:buClr>
            </a:pPr>
            <a:r>
              <a:rPr lang="en-US" sz="2000" dirty="0" smtClean="0">
                <a:solidFill>
                  <a:srgbClr val="000000"/>
                </a:solidFill>
                <a:latin typeface="Arial Narrow"/>
              </a:rPr>
              <a:t>x</a:t>
            </a:r>
            <a:endParaRPr lang="ru-RU" sz="2000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67" name="Rectangle 6"/>
          <p:cNvSpPr>
            <a:spLocks noChangeArrowheads="1"/>
          </p:cNvSpPr>
          <p:nvPr/>
        </p:nvSpPr>
        <p:spPr bwMode="auto">
          <a:xfrm>
            <a:off x="6988687" y="2047629"/>
            <a:ext cx="339565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ts val="600"/>
              </a:spcBef>
              <a:buClr>
                <a:srgbClr val="2F5597"/>
              </a:buClr>
            </a:pPr>
            <a:r>
              <a:rPr lang="en-US" sz="2000" dirty="0" smtClean="0">
                <a:solidFill>
                  <a:srgbClr val="000000"/>
                </a:solidFill>
                <a:latin typeface="Arial Narrow"/>
              </a:rPr>
              <a:t>x</a:t>
            </a:r>
            <a:endParaRPr lang="ru-RU" sz="2000" dirty="0">
              <a:solidFill>
                <a:srgbClr val="000000"/>
              </a:solidFill>
              <a:latin typeface="Arial Narrow"/>
            </a:endParaRPr>
          </a:p>
        </p:txBody>
      </p:sp>
      <p:graphicFrame>
        <p:nvGraphicFramePr>
          <p:cNvPr id="68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651673"/>
              </p:ext>
            </p:extLst>
          </p:nvPr>
        </p:nvGraphicFramePr>
        <p:xfrm>
          <a:off x="6826681" y="1803603"/>
          <a:ext cx="66357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41" name="Equation" r:id="rId5" imgW="368280" imgH="241200" progId="Equation.3">
                  <p:embed/>
                </p:oleObj>
              </mc:Choice>
              <mc:Fallback>
                <p:oleObj name="Equation" r:id="rId5" imgW="368280" imgH="241200" progId="Equation.3">
                  <p:embed/>
                  <p:pic>
                    <p:nvPicPr>
                      <p:cNvPr id="65" name="Object 6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26681" y="1803603"/>
                        <a:ext cx="663575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5222640"/>
              </p:ext>
            </p:extLst>
          </p:nvPr>
        </p:nvGraphicFramePr>
        <p:xfrm>
          <a:off x="7742791" y="1807111"/>
          <a:ext cx="54927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42" name="Equation" r:id="rId7" imgW="304560" imgH="241200" progId="Equation.3">
                  <p:embed/>
                </p:oleObj>
              </mc:Choice>
              <mc:Fallback>
                <p:oleObj name="Equation" r:id="rId7" imgW="304560" imgH="241200" progId="Equation.3">
                  <p:embed/>
                  <p:pic>
                    <p:nvPicPr>
                      <p:cNvPr id="68" name="Object 6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42791" y="1807111"/>
                        <a:ext cx="549275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Rectangle 36"/>
          <p:cNvSpPr/>
          <p:nvPr/>
        </p:nvSpPr>
        <p:spPr>
          <a:xfrm>
            <a:off x="454927" y="0"/>
            <a:ext cx="9350508" cy="656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09" b="1" dirty="0" smtClean="0">
                <a:latin typeface="+mj-lt"/>
                <a:ea typeface="MS PGothic" pitchFamily="34" charset="-128"/>
                <a:cs typeface="ＭＳ Ｐゴシック" charset="0"/>
              </a:rPr>
              <a:t>Аппроксимация граничных условий </a:t>
            </a:r>
            <a:r>
              <a:rPr lang="ru-RU" sz="2109" b="1" dirty="0" smtClean="0">
                <a:latin typeface="+mj-lt"/>
                <a:ea typeface="MS PGothic" pitchFamily="34" charset="-128"/>
                <a:cs typeface="ＭＳ Ｐゴシック" charset="0"/>
              </a:rPr>
              <a:t>для эллиптического уравнения</a:t>
            </a:r>
            <a:endParaRPr lang="en-US" sz="2109" b="1" dirty="0">
              <a:latin typeface="+mj-lt"/>
              <a:ea typeface="MS PGothic" pitchFamily="34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7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/>
          <p:nvPr/>
        </p:nvSpPr>
        <p:spPr bwMode="auto">
          <a:xfrm>
            <a:off x="1907975" y="5919567"/>
            <a:ext cx="504000" cy="360000"/>
          </a:xfrm>
          <a:prstGeom prst="rect">
            <a:avLst/>
          </a:prstGeom>
          <a:noFill/>
          <a:ln w="6350" cap="flat" cmpd="sng" algn="ctr">
            <a:solidFill>
              <a:srgbClr val="FFFFFF">
                <a:lumMod val="50000"/>
                <a:lumOff val="5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3366"/>
              </a:buClr>
              <a:buSzTx/>
              <a:buFont typeface="Times New Roman" pitchFamily="18" charset="0"/>
              <a:buNone/>
              <a:tabLst/>
              <a:defRPr/>
            </a:pPr>
            <a:endParaRPr kumimoji="1" lang="ru-RU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64534" y="860611"/>
            <a:ext cx="11294386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66700" indent="-266700">
              <a:spcBef>
                <a:spcPts val="600"/>
              </a:spcBef>
              <a:buClr>
                <a:srgbClr val="2F5597"/>
              </a:buClr>
              <a:buFont typeface="Symbol" pitchFamily="18" charset="2"/>
              <a:buChar char="·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Аппроксимация эллиптического уравнения для давления приводит к СЛАУ с </a:t>
            </a:r>
            <a:r>
              <a:rPr lang="ru-RU" sz="2000" dirty="0" err="1" smtClean="0">
                <a:solidFill>
                  <a:srgbClr val="000000"/>
                </a:solidFill>
                <a:latin typeface="Arial Narrow"/>
              </a:rPr>
              <a:t>пятидиагональной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 матрицей</a:t>
            </a:r>
          </a:p>
        </p:txBody>
      </p:sp>
      <p:sp>
        <p:nvSpPr>
          <p:cNvPr id="17" name="Rectangle 36"/>
          <p:cNvSpPr/>
          <p:nvPr/>
        </p:nvSpPr>
        <p:spPr>
          <a:xfrm>
            <a:off x="495564" y="36602"/>
            <a:ext cx="11459484" cy="656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09" b="1" dirty="0">
                <a:latin typeface="+mj-lt"/>
                <a:ea typeface="MS PGothic" pitchFamily="34" charset="-128"/>
                <a:cs typeface="ＭＳ Ｐゴシック" charset="0"/>
              </a:rPr>
              <a:t>Численное </a:t>
            </a:r>
            <a:r>
              <a:rPr lang="ru-RU" sz="2109" b="1" dirty="0" smtClean="0">
                <a:latin typeface="+mj-lt"/>
                <a:ea typeface="MS PGothic" pitchFamily="34" charset="-128"/>
                <a:cs typeface="ＭＳ Ｐゴシック" charset="0"/>
              </a:rPr>
              <a:t>решение системы линейных уравнений с </a:t>
            </a:r>
            <a:r>
              <a:rPr lang="ru-RU" sz="2109" b="1" dirty="0" err="1" smtClean="0">
                <a:latin typeface="+mj-lt"/>
                <a:ea typeface="MS PGothic" pitchFamily="34" charset="-128"/>
                <a:cs typeface="ＭＳ Ｐゴシック" charset="0"/>
              </a:rPr>
              <a:t>пятидиагональной</a:t>
            </a:r>
            <a:r>
              <a:rPr lang="ru-RU" sz="2109" b="1" dirty="0" smtClean="0">
                <a:latin typeface="+mj-lt"/>
                <a:ea typeface="MS PGothic" pitchFamily="34" charset="-128"/>
                <a:cs typeface="ＭＳ Ｐゴシック" charset="0"/>
              </a:rPr>
              <a:t> матрицей</a:t>
            </a:r>
            <a:endParaRPr lang="en-US" sz="2109" b="1" dirty="0">
              <a:latin typeface="+mj-lt"/>
              <a:ea typeface="MS PGothic" pitchFamily="34" charset="-128"/>
              <a:cs typeface="ＭＳ Ｐゴシック" charset="0"/>
            </a:endParaRPr>
          </a:p>
        </p:txBody>
      </p:sp>
      <p:graphicFrame>
        <p:nvGraphicFramePr>
          <p:cNvPr id="23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219614"/>
              </p:ext>
            </p:extLst>
          </p:nvPr>
        </p:nvGraphicFramePr>
        <p:xfrm>
          <a:off x="909902" y="1383062"/>
          <a:ext cx="285432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1" name="Equation" r:id="rId3" imgW="1587240" imgH="241200" progId="Equation.3">
                  <p:embed/>
                </p:oleObj>
              </mc:Choice>
              <mc:Fallback>
                <p:oleObj name="Equation" r:id="rId3" imgW="1587240" imgH="241200" progId="Equation.3">
                  <p:embed/>
                  <p:pic>
                    <p:nvPicPr>
                      <p:cNvPr id="34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902" y="1383062"/>
                        <a:ext cx="2854325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564534" y="3390267"/>
            <a:ext cx="11514690" cy="263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66700" indent="-266700">
              <a:spcBef>
                <a:spcPts val="600"/>
              </a:spcBef>
              <a:buClr>
                <a:srgbClr val="2F5597"/>
              </a:buClr>
              <a:buFont typeface="Symbol" pitchFamily="18" charset="2"/>
              <a:buChar char="·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Методы численного решения СЛАУ</a:t>
            </a:r>
          </a:p>
          <a:p>
            <a:pPr marL="800100" lvl="1" indent="-342900">
              <a:spcBef>
                <a:spcPts val="600"/>
              </a:spcBef>
              <a:buClr>
                <a:srgbClr val="2F5597"/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Прямые методы (точное решение: метод Гаусса, 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</a:rPr>
              <a:t>Intel DSS 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из библиотеки 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</a:rPr>
              <a:t>MKL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)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</a:rPr>
              <a:t>;</a:t>
            </a:r>
          </a:p>
          <a:p>
            <a:pPr marL="800100" lvl="1" indent="-342900">
              <a:spcBef>
                <a:spcPts val="600"/>
              </a:spcBef>
              <a:buClr>
                <a:srgbClr val="2F5597"/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Итерационные</a:t>
            </a:r>
          </a:p>
          <a:p>
            <a:pPr marL="1257300" lvl="2" indent="-342900">
              <a:spcBef>
                <a:spcPts val="600"/>
              </a:spcBef>
              <a:buClr>
                <a:srgbClr val="2F5597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Методы пространства Крылова (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</a:rPr>
              <a:t>CG, </a:t>
            </a:r>
            <a:r>
              <a:rPr lang="en-US" sz="2000" dirty="0" err="1" smtClean="0">
                <a:solidFill>
                  <a:srgbClr val="000000"/>
                </a:solidFill>
                <a:latin typeface="Arial Narrow"/>
              </a:rPr>
              <a:t>BiCGStab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</a:rPr>
              <a:t>, GMRES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)</a:t>
            </a:r>
          </a:p>
          <a:p>
            <a:pPr marL="1257300" lvl="2" indent="-342900">
              <a:spcBef>
                <a:spcPts val="600"/>
              </a:spcBef>
              <a:buClr>
                <a:srgbClr val="2F5597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Для ускорения сходимости требуется использовать </a:t>
            </a:r>
            <a:r>
              <a:rPr lang="ru-RU" sz="2000" dirty="0" err="1" smtClean="0">
                <a:solidFill>
                  <a:srgbClr val="000000"/>
                </a:solidFill>
                <a:latin typeface="Arial Narrow"/>
              </a:rPr>
              <a:t>предобуславливатели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Arial Narrow"/>
              </a:rPr>
              <a:t>(семейство </a:t>
            </a:r>
            <a:r>
              <a:rPr lang="en-US" sz="2000" dirty="0">
                <a:solidFill>
                  <a:srgbClr val="000000"/>
                </a:solidFill>
                <a:latin typeface="Arial Narrow"/>
              </a:rPr>
              <a:t>ILU – incomplete LU factorization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)</a:t>
            </a:r>
            <a:endParaRPr lang="en-US" sz="2000" dirty="0" smtClean="0">
              <a:solidFill>
                <a:srgbClr val="000000"/>
              </a:solidFill>
              <a:latin typeface="Arial Narrow"/>
            </a:endParaRPr>
          </a:p>
          <a:p>
            <a:pPr marL="1257300" lvl="2" indent="-342900">
              <a:spcBef>
                <a:spcPts val="600"/>
              </a:spcBef>
              <a:buClr>
                <a:srgbClr val="2F5597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Многосеточные методы (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</a:rPr>
              <a:t>Algebraic multigrid, Black-box multigrid, geometric multigrid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)</a:t>
            </a:r>
            <a:endParaRPr lang="en-US" sz="2000" dirty="0" smtClean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64534" y="1915201"/>
            <a:ext cx="11294386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66700" indent="-266700">
              <a:spcBef>
                <a:spcPts val="600"/>
              </a:spcBef>
              <a:buClr>
                <a:srgbClr val="2F5597"/>
              </a:buClr>
              <a:buFont typeface="Symbol" pitchFamily="18" charset="2"/>
              <a:buChar char="·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Матрица 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</a:rPr>
              <a:t>A 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плохо обусловлена: </a:t>
            </a:r>
            <a:endParaRPr lang="ru-RU" sz="2000" dirty="0" smtClean="0">
              <a:solidFill>
                <a:srgbClr val="000000"/>
              </a:solidFill>
              <a:latin typeface="Arial Narrow"/>
            </a:endParaRPr>
          </a:p>
        </p:txBody>
      </p:sp>
      <p:graphicFrame>
        <p:nvGraphicFramePr>
          <p:cNvPr id="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0937379"/>
              </p:ext>
            </p:extLst>
          </p:nvPr>
        </p:nvGraphicFramePr>
        <p:xfrm>
          <a:off x="3993007" y="1888596"/>
          <a:ext cx="2387600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2" name="Equation" r:id="rId5" imgW="1371600" imgH="279360" progId="Equation.3">
                  <p:embed/>
                </p:oleObj>
              </mc:Choice>
              <mc:Fallback>
                <p:oleObj name="Equation" r:id="rId5" imgW="1371600" imgH="279360" progId="Equation.3">
                  <p:embed/>
                  <p:pic>
                    <p:nvPicPr>
                      <p:cNvPr id="8602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3007" y="1888596"/>
                        <a:ext cx="2387600" cy="490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246381"/>
              </p:ext>
            </p:extLst>
          </p:nvPr>
        </p:nvGraphicFramePr>
        <p:xfrm>
          <a:off x="968771" y="2602241"/>
          <a:ext cx="2363788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3" name="Equation" r:id="rId7" imgW="1358310" imgH="215806" progId="Equation.3">
                  <p:embed/>
                </p:oleObj>
              </mc:Choice>
              <mc:Fallback>
                <p:oleObj name="Equation" r:id="rId7" imgW="1358310" imgH="215806" progId="Equation.3">
                  <p:embed/>
                  <p:pic>
                    <p:nvPicPr>
                      <p:cNvPr id="860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771" y="2602241"/>
                        <a:ext cx="2363788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63632"/>
              </p:ext>
            </p:extLst>
          </p:nvPr>
        </p:nvGraphicFramePr>
        <p:xfrm>
          <a:off x="3736795" y="2315953"/>
          <a:ext cx="4111625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4" name="Equation" r:id="rId9" imgW="2362200" imgH="508000" progId="Equation.3">
                  <p:embed/>
                </p:oleObj>
              </mc:Choice>
              <mc:Fallback>
                <p:oleObj name="Equation" r:id="rId9" imgW="2362200" imgH="508000" progId="Equation.3">
                  <p:embed/>
                  <p:pic>
                    <p:nvPicPr>
                      <p:cNvPr id="860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6795" y="2315953"/>
                        <a:ext cx="4111625" cy="893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985580" y="2405738"/>
            <a:ext cx="4343580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buClr>
                <a:srgbClr val="2F5597"/>
              </a:buClr>
            </a:pPr>
            <a:r>
              <a:rPr lang="ru-RU" sz="1600" dirty="0" smtClean="0">
                <a:solidFill>
                  <a:srgbClr val="0000FF"/>
                </a:solidFill>
                <a:latin typeface="Arial Narrow"/>
              </a:rPr>
              <a:t>Норма разности между решениями исходной и возмущенной системы п</a:t>
            </a:r>
            <a:r>
              <a:rPr lang="ru-RU" sz="1600" dirty="0" smtClean="0">
                <a:solidFill>
                  <a:srgbClr val="0000FF"/>
                </a:solidFill>
                <a:latin typeface="Arial Narrow"/>
              </a:rPr>
              <a:t>ропорциональна числу </a:t>
            </a:r>
            <a:r>
              <a:rPr lang="ru-RU" sz="1600" dirty="0" err="1" smtClean="0">
                <a:solidFill>
                  <a:srgbClr val="0000FF"/>
                </a:solidFill>
                <a:latin typeface="Arial Narrow"/>
              </a:rPr>
              <a:t>обсуловленности</a:t>
            </a:r>
            <a:r>
              <a:rPr lang="ru-RU" sz="1600" dirty="0" smtClean="0">
                <a:solidFill>
                  <a:srgbClr val="0000FF"/>
                </a:solidFill>
                <a:latin typeface="Arial Narrow"/>
              </a:rPr>
              <a:t>              !</a:t>
            </a:r>
            <a:endParaRPr lang="ru-RU" sz="1600" dirty="0" smtClean="0">
              <a:solidFill>
                <a:srgbClr val="0000FF"/>
              </a:solidFill>
              <a:latin typeface="Arial Narrow"/>
            </a:endParaRPr>
          </a:p>
        </p:txBody>
      </p:sp>
      <p:graphicFrame>
        <p:nvGraphicFramePr>
          <p:cNvPr id="1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738061"/>
              </p:ext>
            </p:extLst>
          </p:nvPr>
        </p:nvGraphicFramePr>
        <p:xfrm>
          <a:off x="9496235" y="2886137"/>
          <a:ext cx="548640" cy="360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5" name="Equation" r:id="rId11" imgW="330120" imgH="215640" progId="Equation.3">
                  <p:embed/>
                </p:oleObj>
              </mc:Choice>
              <mc:Fallback>
                <p:oleObj name="Equation" r:id="rId11" imgW="330120" imgH="215640" progId="Equation.3">
                  <p:embed/>
                  <p:pic>
                    <p:nvPicPr>
                      <p:cNvPr id="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6235" y="2886137"/>
                        <a:ext cx="548640" cy="3607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00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663860" y="114077"/>
            <a:ext cx="10968925" cy="517883"/>
          </a:xfrm>
        </p:spPr>
        <p:txBody>
          <a:bodyPr/>
          <a:lstStyle/>
          <a:p>
            <a:r>
              <a:rPr lang="ru-RU" sz="2400" dirty="0" smtClean="0"/>
              <a:t>Многосеточный метод</a:t>
            </a:r>
            <a:r>
              <a:rPr lang="en-US" sz="2400" dirty="0" smtClean="0"/>
              <a:t>: </a:t>
            </a:r>
            <a:r>
              <a:rPr lang="ru-RU" sz="2400" dirty="0" smtClean="0"/>
              <a:t>эффективный </a:t>
            </a:r>
            <a:r>
              <a:rPr lang="ru-RU" sz="2400" dirty="0" err="1" smtClean="0"/>
              <a:t>солвер</a:t>
            </a:r>
            <a:r>
              <a:rPr lang="ru-RU" sz="2400" dirty="0" smtClean="0"/>
              <a:t> для эллиптических ДУ</a:t>
            </a:r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76323" y="537973"/>
            <a:ext cx="9144000" cy="45561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109" b="1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1" fontAlgn="base" hangingPunct="1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defRPr sz="2109" b="1">
                <a:solidFill>
                  <a:srgbClr val="595959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1" fontAlgn="base" hangingPunct="1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defRPr sz="2109" b="1">
                <a:solidFill>
                  <a:srgbClr val="595959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1" fontAlgn="base" hangingPunct="1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defRPr sz="2109" b="1">
                <a:solidFill>
                  <a:srgbClr val="595959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1" fontAlgn="base" hangingPunct="1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defRPr sz="2109" b="1">
                <a:solidFill>
                  <a:srgbClr val="595959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321469" algn="l" rtl="0" eaLnBrk="1" fontAlgn="base" hangingPunct="1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defRPr sz="2391" b="1">
                <a:solidFill>
                  <a:srgbClr val="993333"/>
                </a:solidFill>
                <a:latin typeface="Arial" charset="0"/>
                <a:ea typeface="ＭＳ Ｐゴシック" charset="0"/>
              </a:defRPr>
            </a:lvl6pPr>
            <a:lvl7pPr marL="642938" algn="l" rtl="0" eaLnBrk="1" fontAlgn="base" hangingPunct="1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defRPr sz="2391" b="1">
                <a:solidFill>
                  <a:srgbClr val="993333"/>
                </a:solidFill>
                <a:latin typeface="Arial" charset="0"/>
                <a:ea typeface="ＭＳ Ｐゴシック" charset="0"/>
              </a:defRPr>
            </a:lvl7pPr>
            <a:lvl8pPr marL="964406" algn="l" rtl="0" eaLnBrk="1" fontAlgn="base" hangingPunct="1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defRPr sz="2391" b="1">
                <a:solidFill>
                  <a:srgbClr val="993333"/>
                </a:solidFill>
                <a:latin typeface="Arial" charset="0"/>
                <a:ea typeface="ＭＳ Ｐゴシック" charset="0"/>
              </a:defRPr>
            </a:lvl8pPr>
            <a:lvl9pPr marL="1285875" algn="l" rtl="0" eaLnBrk="1" fontAlgn="base" hangingPunct="1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defRPr sz="2391" b="1">
                <a:solidFill>
                  <a:srgbClr val="993333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2800" kern="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89112" y="875348"/>
            <a:ext cx="11277601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63525" indent="-254000">
              <a:spcBef>
                <a:spcPct val="50000"/>
              </a:spcBef>
              <a:buClr>
                <a:srgbClr val="0066FF"/>
              </a:buClr>
              <a:buFont typeface="Symbol" pitchFamily="18" charset="2"/>
              <a:buChar char="·"/>
            </a:pPr>
            <a:r>
              <a:rPr lang="ru-RU" sz="2000" b="1" dirty="0" smtClean="0">
                <a:solidFill>
                  <a:srgbClr val="010000"/>
                </a:solidFill>
                <a:cs typeface="Arial" charset="0"/>
              </a:rPr>
              <a:t>Идея</a:t>
            </a:r>
            <a:r>
              <a:rPr lang="en-US" sz="2000" dirty="0" smtClean="0">
                <a:solidFill>
                  <a:srgbClr val="010000"/>
                </a:solidFill>
                <a:cs typeface="Arial" charset="0"/>
              </a:rPr>
              <a:t>: </a:t>
            </a:r>
            <a:r>
              <a:rPr lang="ru-RU" sz="2000" dirty="0" smtClean="0">
                <a:solidFill>
                  <a:srgbClr val="010000"/>
                </a:solidFill>
                <a:cs typeface="Arial" charset="0"/>
              </a:rPr>
              <a:t>дискретизация уравнения на последовательности вложенных сеток </a:t>
            </a:r>
            <a:endParaRPr lang="en-US" sz="2000" dirty="0" smtClean="0">
              <a:solidFill>
                <a:srgbClr val="010000"/>
              </a:solidFill>
              <a:cs typeface="Arial" charset="0"/>
            </a:endParaRPr>
          </a:p>
          <a:p>
            <a:pPr marL="536575" lvl="0" indent="-268288">
              <a:spcBef>
                <a:spcPts val="900"/>
              </a:spcBef>
              <a:spcAft>
                <a:spcPts val="300"/>
              </a:spcAft>
              <a:buClr>
                <a:srgbClr val="0066FF"/>
              </a:buClr>
              <a:buFont typeface="Arial Narrow" pitchFamily="34" charset="0"/>
              <a:buChar char="─"/>
            </a:pPr>
            <a:r>
              <a:rPr lang="ru-RU" sz="2000" dirty="0" smtClean="0">
                <a:solidFill>
                  <a:srgbClr val="010000"/>
                </a:solidFill>
                <a:cs typeface="Arial" charset="0"/>
              </a:rPr>
              <a:t>Любой итерационный метод</a:t>
            </a:r>
            <a:r>
              <a:rPr lang="en-US" sz="2000" dirty="0" smtClean="0">
                <a:solidFill>
                  <a:srgbClr val="010000"/>
                </a:solidFill>
                <a:cs typeface="Arial" charset="0"/>
              </a:rPr>
              <a:t> (</a:t>
            </a:r>
            <a:r>
              <a:rPr lang="ru-RU" sz="2000" dirty="0" smtClean="0">
                <a:solidFill>
                  <a:srgbClr val="010000"/>
                </a:solidFill>
                <a:cs typeface="Arial" charset="0"/>
              </a:rPr>
              <a:t>ИМ</a:t>
            </a:r>
            <a:r>
              <a:rPr lang="en-US" sz="2000" dirty="0" smtClean="0">
                <a:solidFill>
                  <a:srgbClr val="010000"/>
                </a:solidFill>
                <a:cs typeface="Arial" charset="0"/>
              </a:rPr>
              <a:t>)</a:t>
            </a:r>
            <a:r>
              <a:rPr lang="ru-RU" sz="2000" dirty="0" smtClean="0">
                <a:solidFill>
                  <a:srgbClr val="010000"/>
                </a:solidFill>
                <a:cs typeface="Arial" charset="0"/>
              </a:rPr>
              <a:t> на подробной сетке сходится долго</a:t>
            </a:r>
            <a:r>
              <a:rPr lang="en-US" sz="2000" dirty="0" smtClean="0">
                <a:solidFill>
                  <a:srgbClr val="010000"/>
                </a:solidFill>
                <a:cs typeface="Arial" charset="0"/>
              </a:rPr>
              <a:t>;</a:t>
            </a:r>
          </a:p>
          <a:p>
            <a:pPr marL="536575" lvl="0" indent="-268288">
              <a:spcBef>
                <a:spcPts val="0"/>
              </a:spcBef>
              <a:spcAft>
                <a:spcPts val="300"/>
              </a:spcAft>
              <a:buClr>
                <a:srgbClr val="0066FF"/>
              </a:buClr>
              <a:buFont typeface="Arial Narrow" pitchFamily="34" charset="0"/>
              <a:buChar char="─"/>
            </a:pPr>
            <a:r>
              <a:rPr lang="ru-RU" sz="2000" dirty="0" smtClean="0">
                <a:solidFill>
                  <a:srgbClr val="010000"/>
                </a:solidFill>
                <a:cs typeface="Arial" charset="0"/>
              </a:rPr>
              <a:t>При каждой итерации эффективно подавляются только высокочастотные компоненты невязки</a:t>
            </a:r>
            <a:r>
              <a:rPr lang="en-US" sz="2000" dirty="0" smtClean="0">
                <a:solidFill>
                  <a:srgbClr val="010000"/>
                </a:solidFill>
                <a:cs typeface="Arial" charset="0"/>
              </a:rPr>
              <a:t>;</a:t>
            </a:r>
          </a:p>
          <a:p>
            <a:pPr marL="536575" lvl="0" indent="-268288">
              <a:spcBef>
                <a:spcPts val="0"/>
              </a:spcBef>
              <a:spcAft>
                <a:spcPts val="300"/>
              </a:spcAft>
              <a:buClr>
                <a:srgbClr val="0066FF"/>
              </a:buClr>
              <a:buFont typeface="Arial Narrow" pitchFamily="34" charset="0"/>
              <a:buChar char="─"/>
            </a:pPr>
            <a:r>
              <a:rPr lang="ru-RU" sz="2000" dirty="0" smtClean="0">
                <a:solidFill>
                  <a:srgbClr val="010000"/>
                </a:solidFill>
                <a:cs typeface="Arial" charset="0"/>
              </a:rPr>
              <a:t>Низкочастотные компоненты могут быть подавлены на более грубой сетке</a:t>
            </a:r>
            <a:r>
              <a:rPr lang="en-US" sz="2000" dirty="0" smtClean="0">
                <a:solidFill>
                  <a:srgbClr val="010000"/>
                </a:solidFill>
                <a:cs typeface="Arial" charset="0"/>
              </a:rPr>
              <a:t>;</a:t>
            </a:r>
          </a:p>
          <a:p>
            <a:pPr marL="263525" indent="-254000">
              <a:spcBef>
                <a:spcPct val="50000"/>
              </a:spcBef>
              <a:buClr>
                <a:srgbClr val="0066FF"/>
              </a:buClr>
              <a:buFont typeface="Symbol" pitchFamily="18" charset="2"/>
              <a:buChar char="·"/>
            </a:pPr>
            <a:endParaRPr lang="ru-RU" sz="2000" b="1" dirty="0" smtClean="0">
              <a:solidFill>
                <a:srgbClr val="010000"/>
              </a:solidFill>
              <a:cs typeface="Arial" charset="0"/>
            </a:endParaRPr>
          </a:p>
          <a:p>
            <a:pPr marL="263525" indent="-254000">
              <a:spcBef>
                <a:spcPct val="50000"/>
              </a:spcBef>
              <a:buClr>
                <a:srgbClr val="0066FF"/>
              </a:buClr>
              <a:buFont typeface="Symbol" pitchFamily="18" charset="2"/>
              <a:buChar char="·"/>
            </a:pPr>
            <a:r>
              <a:rPr lang="ru-RU" sz="2000" b="1" dirty="0" err="1" smtClean="0">
                <a:solidFill>
                  <a:srgbClr val="010000"/>
                </a:solidFill>
                <a:cs typeface="Arial" charset="0"/>
              </a:rPr>
              <a:t>Двухсеточный</a:t>
            </a:r>
            <a:r>
              <a:rPr lang="ru-RU" sz="2000" b="1" dirty="0" smtClean="0">
                <a:solidFill>
                  <a:srgbClr val="010000"/>
                </a:solidFill>
                <a:cs typeface="Arial" charset="0"/>
              </a:rPr>
              <a:t> метод</a:t>
            </a:r>
            <a:r>
              <a:rPr lang="en-US" sz="2000" dirty="0" smtClean="0">
                <a:solidFill>
                  <a:srgbClr val="010000"/>
                </a:solidFill>
                <a:cs typeface="Arial" charset="0"/>
              </a:rPr>
              <a:t>:</a:t>
            </a:r>
          </a:p>
          <a:p>
            <a:pPr marL="538163" indent="-269875">
              <a:spcBef>
                <a:spcPts val="600"/>
              </a:spcBef>
              <a:spcAft>
                <a:spcPts val="300"/>
              </a:spcAft>
              <a:buClr>
                <a:srgbClr val="0066FF"/>
              </a:buClr>
              <a:buFont typeface="+mj-lt"/>
              <a:buAutoNum type="arabicPeriod"/>
            </a:pPr>
            <a:r>
              <a:rPr lang="ru-RU" sz="1600" b="1" i="1" dirty="0" err="1" smtClean="0">
                <a:solidFill>
                  <a:srgbClr val="010000"/>
                </a:solidFill>
                <a:cs typeface="Arial" charset="0"/>
              </a:rPr>
              <a:t>Предсглаживание</a:t>
            </a:r>
            <a:r>
              <a:rPr lang="en-US" sz="1600" b="1" dirty="0" smtClean="0">
                <a:solidFill>
                  <a:srgbClr val="010000"/>
                </a:solidFill>
                <a:cs typeface="Arial" charset="0"/>
              </a:rPr>
              <a:t>:</a:t>
            </a:r>
            <a:r>
              <a:rPr lang="en-US" sz="1600" dirty="0" smtClean="0">
                <a:solidFill>
                  <a:srgbClr val="010000"/>
                </a:solidFill>
                <a:cs typeface="Arial" charset="0"/>
              </a:rPr>
              <a:t> </a:t>
            </a:r>
            <a:r>
              <a:rPr lang="ru-RU" sz="1600" dirty="0" smtClean="0">
                <a:solidFill>
                  <a:srgbClr val="010000"/>
                </a:solidFill>
                <a:cs typeface="Arial" charset="0"/>
              </a:rPr>
              <a:t>применяем несколько итераций ИМ</a:t>
            </a:r>
            <a:r>
              <a:rPr lang="en-US" sz="1600" dirty="0" smtClean="0">
                <a:solidFill>
                  <a:srgbClr val="010000"/>
                </a:solidFill>
                <a:cs typeface="Arial" charset="0"/>
              </a:rPr>
              <a:t> </a:t>
            </a:r>
            <a:r>
              <a:rPr lang="ru-RU" sz="1600" dirty="0" smtClean="0">
                <a:solidFill>
                  <a:srgbClr val="010000"/>
                </a:solidFill>
                <a:cs typeface="Arial" charset="0"/>
              </a:rPr>
              <a:t>на секте</a:t>
            </a:r>
            <a:r>
              <a:rPr lang="en-US" sz="1600" dirty="0" smtClean="0">
                <a:solidFill>
                  <a:srgbClr val="010000"/>
                </a:solidFill>
                <a:cs typeface="Arial" charset="0"/>
              </a:rPr>
              <a:t> </a:t>
            </a:r>
            <a:r>
              <a:rPr lang="en-US" sz="1600" i="1" dirty="0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1600" i="1" dirty="0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600" i="1" dirty="0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600" i="1" baseline="-25000" dirty="0" err="1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dirty="0" smtClean="0">
                <a:solidFill>
                  <a:srgbClr val="010000"/>
                </a:solidFill>
                <a:cs typeface="Arial" charset="0"/>
              </a:rPr>
              <a:t>;</a:t>
            </a:r>
          </a:p>
          <a:p>
            <a:pPr marL="538163" indent="-269875">
              <a:spcBef>
                <a:spcPts val="0"/>
              </a:spcBef>
              <a:spcAft>
                <a:spcPts val="300"/>
              </a:spcAft>
              <a:buClr>
                <a:srgbClr val="0066FF"/>
              </a:buClr>
              <a:buFont typeface="+mj-lt"/>
              <a:buAutoNum type="arabicPeriod"/>
            </a:pPr>
            <a:r>
              <a:rPr lang="ru-RU" sz="1600" b="1" i="1" dirty="0" err="1" smtClean="0">
                <a:solidFill>
                  <a:srgbClr val="010000"/>
                </a:solidFill>
                <a:cs typeface="Arial" charset="0"/>
              </a:rPr>
              <a:t>Загрубление</a:t>
            </a:r>
            <a:r>
              <a:rPr lang="en-US" sz="1600" b="1" dirty="0" smtClean="0">
                <a:solidFill>
                  <a:srgbClr val="010000"/>
                </a:solidFill>
                <a:cs typeface="Arial" charset="0"/>
              </a:rPr>
              <a:t>:</a:t>
            </a:r>
            <a:r>
              <a:rPr lang="en-US" sz="1600" dirty="0" smtClean="0">
                <a:solidFill>
                  <a:srgbClr val="010000"/>
                </a:solidFill>
                <a:cs typeface="Arial" charset="0"/>
              </a:rPr>
              <a:t> </a:t>
            </a:r>
            <a:r>
              <a:rPr lang="ru-RU" sz="1600" dirty="0" smtClean="0">
                <a:solidFill>
                  <a:srgbClr val="010000"/>
                </a:solidFill>
                <a:cs typeface="Arial" charset="0"/>
              </a:rPr>
              <a:t>получаем невязку</a:t>
            </a:r>
            <a:r>
              <a:rPr lang="en-US" sz="1600" dirty="0" smtClean="0">
                <a:solidFill>
                  <a:srgbClr val="010000"/>
                </a:solidFill>
                <a:cs typeface="Arial" charset="0"/>
              </a:rPr>
              <a:t>  </a:t>
            </a:r>
            <a:r>
              <a:rPr lang="en-US" sz="1600" i="1" dirty="0" err="1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i="1" baseline="30000" dirty="0" err="1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i="1" dirty="0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1600" dirty="0" smtClean="0">
                <a:solidFill>
                  <a:srgbClr val="010000"/>
                </a:solidFill>
                <a:cs typeface="Times New Roman" pitchFamily="18" charset="0"/>
              </a:rPr>
              <a:t>проецируем на грубую сетку</a:t>
            </a:r>
            <a:r>
              <a:rPr lang="en-US" sz="1600" dirty="0" smtClean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en-US" sz="1600" i="1" dirty="0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dirty="0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38163" indent="-269875">
              <a:spcBef>
                <a:spcPts val="0"/>
              </a:spcBef>
              <a:spcAft>
                <a:spcPts val="300"/>
              </a:spcAft>
              <a:buClr>
                <a:srgbClr val="0066FF"/>
              </a:buClr>
              <a:buFont typeface="+mj-lt"/>
              <a:buAutoNum type="arabicPeriod"/>
            </a:pPr>
            <a:r>
              <a:rPr lang="ru-RU" sz="1600" b="1" i="1" dirty="0" smtClean="0">
                <a:solidFill>
                  <a:srgbClr val="010000"/>
                </a:solidFill>
                <a:cs typeface="Times New Roman" pitchFamily="18" charset="0"/>
              </a:rPr>
              <a:t>Решаем</a:t>
            </a:r>
            <a:r>
              <a:rPr lang="en-US" sz="1600" dirty="0" smtClean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10000"/>
                </a:solidFill>
                <a:cs typeface="Times New Roman" pitchFamily="18" charset="0"/>
              </a:rPr>
              <a:t>уравнения на грубой сетке</a:t>
            </a:r>
            <a:r>
              <a:rPr lang="en-US" sz="1600" dirty="0" smtClean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en-US" sz="1600" i="1" dirty="0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ru-RU" sz="1600" dirty="0" smtClean="0">
                <a:solidFill>
                  <a:srgbClr val="010000"/>
                </a:solidFill>
                <a:cs typeface="Times New Roman" pitchFamily="18" charset="0"/>
              </a:rPr>
              <a:t>и находим решение</a:t>
            </a:r>
            <a:r>
              <a:rPr lang="en-US" sz="1600" dirty="0" smtClean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en-US" sz="1600" i="1" dirty="0" smtClean="0">
                <a:solidFill>
                  <a:srgbClr val="010000"/>
                </a:solidFill>
                <a:cs typeface="Times New Roman" pitchFamily="18" charset="0"/>
                <a:sym typeface="Symbol"/>
              </a:rPr>
              <a:t> </a:t>
            </a:r>
            <a:r>
              <a:rPr lang="en-US" sz="1600" i="1" baseline="30000" dirty="0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</a:t>
            </a:r>
            <a:r>
              <a:rPr lang="en-US" sz="1600" dirty="0" smtClean="0">
                <a:solidFill>
                  <a:srgbClr val="010000"/>
                </a:solidFill>
                <a:cs typeface="Times New Roman" pitchFamily="18" charset="0"/>
              </a:rPr>
              <a:t>;</a:t>
            </a:r>
          </a:p>
          <a:p>
            <a:pPr marL="538163" indent="-269875">
              <a:spcBef>
                <a:spcPts val="0"/>
              </a:spcBef>
              <a:spcAft>
                <a:spcPts val="300"/>
              </a:spcAft>
              <a:buClr>
                <a:srgbClr val="0066FF"/>
              </a:buClr>
              <a:buFont typeface="+mj-lt"/>
              <a:buAutoNum type="arabicPeriod"/>
            </a:pPr>
            <a:r>
              <a:rPr lang="ru-RU" sz="1600" b="1" i="1" dirty="0" smtClean="0">
                <a:solidFill>
                  <a:srgbClr val="010000"/>
                </a:solidFill>
                <a:cs typeface="Times New Roman" pitchFamily="18" charset="0"/>
              </a:rPr>
              <a:t>Корректируем</a:t>
            </a:r>
            <a:r>
              <a:rPr lang="en-US" sz="1600" i="1" dirty="0" smtClean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10000"/>
                </a:solidFill>
                <a:cs typeface="Times New Roman" pitchFamily="18" charset="0"/>
              </a:rPr>
              <a:t>решение </a:t>
            </a:r>
            <a:r>
              <a:rPr lang="en-US" sz="1600" i="1" dirty="0" err="1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600" i="1" baseline="-25000" dirty="0" err="1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i="1" baseline="-25000" dirty="0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10000"/>
                </a:solidFill>
                <a:cs typeface="Times New Roman" pitchFamily="18" charset="0"/>
              </a:rPr>
              <a:t>через обратную проекцию</a:t>
            </a:r>
            <a:r>
              <a:rPr lang="en-US" sz="1600" dirty="0" smtClean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en-US" sz="1600" i="1" dirty="0" smtClean="0">
                <a:solidFill>
                  <a:srgbClr val="010000"/>
                </a:solidFill>
                <a:cs typeface="Times New Roman" pitchFamily="18" charset="0"/>
                <a:sym typeface="Symbol"/>
              </a:rPr>
              <a:t> </a:t>
            </a:r>
            <a:r>
              <a:rPr lang="en-US" sz="1600" i="1" baseline="30000" dirty="0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</a:t>
            </a:r>
            <a:r>
              <a:rPr lang="en-US" sz="1600" i="1" dirty="0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1600" dirty="0" smtClean="0">
                <a:solidFill>
                  <a:srgbClr val="010000"/>
                </a:solidFill>
                <a:cs typeface="Times New Roman" pitchFamily="18" charset="0"/>
                <a:sym typeface="Symbol"/>
              </a:rPr>
              <a:t>на сетку</a:t>
            </a:r>
            <a:r>
              <a:rPr lang="en-US" sz="1600" dirty="0" smtClean="0">
                <a:solidFill>
                  <a:srgbClr val="010000"/>
                </a:solidFill>
                <a:cs typeface="Times New Roman" pitchFamily="18" charset="0"/>
                <a:sym typeface="Symbol"/>
              </a:rPr>
              <a:t> </a:t>
            </a:r>
            <a:r>
              <a:rPr lang="en-US" sz="1600" i="1" dirty="0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dirty="0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38163" indent="-269875">
              <a:spcBef>
                <a:spcPts val="0"/>
              </a:spcBef>
              <a:spcAft>
                <a:spcPts val="300"/>
              </a:spcAft>
              <a:buClr>
                <a:srgbClr val="0066FF"/>
              </a:buClr>
              <a:buFont typeface="+mj-lt"/>
              <a:buAutoNum type="arabicPeriod"/>
            </a:pPr>
            <a:r>
              <a:rPr lang="ru-RU" sz="1600" b="1" i="1" dirty="0" err="1" smtClean="0">
                <a:solidFill>
                  <a:srgbClr val="010000"/>
                </a:solidFill>
                <a:cs typeface="Times New Roman" pitchFamily="18" charset="0"/>
              </a:rPr>
              <a:t>Послесглаживание</a:t>
            </a:r>
            <a:r>
              <a:rPr lang="en-US" sz="1600" dirty="0" smtClean="0">
                <a:solidFill>
                  <a:srgbClr val="010000"/>
                </a:solidFill>
                <a:cs typeface="Times New Roman" pitchFamily="18" charset="0"/>
              </a:rPr>
              <a:t>: </a:t>
            </a:r>
            <a:r>
              <a:rPr lang="ru-RU" sz="1600" dirty="0">
                <a:solidFill>
                  <a:srgbClr val="010000"/>
                </a:solidFill>
                <a:cs typeface="Arial" charset="0"/>
              </a:rPr>
              <a:t>применяем несколько итераций ИМ</a:t>
            </a:r>
            <a:r>
              <a:rPr lang="en-US" sz="1600" dirty="0">
                <a:solidFill>
                  <a:srgbClr val="010000"/>
                </a:solidFill>
                <a:cs typeface="Arial" charset="0"/>
              </a:rPr>
              <a:t> </a:t>
            </a:r>
            <a:r>
              <a:rPr lang="ru-RU" sz="1600" dirty="0">
                <a:solidFill>
                  <a:srgbClr val="010000"/>
                </a:solidFill>
                <a:cs typeface="Arial" charset="0"/>
              </a:rPr>
              <a:t>на секте</a:t>
            </a:r>
            <a:r>
              <a:rPr lang="en-US" sz="1600" dirty="0">
                <a:solidFill>
                  <a:srgbClr val="010000"/>
                </a:solidFill>
                <a:cs typeface="Arial" charset="0"/>
              </a:rPr>
              <a:t> </a:t>
            </a:r>
            <a:r>
              <a:rPr lang="en-US" sz="1600" i="1" dirty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1600" i="1" dirty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600" i="1" dirty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600" i="1" baseline="-25000" dirty="0" err="1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dirty="0" smtClean="0">
                <a:solidFill>
                  <a:srgbClr val="01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sz="1600" dirty="0" smtClean="0">
              <a:solidFill>
                <a:srgbClr val="010000"/>
              </a:solidFill>
              <a:cs typeface="Times New Roman" pitchFamily="18" charset="0"/>
            </a:endParaRPr>
          </a:p>
          <a:p>
            <a:pPr marL="538163" indent="-269875">
              <a:spcBef>
                <a:spcPts val="0"/>
              </a:spcBef>
              <a:spcAft>
                <a:spcPts val="300"/>
              </a:spcAft>
              <a:buClr>
                <a:srgbClr val="0066FF"/>
              </a:buClr>
              <a:buFont typeface="+mj-lt"/>
              <a:buAutoNum type="arabicPeriod"/>
            </a:pPr>
            <a:r>
              <a:rPr lang="ru-RU" sz="1600" dirty="0" smtClean="0">
                <a:solidFill>
                  <a:srgbClr val="010000"/>
                </a:solidFill>
                <a:cs typeface="Times New Roman" pitchFamily="18" charset="0"/>
              </a:rPr>
              <a:t>Повторяем шаги</a:t>
            </a:r>
            <a:r>
              <a:rPr lang="en-US" sz="1600" dirty="0" smtClean="0">
                <a:solidFill>
                  <a:srgbClr val="010000"/>
                </a:solidFill>
                <a:cs typeface="Times New Roman" pitchFamily="18" charset="0"/>
              </a:rPr>
              <a:t> 1-5</a:t>
            </a:r>
            <a:r>
              <a:rPr lang="ru-RU" sz="1600" dirty="0" smtClean="0">
                <a:solidFill>
                  <a:srgbClr val="010000"/>
                </a:solidFill>
                <a:cs typeface="Times New Roman" pitchFamily="18" charset="0"/>
              </a:rPr>
              <a:t>, пока не достигнем необходимой точности</a:t>
            </a:r>
            <a:r>
              <a:rPr lang="en-US" sz="1600" dirty="0" smtClean="0">
                <a:solidFill>
                  <a:srgbClr val="010000"/>
                </a:solidFill>
                <a:cs typeface="Times New Roman" pitchFamily="18" charset="0"/>
              </a:rPr>
              <a:t>.</a:t>
            </a:r>
          </a:p>
          <a:p>
            <a:pPr marL="9525" lvl="0">
              <a:spcBef>
                <a:spcPct val="50000"/>
              </a:spcBef>
              <a:buClr>
                <a:srgbClr val="0066FF"/>
              </a:buClr>
            </a:pPr>
            <a:r>
              <a:rPr lang="en-US" sz="1600" dirty="0" smtClean="0">
                <a:solidFill>
                  <a:srgbClr val="010000"/>
                </a:solidFill>
                <a:cs typeface="Arial" charset="0"/>
              </a:rPr>
              <a:t> </a:t>
            </a:r>
            <a:endParaRPr lang="ru-RU" sz="1600" dirty="0" smtClean="0">
              <a:solidFill>
                <a:srgbClr val="010000"/>
              </a:solidFill>
              <a:cs typeface="Arial" charset="0"/>
            </a:endParaRPr>
          </a:p>
          <a:p>
            <a:pPr marL="263525" lvl="0" indent="-254000">
              <a:spcBef>
                <a:spcPct val="50000"/>
              </a:spcBef>
              <a:buClr>
                <a:srgbClr val="0066FF"/>
              </a:buClr>
              <a:buFont typeface="Symbol" pitchFamily="18" charset="2"/>
              <a:buChar char="·"/>
            </a:pPr>
            <a:r>
              <a:rPr lang="ru-RU" sz="2000" b="1" dirty="0" smtClean="0">
                <a:solidFill>
                  <a:srgbClr val="010000"/>
                </a:solidFill>
                <a:cs typeface="Arial" charset="0"/>
              </a:rPr>
              <a:t>Многосеточный метод</a:t>
            </a:r>
            <a:r>
              <a:rPr lang="en-US" sz="2000" dirty="0" smtClean="0">
                <a:solidFill>
                  <a:srgbClr val="010000"/>
                </a:solidFill>
                <a:cs typeface="Arial" charset="0"/>
              </a:rPr>
              <a:t>: </a:t>
            </a:r>
            <a:r>
              <a:rPr lang="ru-RU" sz="2000" dirty="0" smtClean="0">
                <a:solidFill>
                  <a:srgbClr val="010000"/>
                </a:solidFill>
                <a:cs typeface="Arial" charset="0"/>
              </a:rPr>
              <a:t>используем рекурсивно </a:t>
            </a:r>
            <a:r>
              <a:rPr lang="ru-RU" sz="2000" dirty="0" err="1" smtClean="0">
                <a:solidFill>
                  <a:srgbClr val="010000"/>
                </a:solidFill>
                <a:cs typeface="Arial" charset="0"/>
              </a:rPr>
              <a:t>двухсеточный</a:t>
            </a:r>
            <a:r>
              <a:rPr lang="ru-RU" sz="2000" dirty="0" smtClean="0">
                <a:solidFill>
                  <a:srgbClr val="010000"/>
                </a:solidFill>
                <a:cs typeface="Arial" charset="0"/>
              </a:rPr>
              <a:t> метод</a:t>
            </a:r>
            <a:endParaRPr lang="en-US" sz="2000" dirty="0" smtClean="0">
              <a:solidFill>
                <a:srgbClr val="010000"/>
              </a:solidFill>
              <a:cs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107" y="2413743"/>
            <a:ext cx="4334181" cy="312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50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58908" y="5576300"/>
            <a:ext cx="6246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/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[4]   P</a:t>
            </a:r>
            <a:r>
              <a:rPr lang="en-US" sz="1600" dirty="0">
                <a:solidFill>
                  <a:srgbClr val="000000"/>
                </a:solidFill>
                <a:latin typeface="Arial Narrow"/>
              </a:rPr>
              <a:t>. M. DE ZEEUW, Matrix-dependent prolongation and restrictions in </a:t>
            </a:r>
            <a:r>
              <a:rPr lang="en-US" sz="1600" dirty="0" err="1" smtClean="0">
                <a:solidFill>
                  <a:srgbClr val="000000"/>
                </a:solidFill>
                <a:latin typeface="Arial Narrow"/>
              </a:rPr>
              <a:t>blackbox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 multigrid </a:t>
            </a:r>
            <a:r>
              <a:rPr lang="en-US" sz="1600" dirty="0">
                <a:solidFill>
                  <a:srgbClr val="000000"/>
                </a:solidFill>
                <a:latin typeface="Arial Narrow"/>
              </a:rPr>
              <a:t>solver, J. </a:t>
            </a:r>
            <a:r>
              <a:rPr lang="en-US" sz="1600" dirty="0" err="1">
                <a:solidFill>
                  <a:srgbClr val="000000"/>
                </a:solidFill>
                <a:latin typeface="Arial Narrow"/>
              </a:rPr>
              <a:t>Comput</a:t>
            </a:r>
            <a:r>
              <a:rPr lang="en-US" sz="1600" dirty="0">
                <a:solidFill>
                  <a:srgbClr val="000000"/>
                </a:solidFill>
                <a:latin typeface="Arial Narrow"/>
              </a:rPr>
              <a:t>. Appl. Math., 33 (1990), pp. 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  1–27.</a:t>
            </a:r>
          </a:p>
        </p:txBody>
      </p:sp>
      <p:sp>
        <p:nvSpPr>
          <p:cNvPr id="17" name="Rectangle 36"/>
          <p:cNvSpPr/>
          <p:nvPr/>
        </p:nvSpPr>
        <p:spPr>
          <a:xfrm>
            <a:off x="498796" y="0"/>
            <a:ext cx="8451801" cy="656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09" b="1" dirty="0" smtClean="0">
                <a:latin typeface="+mj-lt"/>
                <a:ea typeface="MS PGothic" pitchFamily="34" charset="-128"/>
                <a:cs typeface="ＭＳ Ｐゴシック" charset="0"/>
              </a:rPr>
              <a:t>Сравнение скорости расчета различных линейных </a:t>
            </a:r>
            <a:r>
              <a:rPr lang="ru-RU" sz="2109" b="1" dirty="0" err="1" smtClean="0">
                <a:latin typeface="+mj-lt"/>
                <a:ea typeface="MS PGothic" pitchFamily="34" charset="-128"/>
                <a:cs typeface="ＭＳ Ｐゴシック" charset="0"/>
              </a:rPr>
              <a:t>солверов</a:t>
            </a:r>
            <a:endParaRPr lang="en-US" sz="2109" b="1" dirty="0">
              <a:latin typeface="+mj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33" name="Content Placeholder 9"/>
          <p:cNvSpPr txBox="1">
            <a:spLocks/>
          </p:cNvSpPr>
          <p:nvPr/>
        </p:nvSpPr>
        <p:spPr>
          <a:xfrm>
            <a:off x="464017" y="777465"/>
            <a:ext cx="9157061" cy="1524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1938" indent="-2619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603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889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6FF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Алгебраический</a:t>
            </a:r>
            <a:r>
              <a:rPr kumimoji="0" lang="ru-RU" sz="2000" i="0" u="none" strike="noStrike" kern="1200" cap="none" spc="0" normalizeH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многосеточный метод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[4]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6FF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Сравнение производительности по сравнению с другими </a:t>
            </a:r>
            <a:r>
              <a:rPr kumimoji="0" lang="ru-RU" sz="2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солверами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(в </a:t>
            </a:r>
            <a:r>
              <a:rPr kumimoji="0" lang="ru-RU" sz="2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мс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):</a:t>
            </a:r>
          </a:p>
          <a:p>
            <a:pPr marL="704850" lvl="1" indent="-342900">
              <a:spcBef>
                <a:spcPts val="600"/>
              </a:spcBef>
              <a:buClr>
                <a:srgbClr val="0066FF"/>
              </a:buClr>
              <a:buFont typeface="Symbol" pitchFamily="18" charset="2"/>
              <a:buChar char="·"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Direct (DSS, Intel MKL), </a:t>
            </a:r>
            <a:r>
              <a:rPr kumimoji="0" lang="en-US" sz="1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PyAMG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, </a:t>
            </a:r>
            <a:r>
              <a:rPr kumimoji="0" lang="en-US" sz="1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BiCGStab+ILU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(2)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graphicFrame>
        <p:nvGraphicFramePr>
          <p:cNvPr id="34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836813"/>
              </p:ext>
            </p:extLst>
          </p:nvPr>
        </p:nvGraphicFramePr>
        <p:xfrm>
          <a:off x="437512" y="2592319"/>
          <a:ext cx="11719497" cy="2885289"/>
        </p:xfrm>
        <a:graphic>
          <a:graphicData uri="http://schemas.openxmlformats.org/drawingml/2006/table">
            <a:tbl>
              <a:tblPr firstRow="1" bandRow="1"/>
              <a:tblGrid>
                <a:gridCol w="5967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1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78519">
                <a:tc>
                  <a:txBody>
                    <a:bodyPr/>
                    <a:lstStyle>
                      <a:lvl1pPr marL="0" algn="l" defTabSz="321469" rtl="0" eaLnBrk="1" latinLnBrk="0" hangingPunct="1">
                        <a:defRPr sz="1266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321469" algn="l" defTabSz="321469" rtl="0" eaLnBrk="1" latinLnBrk="0" hangingPunct="1">
                        <a:defRPr sz="1266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642938" algn="l" defTabSz="321469" rtl="0" eaLnBrk="1" latinLnBrk="0" hangingPunct="1">
                        <a:defRPr sz="1266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964406" algn="l" defTabSz="321469" rtl="0" eaLnBrk="1" latinLnBrk="0" hangingPunct="1">
                        <a:defRPr sz="1266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285875" algn="l" defTabSz="321469" rtl="0" eaLnBrk="1" latinLnBrk="0" hangingPunct="1">
                        <a:defRPr sz="1266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1607344" algn="l" defTabSz="321469" rtl="0" eaLnBrk="1" latinLnBrk="0" hangingPunct="1">
                        <a:defRPr sz="1266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1928813" algn="l" defTabSz="321469" rtl="0" eaLnBrk="1" latinLnBrk="0" hangingPunct="1">
                        <a:defRPr sz="1266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2250281" algn="l" defTabSz="321469" rtl="0" eaLnBrk="1" latinLnBrk="0" hangingPunct="1">
                        <a:defRPr sz="1266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2571750" algn="l" defTabSz="321469" rtl="0" eaLnBrk="1" latinLnBrk="0" hangingPunct="1">
                        <a:defRPr sz="1266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marL="360363" marR="0" lvl="1" indent="-2730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66FF"/>
                        </a:buClr>
                        <a:buSzTx/>
                        <a:buFont typeface="Arial Narrow" pitchFamily="34" charset="0"/>
                        <a:buChar char="─"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Проводимость в виде скачка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(jump 1:100):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21469" rtl="0" eaLnBrk="1" latinLnBrk="0" hangingPunct="1">
                        <a:defRPr sz="1266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321469" algn="l" defTabSz="321469" rtl="0" eaLnBrk="1" latinLnBrk="0" hangingPunct="1">
                        <a:defRPr sz="1266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642938" algn="l" defTabSz="321469" rtl="0" eaLnBrk="1" latinLnBrk="0" hangingPunct="1">
                        <a:defRPr sz="1266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964406" algn="l" defTabSz="321469" rtl="0" eaLnBrk="1" latinLnBrk="0" hangingPunct="1">
                        <a:defRPr sz="1266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285875" algn="l" defTabSz="321469" rtl="0" eaLnBrk="1" latinLnBrk="0" hangingPunct="1">
                        <a:defRPr sz="1266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1607344" algn="l" defTabSz="321469" rtl="0" eaLnBrk="1" latinLnBrk="0" hangingPunct="1">
                        <a:defRPr sz="1266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1928813" algn="l" defTabSz="321469" rtl="0" eaLnBrk="1" latinLnBrk="0" hangingPunct="1">
                        <a:defRPr sz="1266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2250281" algn="l" defTabSz="321469" rtl="0" eaLnBrk="1" latinLnBrk="0" hangingPunct="1">
                        <a:defRPr sz="1266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2571750" algn="l" defTabSz="321469" rtl="0" eaLnBrk="1" latinLnBrk="0" hangingPunct="1">
                        <a:defRPr sz="1266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marL="360363" marR="0" lvl="1" indent="-2730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66FF"/>
                        </a:buClr>
                        <a:buSzTx/>
                        <a:buFont typeface="Arial Narrow" pitchFamily="34" charset="0"/>
                        <a:buChar char="─"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Искусственные пальцы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(jump 1:100):</a:t>
                      </a:r>
                    </a:p>
                    <a:p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6770">
                <a:tc>
                  <a:txBody>
                    <a:bodyPr/>
                    <a:lstStyle>
                      <a:lvl1pPr marL="0" algn="l" defTabSz="321469" rtl="0" eaLnBrk="1" latinLnBrk="0" hangingPunct="1">
                        <a:defRPr sz="1266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321469" algn="l" defTabSz="321469" rtl="0" eaLnBrk="1" latinLnBrk="0" hangingPunct="1">
                        <a:defRPr sz="1266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642938" algn="l" defTabSz="321469" rtl="0" eaLnBrk="1" latinLnBrk="0" hangingPunct="1">
                        <a:defRPr sz="1266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964406" algn="l" defTabSz="321469" rtl="0" eaLnBrk="1" latinLnBrk="0" hangingPunct="1">
                        <a:defRPr sz="1266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285875" algn="l" defTabSz="321469" rtl="0" eaLnBrk="1" latinLnBrk="0" hangingPunct="1">
                        <a:defRPr sz="1266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1607344" algn="l" defTabSz="321469" rtl="0" eaLnBrk="1" latinLnBrk="0" hangingPunct="1">
                        <a:defRPr sz="1266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1928813" algn="l" defTabSz="321469" rtl="0" eaLnBrk="1" latinLnBrk="0" hangingPunct="1">
                        <a:defRPr sz="1266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2250281" algn="l" defTabSz="321469" rtl="0" eaLnBrk="1" latinLnBrk="0" hangingPunct="1">
                        <a:defRPr sz="1266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2571750" algn="l" defTabSz="321469" rtl="0" eaLnBrk="1" latinLnBrk="0" hangingPunct="1">
                        <a:defRPr sz="1266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marL="360363" marR="0" lvl="1" indent="-2730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66FF"/>
                        </a:buClr>
                        <a:buSzTx/>
                        <a:buFont typeface="Arial Narrow" pitchFamily="34" charset="0"/>
                        <a:buChar char="─"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Гидроразрыв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отношения вязкостей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10</a:t>
                      </a:r>
                      <a:r>
                        <a:rPr kumimoji="0" lang="en-US" sz="16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):</a:t>
                      </a:r>
                    </a:p>
                    <a:p>
                      <a:endParaRPr kumimoji="0" lang="ru-RU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21469" rtl="0" eaLnBrk="1" latinLnBrk="0" hangingPunct="1">
                        <a:defRPr sz="1266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321469" algn="l" defTabSz="321469" rtl="0" eaLnBrk="1" latinLnBrk="0" hangingPunct="1">
                        <a:defRPr sz="1266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642938" algn="l" defTabSz="321469" rtl="0" eaLnBrk="1" latinLnBrk="0" hangingPunct="1">
                        <a:defRPr sz="1266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964406" algn="l" defTabSz="321469" rtl="0" eaLnBrk="1" latinLnBrk="0" hangingPunct="1">
                        <a:defRPr sz="1266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285875" algn="l" defTabSz="321469" rtl="0" eaLnBrk="1" latinLnBrk="0" hangingPunct="1">
                        <a:defRPr sz="1266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1607344" algn="l" defTabSz="321469" rtl="0" eaLnBrk="1" latinLnBrk="0" hangingPunct="1">
                        <a:defRPr sz="1266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1928813" algn="l" defTabSz="321469" rtl="0" eaLnBrk="1" latinLnBrk="0" hangingPunct="1">
                        <a:defRPr sz="1266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2250281" algn="l" defTabSz="321469" rtl="0" eaLnBrk="1" latinLnBrk="0" hangingPunct="1">
                        <a:defRPr sz="1266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2571750" algn="l" defTabSz="321469" rtl="0" eaLnBrk="1" latinLnBrk="0" hangingPunct="1">
                        <a:defRPr sz="1266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marL="360363" marR="0" lvl="1" indent="-2730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66FF"/>
                        </a:buClr>
                        <a:buSzTx/>
                        <a:buFont typeface="Arial Narrow" pitchFamily="34" charset="0"/>
                        <a:buChar char="─"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Вытеснение </a:t>
                      </a:r>
                      <a:r>
                        <a:rPr kumimoji="0" 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бингамовской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ж-</a:t>
                      </a:r>
                      <a:r>
                        <a:rPr kumimoji="0" 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ти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в  ячейке Хеле-Шоу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/>
          <a:stretch/>
        </p:blipFill>
        <p:spPr bwMode="auto">
          <a:xfrm>
            <a:off x="10806758" y="2690832"/>
            <a:ext cx="1318890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8433966"/>
              </p:ext>
            </p:extLst>
          </p:nvPr>
        </p:nvGraphicFramePr>
        <p:xfrm>
          <a:off x="9549456" y="901851"/>
          <a:ext cx="2391506" cy="1091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5" name="Equation" r:id="rId4" imgW="1524000" imgH="685800" progId="Equation.3">
                  <p:embed/>
                </p:oleObj>
              </mc:Choice>
              <mc:Fallback>
                <p:oleObj name="Equation" r:id="rId4" imgW="15240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9456" y="901851"/>
                        <a:ext cx="2391506" cy="1091161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3366CC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986" y="2992987"/>
            <a:ext cx="4392000" cy="101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06" y="2804033"/>
            <a:ext cx="1512000" cy="106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6" y="2968636"/>
            <a:ext cx="4320000" cy="99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14"/>
          <p:cNvSpPr/>
          <p:nvPr/>
        </p:nvSpPr>
        <p:spPr bwMode="auto">
          <a:xfrm>
            <a:off x="1505578" y="2947530"/>
            <a:ext cx="584628" cy="1008000"/>
          </a:xfrm>
          <a:prstGeom prst="rect">
            <a:avLst/>
          </a:prstGeom>
          <a:noFill/>
          <a:ln w="25400" cap="flat" cmpd="sng" algn="ctr">
            <a:solidFill>
              <a:srgbClr val="01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336699"/>
              </a:buClr>
              <a:buFont typeface="Times New Roman" pitchFamily="18" charset="0"/>
              <a:buNone/>
              <a:defRPr/>
            </a:pPr>
            <a:endParaRPr kumimoji="1" lang="ru-RU" sz="2400" kern="0" smtClean="0">
              <a:solidFill>
                <a:srgbClr val="010000"/>
              </a:solidFill>
              <a:latin typeface="Arial Narrow"/>
              <a:cs typeface="Arial" charset="0"/>
            </a:endParaRPr>
          </a:p>
        </p:txBody>
      </p:sp>
      <p:sp>
        <p:nvSpPr>
          <p:cNvPr id="41" name="Rectangle 15"/>
          <p:cNvSpPr/>
          <p:nvPr/>
        </p:nvSpPr>
        <p:spPr bwMode="auto">
          <a:xfrm>
            <a:off x="7486709" y="2965174"/>
            <a:ext cx="584628" cy="1008000"/>
          </a:xfrm>
          <a:prstGeom prst="rect">
            <a:avLst/>
          </a:prstGeom>
          <a:noFill/>
          <a:ln w="25400" cap="flat" cmpd="sng" algn="ctr">
            <a:solidFill>
              <a:srgbClr val="01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336699"/>
              </a:buClr>
              <a:buFont typeface="Times New Roman" pitchFamily="18" charset="0"/>
              <a:buNone/>
              <a:defRPr/>
            </a:pPr>
            <a:endParaRPr kumimoji="1" lang="ru-RU" sz="2400" kern="0" smtClean="0">
              <a:solidFill>
                <a:srgbClr val="010000"/>
              </a:solidFill>
              <a:latin typeface="Arial Narrow"/>
              <a:cs typeface="Arial" charset="0"/>
            </a:endParaRPr>
          </a:p>
        </p:txBody>
      </p:sp>
      <p:pic>
        <p:nvPicPr>
          <p:cNvPr id="42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71" y="4123571"/>
            <a:ext cx="1334612" cy="13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466" y="4355554"/>
            <a:ext cx="1443772" cy="108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6"/>
          <a:stretch/>
        </p:blipFill>
        <p:spPr bwMode="auto">
          <a:xfrm>
            <a:off x="6441892" y="4557819"/>
            <a:ext cx="3867623" cy="71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3" y="4531315"/>
            <a:ext cx="4464000" cy="86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20"/>
          <p:cNvSpPr/>
          <p:nvPr/>
        </p:nvSpPr>
        <p:spPr bwMode="auto">
          <a:xfrm>
            <a:off x="1517050" y="4495684"/>
            <a:ext cx="584628" cy="900000"/>
          </a:xfrm>
          <a:prstGeom prst="rect">
            <a:avLst/>
          </a:prstGeom>
          <a:noFill/>
          <a:ln w="25400" cap="flat" cmpd="sng" algn="ctr">
            <a:solidFill>
              <a:srgbClr val="01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336699"/>
              </a:buClr>
              <a:buFont typeface="Times New Roman" pitchFamily="18" charset="0"/>
              <a:buNone/>
              <a:defRPr/>
            </a:pPr>
            <a:endParaRPr kumimoji="1" lang="ru-RU" sz="2400" kern="0" smtClean="0">
              <a:solidFill>
                <a:srgbClr val="010000"/>
              </a:solidFill>
              <a:latin typeface="Arial Narrow"/>
              <a:cs typeface="Arial" charset="0"/>
            </a:endParaRPr>
          </a:p>
        </p:txBody>
      </p:sp>
      <p:sp>
        <p:nvSpPr>
          <p:cNvPr id="47" name="Rectangle 21"/>
          <p:cNvSpPr/>
          <p:nvPr/>
        </p:nvSpPr>
        <p:spPr bwMode="auto">
          <a:xfrm>
            <a:off x="7778488" y="4546400"/>
            <a:ext cx="865494" cy="756000"/>
          </a:xfrm>
          <a:prstGeom prst="rect">
            <a:avLst/>
          </a:prstGeom>
          <a:noFill/>
          <a:ln w="25400" cap="flat" cmpd="sng" algn="ctr">
            <a:solidFill>
              <a:srgbClr val="01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336699"/>
              </a:buClr>
              <a:buFont typeface="Times New Roman" pitchFamily="18" charset="0"/>
              <a:buNone/>
              <a:defRPr/>
            </a:pPr>
            <a:endParaRPr kumimoji="1" lang="ru-RU" sz="2400" kern="0" smtClean="0">
              <a:solidFill>
                <a:srgbClr val="010000"/>
              </a:solidFill>
              <a:latin typeface="Arial Narrow"/>
              <a:cs typeface="Arial" charset="0"/>
            </a:endParaRPr>
          </a:p>
        </p:txBody>
      </p:sp>
      <p:sp>
        <p:nvSpPr>
          <p:cNvPr id="48" name="Content Placeholder 9"/>
          <p:cNvSpPr txBox="1">
            <a:spLocks/>
          </p:cNvSpPr>
          <p:nvPr/>
        </p:nvSpPr>
        <p:spPr>
          <a:xfrm>
            <a:off x="643824" y="5521210"/>
            <a:ext cx="11376650" cy="615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1938" indent="-2619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603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889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0066FF"/>
              </a:buClr>
              <a:buFont typeface="Symbol" pitchFamily="18" charset="2"/>
              <a:buChar char="·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Ускорение по сравнению с 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</a:rPr>
              <a:t>Intel DSS: </a:t>
            </a:r>
            <a:r>
              <a:rPr lang="en-US" sz="2000" dirty="0" smtClean="0">
                <a:solidFill>
                  <a:srgbClr val="FF0000"/>
                </a:solidFill>
                <a:latin typeface="Arial Narrow"/>
              </a:rPr>
              <a:t>5x-10x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0066FF"/>
              </a:buClr>
              <a:buFont typeface="Symbol" pitchFamily="18" charset="2"/>
              <a:buChar char="·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Ускорение по сравнению с </a:t>
            </a:r>
            <a:r>
              <a:rPr lang="en-US" sz="2000" dirty="0" err="1" smtClean="0">
                <a:solidFill>
                  <a:srgbClr val="000000"/>
                </a:solidFill>
                <a:latin typeface="Arial Narrow"/>
              </a:rPr>
              <a:t>PyAMG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</a:rPr>
              <a:t>: </a:t>
            </a:r>
            <a:r>
              <a:rPr lang="en-US" sz="2000" dirty="0" smtClean="0">
                <a:solidFill>
                  <a:srgbClr val="FF0000"/>
                </a:solidFill>
                <a:latin typeface="Arial Narrow"/>
              </a:rPr>
              <a:t>10x – 40x</a:t>
            </a:r>
          </a:p>
        </p:txBody>
      </p:sp>
    </p:spTree>
    <p:extLst>
      <p:ext uri="{BB962C8B-B14F-4D97-AF65-F5344CB8AC3E}">
        <p14:creationId xmlns:p14="http://schemas.microsoft.com/office/powerpoint/2010/main" val="8737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63901" y="774971"/>
            <a:ext cx="11341003" cy="78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66700" indent="-266700">
              <a:spcBef>
                <a:spcPts val="600"/>
              </a:spcBef>
              <a:buClr>
                <a:srgbClr val="2F5597"/>
              </a:buClr>
              <a:buFont typeface="Symbol" pitchFamily="18" charset="2"/>
              <a:buChar char="·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Явная 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</a:rPr>
              <a:t>TVD 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схема второго порядка по 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пространству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</a:rPr>
              <a:t> (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первого на разрывах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</a:rPr>
              <a:t>)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, 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первого по времени (</a:t>
            </a:r>
            <a:r>
              <a:rPr lang="ru-RU" sz="2000" b="1" u="sng" dirty="0" smtClean="0">
                <a:solidFill>
                  <a:srgbClr val="000000"/>
                </a:solidFill>
                <a:latin typeface="Arial Narrow"/>
              </a:rPr>
              <a:t>монотонная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)</a:t>
            </a:r>
          </a:p>
          <a:p>
            <a:pPr marL="266700" indent="-266700">
              <a:spcBef>
                <a:spcPts val="600"/>
              </a:spcBef>
              <a:buClr>
                <a:srgbClr val="2F5597"/>
              </a:buClr>
              <a:buFont typeface="Symbol" pitchFamily="18" charset="2"/>
              <a:buChar char="·"/>
            </a:pPr>
            <a:r>
              <a:rPr lang="ru-RU" sz="2000" b="1" dirty="0" smtClean="0">
                <a:solidFill>
                  <a:srgbClr val="000000"/>
                </a:solidFill>
                <a:latin typeface="Arial Narrow"/>
              </a:rPr>
              <a:t>Минимизация численной диффузии на интерфейсах</a:t>
            </a:r>
            <a:endParaRPr lang="ru-RU" sz="2000" b="1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70" name="Rectangle 36"/>
          <p:cNvSpPr/>
          <p:nvPr/>
        </p:nvSpPr>
        <p:spPr>
          <a:xfrm>
            <a:off x="722383" y="16367"/>
            <a:ext cx="5845382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09" b="1" dirty="0">
                <a:latin typeface="+mj-lt"/>
                <a:ea typeface="MS PGothic" pitchFamily="34" charset="-128"/>
                <a:cs typeface="ＭＳ Ｐゴシック" charset="0"/>
              </a:rPr>
              <a:t>Численное </a:t>
            </a:r>
            <a:r>
              <a:rPr lang="ru-RU" sz="2109" b="1" dirty="0" smtClean="0">
                <a:latin typeface="+mj-lt"/>
                <a:ea typeface="MS PGothic" pitchFamily="34" charset="-128"/>
                <a:cs typeface="ＭＳ Ｐゴシック" charset="0"/>
              </a:rPr>
              <a:t>решение уравнения переноса</a:t>
            </a:r>
            <a:r>
              <a:rPr lang="en-US" sz="2109" b="1" baseline="30000" dirty="0" smtClean="0">
                <a:latin typeface="+mj-lt"/>
                <a:ea typeface="MS PGothic" pitchFamily="34" charset="-128"/>
                <a:cs typeface="ＭＳ Ｐゴシック" charset="0"/>
              </a:rPr>
              <a:t>5</a:t>
            </a:r>
            <a:endParaRPr lang="en-US" sz="2109" b="1" baseline="30000" dirty="0">
              <a:latin typeface="+mj-lt"/>
              <a:ea typeface="MS PGothic" pitchFamily="34" charset="-128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30" y="1545111"/>
            <a:ext cx="2103120" cy="604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577" y="1651886"/>
            <a:ext cx="5120640" cy="422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342" y="2205472"/>
            <a:ext cx="4754880" cy="588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997" y="3195553"/>
            <a:ext cx="5120640" cy="13048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0410" y="3276814"/>
            <a:ext cx="4149662" cy="1188720"/>
          </a:xfrm>
          <a:prstGeom prst="rect">
            <a:avLst/>
          </a:prstGeom>
        </p:spPr>
      </p:pic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463901" y="2794801"/>
            <a:ext cx="7409083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66700" indent="-266700">
              <a:spcBef>
                <a:spcPts val="600"/>
              </a:spcBef>
              <a:buClr>
                <a:srgbClr val="2F5597"/>
              </a:buClr>
              <a:buFont typeface="Symbol" pitchFamily="18" charset="2"/>
              <a:buChar char="·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Противопоточная схема с добавком, зависящим от потоков </a:t>
            </a:r>
            <a:endParaRPr lang="ru-RU" sz="2000" dirty="0" smtClean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495213" y="4503636"/>
            <a:ext cx="3218948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66700" indent="-266700">
              <a:spcBef>
                <a:spcPts val="600"/>
              </a:spcBef>
              <a:buClr>
                <a:srgbClr val="2F5597"/>
              </a:buClr>
              <a:buFont typeface="Symbol" pitchFamily="18" charset="2"/>
              <a:buChar char="·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Ограничители потоков 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  <a:sym typeface="Symbol" panose="05050102010706020507" pitchFamily="18" charset="2"/>
              </a:rPr>
              <a:t></a:t>
            </a:r>
            <a:endParaRPr lang="ru-RU" sz="2000" dirty="0" smtClean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12361" y="2166285"/>
            <a:ext cx="4359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/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[5]   R. J. Leveque, High-Resolution conservative algorithms for advection in incompressible flow, SIAM J. </a:t>
            </a:r>
            <a:r>
              <a:rPr lang="en-US" sz="1600" dirty="0" err="1" smtClean="0">
                <a:solidFill>
                  <a:srgbClr val="000000"/>
                </a:solidFill>
                <a:latin typeface="Arial Narrow"/>
              </a:rPr>
              <a:t>Numer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. Anal. 1996, V. 33, N. 2, pp. 627-665</a:t>
            </a:r>
            <a:endParaRPr lang="ru-RU" sz="1600" dirty="0">
              <a:solidFill>
                <a:srgbClr val="000000"/>
              </a:solidFill>
              <a:latin typeface="Arial Narrow"/>
            </a:endParaRPr>
          </a:p>
        </p:txBody>
      </p:sp>
      <p:graphicFrame>
        <p:nvGraphicFramePr>
          <p:cNvPr id="1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184268"/>
              </p:ext>
            </p:extLst>
          </p:nvPr>
        </p:nvGraphicFramePr>
        <p:xfrm>
          <a:off x="843342" y="4803456"/>
          <a:ext cx="4297680" cy="7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1" name="Equation" r:id="rId8" imgW="2565360" imgH="457200" progId="Equation.3">
                  <p:embed/>
                </p:oleObj>
              </mc:Choice>
              <mc:Fallback>
                <p:oleObj name="Equation" r:id="rId8" imgW="2565360" imgH="457200" progId="Equation.3">
                  <p:embed/>
                  <p:pic>
                    <p:nvPicPr>
                      <p:cNvPr id="1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342" y="4803456"/>
                        <a:ext cx="4297680" cy="773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1873199"/>
              </p:ext>
            </p:extLst>
          </p:nvPr>
        </p:nvGraphicFramePr>
        <p:xfrm>
          <a:off x="8563840" y="4539426"/>
          <a:ext cx="2286000" cy="332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2" name="Equation" r:id="rId10" imgW="1498320" imgH="215640" progId="Equation.3">
                  <p:embed/>
                </p:oleObj>
              </mc:Choice>
              <mc:Fallback>
                <p:oleObj name="Equation" r:id="rId10" imgW="1498320" imgH="215640" progId="Equation.3">
                  <p:embed/>
                  <p:pic>
                    <p:nvPicPr>
                      <p:cNvPr id="1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3840" y="4539426"/>
                        <a:ext cx="2286000" cy="3323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777947"/>
              </p:ext>
            </p:extLst>
          </p:nvPr>
        </p:nvGraphicFramePr>
        <p:xfrm>
          <a:off x="8563840" y="4859329"/>
          <a:ext cx="3352800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3" name="Equation" r:id="rId12" imgW="2197080" imgH="215640" progId="Equation.3">
                  <p:embed/>
                </p:oleObj>
              </mc:Choice>
              <mc:Fallback>
                <p:oleObj name="Equation" r:id="rId12" imgW="2197080" imgH="215640" progId="Equation.3">
                  <p:embed/>
                  <p:pic>
                    <p:nvPicPr>
                      <p:cNvPr id="1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3840" y="4859329"/>
                        <a:ext cx="3352800" cy="331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736568"/>
              </p:ext>
            </p:extLst>
          </p:nvPr>
        </p:nvGraphicFramePr>
        <p:xfrm>
          <a:off x="8563840" y="5149864"/>
          <a:ext cx="1279525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4" name="Equation" r:id="rId14" imgW="838080" imgH="469800" progId="Equation.3">
                  <p:embed/>
                </p:oleObj>
              </mc:Choice>
              <mc:Fallback>
                <p:oleObj name="Equation" r:id="rId14" imgW="838080" imgH="469800" progId="Equation.3">
                  <p:embed/>
                  <p:pic>
                    <p:nvPicPr>
                      <p:cNvPr id="2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3840" y="5149864"/>
                        <a:ext cx="1279525" cy="722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5053398"/>
              </p:ext>
            </p:extLst>
          </p:nvPr>
        </p:nvGraphicFramePr>
        <p:xfrm>
          <a:off x="8563840" y="5809646"/>
          <a:ext cx="3373438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5" name="Equation" r:id="rId16" imgW="2209680" imgH="215640" progId="Equation.3">
                  <p:embed/>
                </p:oleObj>
              </mc:Choice>
              <mc:Fallback>
                <p:oleObj name="Equation" r:id="rId16" imgW="2209680" imgH="215640" progId="Equation.3">
                  <p:embed/>
                  <p:pic>
                    <p:nvPicPr>
                      <p:cNvPr id="2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3840" y="5809646"/>
                        <a:ext cx="3373438" cy="331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7573260" y="4500381"/>
            <a:ext cx="1100308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ts val="600"/>
              </a:spcBef>
              <a:buClr>
                <a:srgbClr val="2F5597"/>
              </a:buClr>
            </a:pPr>
            <a:r>
              <a:rPr lang="en-US" sz="2000" dirty="0" err="1">
                <a:solidFill>
                  <a:srgbClr val="000000"/>
                </a:solidFill>
                <a:latin typeface="Arial Narrow"/>
              </a:rPr>
              <a:t>M</a:t>
            </a:r>
            <a:r>
              <a:rPr lang="en-US" sz="2000" dirty="0" err="1" smtClean="0">
                <a:solidFill>
                  <a:srgbClr val="000000"/>
                </a:solidFill>
                <a:latin typeface="Arial Narrow"/>
              </a:rPr>
              <a:t>inmod</a:t>
            </a:r>
            <a:endParaRPr lang="ru-RU" sz="2000" dirty="0" smtClean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7390380" y="4860509"/>
            <a:ext cx="1100308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ts val="600"/>
              </a:spcBef>
              <a:buClr>
                <a:srgbClr val="2F5597"/>
              </a:buClr>
            </a:pPr>
            <a:r>
              <a:rPr lang="en-US" sz="2000" dirty="0" err="1">
                <a:solidFill>
                  <a:srgbClr val="000000"/>
                </a:solidFill>
                <a:latin typeface="Arial Narrow"/>
              </a:rPr>
              <a:t>S</a:t>
            </a:r>
            <a:r>
              <a:rPr lang="en-US" sz="2000" dirty="0" err="1" smtClean="0">
                <a:solidFill>
                  <a:srgbClr val="000000"/>
                </a:solidFill>
                <a:latin typeface="Arial Narrow"/>
              </a:rPr>
              <a:t>uperbee</a:t>
            </a:r>
            <a:endParaRPr lang="ru-RU" sz="2000" dirty="0" smtClean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7463532" y="5313116"/>
            <a:ext cx="1100308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ts val="600"/>
              </a:spcBef>
              <a:buClr>
                <a:srgbClr val="2F5597"/>
              </a:buClr>
            </a:pPr>
            <a:r>
              <a:rPr lang="en-US" sz="2000" dirty="0" smtClean="0">
                <a:solidFill>
                  <a:srgbClr val="000000"/>
                </a:solidFill>
                <a:latin typeface="Arial Narrow"/>
              </a:rPr>
              <a:t>Van Leer</a:t>
            </a:r>
            <a:endParaRPr lang="ru-RU" sz="2000" dirty="0" smtClean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6222976" y="5750506"/>
            <a:ext cx="2304288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ts val="600"/>
              </a:spcBef>
              <a:buClr>
                <a:srgbClr val="2F5597"/>
              </a:buClr>
            </a:pPr>
            <a:r>
              <a:rPr lang="en-US" sz="2000" dirty="0" err="1" smtClean="0">
                <a:solidFill>
                  <a:srgbClr val="000000"/>
                </a:solidFill>
                <a:latin typeface="Arial Narrow"/>
              </a:rPr>
              <a:t>Monotonized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</a:rPr>
              <a:t> centered</a:t>
            </a:r>
            <a:endParaRPr lang="ru-RU" sz="2000" dirty="0" smtClean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51257" y="4520572"/>
            <a:ext cx="5760720" cy="1645920"/>
          </a:xfrm>
          <a:prstGeom prst="rect">
            <a:avLst/>
          </a:prstGeom>
          <a:ln w="19050">
            <a:solidFill>
              <a:srgbClr val="0000FF"/>
            </a:solidFill>
          </a:ln>
        </p:spPr>
        <p:txBody>
          <a:bodyPr rtlCol="0" anchor="ctr">
            <a:normAutofit/>
          </a:bodyPr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495212" y="5472160"/>
            <a:ext cx="6254379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66700" indent="-266700">
              <a:spcBef>
                <a:spcPts val="600"/>
              </a:spcBef>
              <a:buClr>
                <a:srgbClr val="2F5597"/>
              </a:buClr>
              <a:buFont typeface="Symbol" pitchFamily="18" charset="2"/>
              <a:buChar char="·"/>
            </a:pP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Переменный шаг по времени – услови</a:t>
            </a:r>
            <a:r>
              <a:rPr lang="ru-RU" sz="2000" dirty="0">
                <a:solidFill>
                  <a:srgbClr val="000000"/>
                </a:solidFill>
                <a:latin typeface="Arial Narrow"/>
              </a:rPr>
              <a:t>е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 Куранта (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</a:rPr>
              <a:t>CFL</a:t>
            </a:r>
            <a:r>
              <a:rPr lang="ru-RU" sz="2000" dirty="0" smtClean="0">
                <a:solidFill>
                  <a:srgbClr val="000000"/>
                </a:solidFill>
                <a:latin typeface="Arial Narrow"/>
              </a:rPr>
              <a:t>)</a:t>
            </a:r>
            <a:endParaRPr lang="ru-RU" sz="2000" dirty="0" smtClean="0">
              <a:solidFill>
                <a:srgbClr val="000000"/>
              </a:solidFill>
              <a:latin typeface="Arial Narrow"/>
            </a:endParaRPr>
          </a:p>
        </p:txBody>
      </p:sp>
      <p:graphicFrame>
        <p:nvGraphicFramePr>
          <p:cNvPr id="2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722532"/>
              </p:ext>
            </p:extLst>
          </p:nvPr>
        </p:nvGraphicFramePr>
        <p:xfrm>
          <a:off x="843342" y="5783370"/>
          <a:ext cx="3657600" cy="64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6" name="Equation" r:id="rId18" imgW="2197080" imgH="380880" progId="Equation.3">
                  <p:embed/>
                </p:oleObj>
              </mc:Choice>
              <mc:Fallback>
                <p:oleObj name="Equation" r:id="rId18" imgW="2197080" imgH="380880" progId="Equation.3">
                  <p:embed/>
                  <p:pic>
                    <p:nvPicPr>
                      <p:cNvPr id="1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342" y="5783370"/>
                        <a:ext cx="3657600" cy="64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896138"/>
              </p:ext>
            </p:extLst>
          </p:nvPr>
        </p:nvGraphicFramePr>
        <p:xfrm>
          <a:off x="2266797" y="1925779"/>
          <a:ext cx="231051" cy="27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7" name="Equation" r:id="rId20" imgW="139680" imgH="164880" progId="Equation.3">
                  <p:embed/>
                </p:oleObj>
              </mc:Choice>
              <mc:Fallback>
                <p:oleObj name="Equation" r:id="rId20" imgW="139680" imgH="164880" progId="Equation.3">
                  <p:embed/>
                  <p:pic>
                    <p:nvPicPr>
                      <p:cNvPr id="1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797" y="1925779"/>
                        <a:ext cx="231051" cy="2750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090590"/>
              </p:ext>
            </p:extLst>
          </p:nvPr>
        </p:nvGraphicFramePr>
        <p:xfrm>
          <a:off x="3948232" y="2588532"/>
          <a:ext cx="231051" cy="27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8" name="Equation" r:id="rId22" imgW="139680" imgH="164880" progId="Equation.3">
                  <p:embed/>
                </p:oleObj>
              </mc:Choice>
              <mc:Fallback>
                <p:oleObj name="Equation" r:id="rId22" imgW="139680" imgH="164880" progId="Equation.3">
                  <p:embed/>
                  <p:pic>
                    <p:nvPicPr>
                      <p:cNvPr id="3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8232" y="2588532"/>
                        <a:ext cx="231051" cy="2750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4225400"/>
              </p:ext>
            </p:extLst>
          </p:nvPr>
        </p:nvGraphicFramePr>
        <p:xfrm>
          <a:off x="4043392" y="4248850"/>
          <a:ext cx="207386" cy="24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9" name="Equation" r:id="rId24" imgW="139680" imgH="164880" progId="Equation.3">
                  <p:embed/>
                </p:oleObj>
              </mc:Choice>
              <mc:Fallback>
                <p:oleObj name="Equation" r:id="rId24" imgW="139680" imgH="164880" progId="Equation.3">
                  <p:embed/>
                  <p:pic>
                    <p:nvPicPr>
                      <p:cNvPr id="3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3392" y="4248850"/>
                        <a:ext cx="207386" cy="2468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838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546330" y="43961"/>
            <a:ext cx="11561869" cy="763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1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Валидация</a:t>
            </a:r>
            <a:r>
              <a:rPr kumimoji="0" lang="ru-RU" sz="211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: Гравитационное оплывание в ячейке Хеле-Шоу</a:t>
            </a:r>
            <a:endParaRPr kumimoji="0" lang="en-US" sz="211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pSp>
        <p:nvGrpSpPr>
          <p:cNvPr id="3" name="Group 44"/>
          <p:cNvGrpSpPr>
            <a:grpSpLocks noChangeAspect="1"/>
          </p:cNvGrpSpPr>
          <p:nvPr/>
        </p:nvGrpSpPr>
        <p:grpSpPr>
          <a:xfrm>
            <a:off x="3385741" y="4367849"/>
            <a:ext cx="2832766" cy="1890000"/>
            <a:chOff x="357159" y="3966206"/>
            <a:chExt cx="3156508" cy="2106000"/>
          </a:xfrm>
        </p:grpSpPr>
        <p:pic>
          <p:nvPicPr>
            <p:cNvPr id="4" name="Picture 33" descr="16s.png"/>
            <p:cNvPicPr>
              <a:picLocks noChangeAspect="1"/>
            </p:cNvPicPr>
            <p:nvPr/>
          </p:nvPicPr>
          <p:blipFill>
            <a:blip r:embed="rId2" cstate="print"/>
            <a:srcRect l="9530" t="13350" r="3574" b="10209"/>
            <a:stretch>
              <a:fillRect/>
            </a:stretch>
          </p:blipFill>
          <p:spPr>
            <a:xfrm>
              <a:off x="357159" y="3966206"/>
              <a:ext cx="3156508" cy="2106000"/>
            </a:xfrm>
            <a:prstGeom prst="rect">
              <a:avLst/>
            </a:prstGeom>
          </p:spPr>
        </p:pic>
        <p:sp>
          <p:nvSpPr>
            <p:cNvPr id="5" name="Rectangle 34"/>
            <p:cNvSpPr/>
            <p:nvPr/>
          </p:nvSpPr>
          <p:spPr>
            <a:xfrm>
              <a:off x="982344" y="4837953"/>
              <a:ext cx="43794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b="1" kern="0" dirty="0" smtClean="0">
                  <a:solidFill>
                    <a:srgbClr val="010000"/>
                  </a:solidFill>
                  <a:latin typeface="Arial Narrow"/>
                </a:rPr>
                <a:t>Oil</a:t>
              </a:r>
              <a:endParaRPr kumimoji="1" lang="ru-RU" sz="2400" b="1" kern="0" dirty="0" smtClean="0">
                <a:solidFill>
                  <a:srgbClr val="010000"/>
                </a:solidFill>
                <a:latin typeface="Arial Narrow"/>
              </a:endParaRPr>
            </a:p>
          </p:txBody>
        </p:sp>
        <p:sp>
          <p:nvSpPr>
            <p:cNvPr id="6" name="Rectangle 35"/>
            <p:cNvSpPr/>
            <p:nvPr/>
          </p:nvSpPr>
          <p:spPr>
            <a:xfrm>
              <a:off x="2509176" y="4846831"/>
              <a:ext cx="44755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b="1" kern="0" dirty="0" smtClean="0">
                  <a:solidFill>
                    <a:srgbClr val="010000"/>
                  </a:solidFill>
                  <a:latin typeface="Arial Narrow"/>
                </a:rPr>
                <a:t>Air</a:t>
              </a:r>
              <a:endParaRPr kumimoji="1" lang="ru-RU" sz="2400" b="1" kern="0" dirty="0" smtClean="0">
                <a:solidFill>
                  <a:srgbClr val="010000"/>
                </a:solidFill>
                <a:latin typeface="Arial Narrow"/>
              </a:endParaRPr>
            </a:p>
          </p:txBody>
        </p:sp>
        <p:sp>
          <p:nvSpPr>
            <p:cNvPr id="7" name="Rectangle 36"/>
            <p:cNvSpPr/>
            <p:nvPr/>
          </p:nvSpPr>
          <p:spPr>
            <a:xfrm>
              <a:off x="2848610" y="4010181"/>
              <a:ext cx="620683" cy="430887"/>
            </a:xfrm>
            <a:prstGeom prst="rect">
              <a:avLst/>
            </a:prstGeom>
            <a:solidFill>
              <a:srgbClr val="010000"/>
            </a:solidFill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2200" kern="0" dirty="0" smtClean="0">
                  <a:solidFill>
                    <a:srgbClr val="FFFFFF"/>
                  </a:solidFill>
                  <a:latin typeface="Arial Narrow"/>
                </a:rPr>
                <a:t>16 s</a:t>
              </a:r>
              <a:endParaRPr kumimoji="1" lang="ru-RU" sz="2200" kern="0" dirty="0" smtClean="0">
                <a:solidFill>
                  <a:srgbClr val="FFFFFF"/>
                </a:solidFill>
                <a:latin typeface="Arial Narrow"/>
              </a:endParaRPr>
            </a:p>
          </p:txBody>
        </p:sp>
      </p:grpSp>
      <p:grpSp>
        <p:nvGrpSpPr>
          <p:cNvPr id="8" name="Group 43"/>
          <p:cNvGrpSpPr/>
          <p:nvPr/>
        </p:nvGrpSpPr>
        <p:grpSpPr>
          <a:xfrm>
            <a:off x="3385327" y="2370899"/>
            <a:ext cx="2830261" cy="1872000"/>
            <a:chOff x="928662" y="2074992"/>
            <a:chExt cx="2830261" cy="1872000"/>
          </a:xfrm>
        </p:grpSpPr>
        <p:sp>
          <p:nvSpPr>
            <p:cNvPr id="9" name="TextBox 8"/>
            <p:cNvSpPr txBox="1"/>
            <p:nvPr/>
          </p:nvSpPr>
          <p:spPr>
            <a:xfrm>
              <a:off x="3346068" y="2249539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ru-RU" sz="2400" kern="0" dirty="0" smtClean="0">
                <a:solidFill>
                  <a:srgbClr val="010000"/>
                </a:solidFill>
                <a:latin typeface="Arial Narrow"/>
              </a:endParaRPr>
            </a:p>
          </p:txBody>
        </p:sp>
        <p:pic>
          <p:nvPicPr>
            <p:cNvPr id="10" name="Picture 39" descr="4s.png"/>
            <p:cNvPicPr>
              <a:picLocks noChangeAspect="1"/>
            </p:cNvPicPr>
            <p:nvPr/>
          </p:nvPicPr>
          <p:blipFill>
            <a:blip r:embed="rId3" cstate="print"/>
            <a:srcRect l="9515" t="13422" r="3568" b="10264"/>
            <a:stretch>
              <a:fillRect/>
            </a:stretch>
          </p:blipFill>
          <p:spPr>
            <a:xfrm>
              <a:off x="928662" y="2074992"/>
              <a:ext cx="2830261" cy="1872000"/>
            </a:xfrm>
            <a:prstGeom prst="rect">
              <a:avLst/>
            </a:prstGeom>
          </p:spPr>
        </p:pic>
        <p:sp>
          <p:nvSpPr>
            <p:cNvPr id="11" name="Rectangle 40"/>
            <p:cNvSpPr/>
            <p:nvPr/>
          </p:nvSpPr>
          <p:spPr>
            <a:xfrm>
              <a:off x="1509044" y="2854150"/>
              <a:ext cx="392636" cy="33114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b="1" kern="0" dirty="0" smtClean="0">
                  <a:solidFill>
                    <a:srgbClr val="010000"/>
                  </a:solidFill>
                  <a:latin typeface="Arial Narrow"/>
                </a:rPr>
                <a:t>Oil</a:t>
              </a:r>
              <a:endParaRPr kumimoji="1" lang="ru-RU" sz="2400" b="1" kern="0" dirty="0" smtClean="0">
                <a:solidFill>
                  <a:srgbClr val="010000"/>
                </a:solidFill>
                <a:latin typeface="Arial Narrow"/>
              </a:endParaRPr>
            </a:p>
          </p:txBody>
        </p:sp>
        <p:sp>
          <p:nvSpPr>
            <p:cNvPr id="12" name="Rectangle 41"/>
            <p:cNvSpPr/>
            <p:nvPr/>
          </p:nvSpPr>
          <p:spPr>
            <a:xfrm>
              <a:off x="2866366" y="2854150"/>
              <a:ext cx="401259" cy="33114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b="1" kern="0" dirty="0" smtClean="0">
                  <a:solidFill>
                    <a:srgbClr val="010000"/>
                  </a:solidFill>
                  <a:latin typeface="Arial Narrow"/>
                </a:rPr>
                <a:t>Air</a:t>
              </a:r>
              <a:endParaRPr kumimoji="1" lang="ru-RU" sz="2400" b="1" kern="0" dirty="0" smtClean="0">
                <a:solidFill>
                  <a:srgbClr val="010000"/>
                </a:solidFill>
                <a:latin typeface="Arial Narrow"/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981671" y="3372257"/>
              <a:ext cx="1416796" cy="523220"/>
            </a:xfrm>
            <a:prstGeom prst="rect">
              <a:avLst/>
            </a:prstGeom>
            <a:solidFill>
              <a:srgbClr val="01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630238" fontAlgn="base">
                <a:spcAft>
                  <a:spcPct val="0"/>
                </a:spcAft>
                <a:buClr>
                  <a:srgbClr val="0066FF"/>
                </a:buClr>
                <a:defRPr/>
              </a:pPr>
              <a:r>
                <a:rPr kumimoji="1" lang="ru-RU" sz="1700" kern="0" dirty="0" err="1" smtClean="0">
                  <a:solidFill>
                    <a:srgbClr val="FFFFFF"/>
                  </a:solidFill>
                  <a:latin typeface="Arial Narrow"/>
                </a:rPr>
                <a:t>Эксп-нт</a:t>
              </a:r>
              <a:endParaRPr kumimoji="1" lang="en-US" sz="1700" kern="0" dirty="0" smtClean="0">
                <a:solidFill>
                  <a:srgbClr val="FFFFFF"/>
                </a:solidFill>
                <a:latin typeface="Arial Narrow"/>
              </a:endParaRPr>
            </a:p>
            <a:p>
              <a:pPr marL="630238" fontAlgn="base">
                <a:spcAft>
                  <a:spcPct val="0"/>
                </a:spcAft>
                <a:buClr>
                  <a:srgbClr val="0066FF"/>
                </a:buClr>
                <a:defRPr/>
              </a:pPr>
              <a:r>
                <a:rPr kumimoji="1" lang="ru-RU" sz="1700" kern="0" dirty="0" smtClean="0">
                  <a:solidFill>
                    <a:srgbClr val="FFFFFF"/>
                  </a:solidFill>
                  <a:latin typeface="Arial Narrow"/>
                </a:rPr>
                <a:t>Расчеты</a:t>
              </a:r>
              <a:endParaRPr kumimoji="1" lang="en-US" sz="2000" kern="0" dirty="0" smtClean="0">
                <a:solidFill>
                  <a:srgbClr val="FFFFFF"/>
                </a:solidFill>
                <a:latin typeface="Arial Narrow"/>
              </a:endParaRPr>
            </a:p>
          </p:txBody>
        </p:sp>
        <p:cxnSp>
          <p:nvCxnSpPr>
            <p:cNvPr id="14" name="Straight Connector 43"/>
            <p:cNvCxnSpPr/>
            <p:nvPr/>
          </p:nvCxnSpPr>
          <p:spPr bwMode="auto">
            <a:xfrm>
              <a:off x="1083805" y="3467434"/>
              <a:ext cx="448335" cy="0"/>
            </a:xfrm>
            <a:prstGeom prst="lin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44"/>
            <p:cNvCxnSpPr/>
            <p:nvPr/>
          </p:nvCxnSpPr>
          <p:spPr bwMode="auto">
            <a:xfrm>
              <a:off x="1083805" y="3748264"/>
              <a:ext cx="448335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Rectangle 45"/>
            <p:cNvSpPr/>
            <p:nvPr/>
          </p:nvSpPr>
          <p:spPr>
            <a:xfrm>
              <a:off x="3282513" y="2111349"/>
              <a:ext cx="441501" cy="386337"/>
            </a:xfrm>
            <a:prstGeom prst="rect">
              <a:avLst/>
            </a:prstGeom>
            <a:solidFill>
              <a:srgbClr val="010000"/>
            </a:solidFill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2200" kern="0" dirty="0" smtClean="0">
                  <a:solidFill>
                    <a:srgbClr val="FFFFFF"/>
                  </a:solidFill>
                  <a:latin typeface="Arial Narrow"/>
                </a:rPr>
                <a:t>4 s</a:t>
              </a:r>
              <a:endParaRPr kumimoji="1" lang="ru-RU" sz="2200" kern="0" dirty="0" smtClean="0">
                <a:solidFill>
                  <a:srgbClr val="FFFFFF"/>
                </a:solidFill>
                <a:latin typeface="Arial Narrow"/>
              </a:endParaRPr>
            </a:p>
          </p:txBody>
        </p:sp>
      </p:grpSp>
      <p:grpSp>
        <p:nvGrpSpPr>
          <p:cNvPr id="17" name="Group 46"/>
          <p:cNvGrpSpPr>
            <a:grpSpLocks noChangeAspect="1"/>
          </p:cNvGrpSpPr>
          <p:nvPr/>
        </p:nvGrpSpPr>
        <p:grpSpPr>
          <a:xfrm>
            <a:off x="6808959" y="2370899"/>
            <a:ext cx="2900718" cy="1872000"/>
            <a:chOff x="3643306" y="1740974"/>
            <a:chExt cx="3235416" cy="2088000"/>
          </a:xfrm>
        </p:grpSpPr>
        <p:pic>
          <p:nvPicPr>
            <p:cNvPr id="18" name="Picture 47" descr="12s.png"/>
            <p:cNvPicPr>
              <a:picLocks noChangeAspect="1"/>
            </p:cNvPicPr>
            <p:nvPr/>
          </p:nvPicPr>
          <p:blipFill>
            <a:blip r:embed="rId4" cstate="print"/>
            <a:srcRect l="9530" t="14268" r="3574" b="11098"/>
            <a:stretch>
              <a:fillRect/>
            </a:stretch>
          </p:blipFill>
          <p:spPr>
            <a:xfrm>
              <a:off x="3643306" y="1740974"/>
              <a:ext cx="3235416" cy="2088000"/>
            </a:xfrm>
            <a:prstGeom prst="rect">
              <a:avLst/>
            </a:prstGeom>
          </p:spPr>
        </p:pic>
        <p:sp>
          <p:nvSpPr>
            <p:cNvPr id="19" name="Rectangle 48"/>
            <p:cNvSpPr/>
            <p:nvPr/>
          </p:nvSpPr>
          <p:spPr>
            <a:xfrm>
              <a:off x="4285814" y="2738789"/>
              <a:ext cx="43794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b="1" kern="0" dirty="0" smtClean="0">
                  <a:solidFill>
                    <a:srgbClr val="010000"/>
                  </a:solidFill>
                  <a:latin typeface="Arial Narrow"/>
                </a:rPr>
                <a:t>Oil</a:t>
              </a:r>
              <a:endParaRPr kumimoji="1" lang="ru-RU" sz="2400" b="1" kern="0" dirty="0" smtClean="0">
                <a:solidFill>
                  <a:srgbClr val="010000"/>
                </a:solidFill>
                <a:latin typeface="Arial Narrow"/>
              </a:endParaRPr>
            </a:p>
          </p:txBody>
        </p:sp>
        <p:sp>
          <p:nvSpPr>
            <p:cNvPr id="20" name="Rectangle 49"/>
            <p:cNvSpPr/>
            <p:nvPr/>
          </p:nvSpPr>
          <p:spPr>
            <a:xfrm>
              <a:off x="5874466" y="2738789"/>
              <a:ext cx="44755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b="1" kern="0" dirty="0" smtClean="0">
                  <a:solidFill>
                    <a:srgbClr val="010000"/>
                  </a:solidFill>
                  <a:latin typeface="Arial Narrow"/>
                </a:rPr>
                <a:t>Air</a:t>
              </a:r>
              <a:endParaRPr kumimoji="1" lang="ru-RU" sz="2400" b="1" kern="0" dirty="0" smtClean="0">
                <a:solidFill>
                  <a:srgbClr val="010000"/>
                </a:solidFill>
                <a:latin typeface="Arial Narrow"/>
              </a:endParaRPr>
            </a:p>
          </p:txBody>
        </p:sp>
        <p:sp>
          <p:nvSpPr>
            <p:cNvPr id="21" name="Rectangle 50"/>
            <p:cNvSpPr/>
            <p:nvPr/>
          </p:nvSpPr>
          <p:spPr>
            <a:xfrm>
              <a:off x="6214660" y="1784466"/>
              <a:ext cx="620683" cy="430887"/>
            </a:xfrm>
            <a:prstGeom prst="rect">
              <a:avLst/>
            </a:prstGeom>
            <a:solidFill>
              <a:srgbClr val="010000"/>
            </a:solidFill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2200" kern="0" dirty="0" smtClean="0">
                  <a:solidFill>
                    <a:srgbClr val="FFFFFF"/>
                  </a:solidFill>
                  <a:latin typeface="Arial Narrow"/>
                </a:rPr>
                <a:t>12 s</a:t>
              </a:r>
              <a:endParaRPr kumimoji="1" lang="ru-RU" sz="2200" kern="0" dirty="0" smtClean="0">
                <a:solidFill>
                  <a:srgbClr val="FFFFFF"/>
                </a:solidFill>
                <a:latin typeface="Arial Narrow"/>
              </a:endParaRPr>
            </a:p>
          </p:txBody>
        </p:sp>
      </p:grpSp>
      <p:grpSp>
        <p:nvGrpSpPr>
          <p:cNvPr id="22" name="Group 45"/>
          <p:cNvGrpSpPr>
            <a:grpSpLocks noChangeAspect="1"/>
          </p:cNvGrpSpPr>
          <p:nvPr/>
        </p:nvGrpSpPr>
        <p:grpSpPr>
          <a:xfrm>
            <a:off x="6811496" y="4376727"/>
            <a:ext cx="2907473" cy="1890000"/>
            <a:chOff x="3643306" y="3966205"/>
            <a:chExt cx="3239753" cy="2106000"/>
          </a:xfrm>
        </p:grpSpPr>
        <p:pic>
          <p:nvPicPr>
            <p:cNvPr id="23" name="Picture 52" descr="58s.png"/>
            <p:cNvPicPr>
              <a:picLocks noChangeAspect="1"/>
            </p:cNvPicPr>
            <p:nvPr/>
          </p:nvPicPr>
          <p:blipFill>
            <a:blip r:embed="rId5" cstate="print"/>
            <a:srcRect l="9544" t="14249" r="2983" b="10291"/>
            <a:stretch>
              <a:fillRect/>
            </a:stretch>
          </p:blipFill>
          <p:spPr>
            <a:xfrm>
              <a:off x="3643306" y="3966205"/>
              <a:ext cx="3239753" cy="2106000"/>
            </a:xfrm>
            <a:prstGeom prst="rect">
              <a:avLst/>
            </a:prstGeom>
          </p:spPr>
        </p:pic>
        <p:sp>
          <p:nvSpPr>
            <p:cNvPr id="24" name="Rectangle 53"/>
            <p:cNvSpPr/>
            <p:nvPr/>
          </p:nvSpPr>
          <p:spPr>
            <a:xfrm>
              <a:off x="4438214" y="5097071"/>
              <a:ext cx="43794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b="1" kern="0" dirty="0" smtClean="0">
                  <a:solidFill>
                    <a:srgbClr val="010000"/>
                  </a:solidFill>
                  <a:latin typeface="Arial Narrow"/>
                </a:rPr>
                <a:t>Oil</a:t>
              </a:r>
              <a:endParaRPr kumimoji="1" lang="ru-RU" sz="2400" b="1" kern="0" dirty="0" smtClean="0">
                <a:solidFill>
                  <a:srgbClr val="010000"/>
                </a:solidFill>
                <a:latin typeface="Arial Narrow"/>
              </a:endParaRPr>
            </a:p>
          </p:txBody>
        </p:sp>
        <p:sp>
          <p:nvSpPr>
            <p:cNvPr id="25" name="Rectangle 54"/>
            <p:cNvSpPr/>
            <p:nvPr/>
          </p:nvSpPr>
          <p:spPr>
            <a:xfrm>
              <a:off x="5929322" y="4537709"/>
              <a:ext cx="44755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b="1" kern="0" dirty="0" smtClean="0">
                  <a:solidFill>
                    <a:srgbClr val="010000"/>
                  </a:solidFill>
                  <a:latin typeface="Arial Narrow"/>
                </a:rPr>
                <a:t>Air</a:t>
              </a:r>
              <a:endParaRPr kumimoji="1" lang="ru-RU" sz="2400" b="1" kern="0" dirty="0" smtClean="0">
                <a:solidFill>
                  <a:srgbClr val="010000"/>
                </a:solidFill>
                <a:latin typeface="Arial Narrow"/>
              </a:endParaRPr>
            </a:p>
          </p:txBody>
        </p:sp>
        <p:sp>
          <p:nvSpPr>
            <p:cNvPr id="26" name="Rectangle 55"/>
            <p:cNvSpPr/>
            <p:nvPr/>
          </p:nvSpPr>
          <p:spPr>
            <a:xfrm>
              <a:off x="6223952" y="4010181"/>
              <a:ext cx="620683" cy="430887"/>
            </a:xfrm>
            <a:prstGeom prst="rect">
              <a:avLst/>
            </a:prstGeom>
            <a:solidFill>
              <a:srgbClr val="010000"/>
            </a:solidFill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2200" kern="0" dirty="0" smtClean="0">
                  <a:solidFill>
                    <a:srgbClr val="FFFFFF"/>
                  </a:solidFill>
                  <a:latin typeface="Arial Narrow"/>
                </a:rPr>
                <a:t>58 s</a:t>
              </a:r>
              <a:endParaRPr kumimoji="1" lang="ru-RU" sz="2200" kern="0" dirty="0" smtClean="0">
                <a:solidFill>
                  <a:srgbClr val="FFFFFF"/>
                </a:solidFill>
                <a:latin typeface="Arial Narrow"/>
              </a:endParaRPr>
            </a:p>
          </p:txBody>
        </p:sp>
      </p:grp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432917" y="734277"/>
            <a:ext cx="6215106" cy="155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69875" lvl="1" indent="-269875" fontAlgn="base">
              <a:spcAft>
                <a:spcPts val="600"/>
              </a:spcAft>
              <a:buClr>
                <a:srgbClr val="2F5597"/>
              </a:buClr>
              <a:buFont typeface="Arial Narrow" pitchFamily="34" charset="0"/>
              <a:buChar char="●"/>
              <a:defRPr/>
            </a:pPr>
            <a:r>
              <a:rPr kumimoji="1" lang="ru-RU" b="1" kern="0" dirty="0" smtClean="0">
                <a:solidFill>
                  <a:srgbClr val="010000"/>
                </a:solidFill>
                <a:latin typeface="Arial Narrow"/>
              </a:rPr>
              <a:t>Конфигурация течения</a:t>
            </a:r>
            <a:r>
              <a:rPr kumimoji="1" lang="en-US" b="1" kern="0" dirty="0" smtClean="0">
                <a:solidFill>
                  <a:srgbClr val="010000"/>
                </a:solidFill>
                <a:latin typeface="Arial Narrow"/>
              </a:rPr>
              <a:t>:</a:t>
            </a:r>
          </a:p>
          <a:p>
            <a:pPr marL="541338" lvl="1" indent="-271463" fontAlgn="base">
              <a:spcAft>
                <a:spcPct val="0"/>
              </a:spcAft>
              <a:buClr>
                <a:srgbClr val="2F5597"/>
              </a:buClr>
              <a:buFont typeface="Arial Narrow" pitchFamily="34" charset="0"/>
              <a:buChar char="―"/>
              <a:defRPr/>
            </a:pPr>
            <a:r>
              <a:rPr kumimoji="1" lang="ru-RU" kern="0" dirty="0" smtClean="0">
                <a:solidFill>
                  <a:srgbClr val="010000"/>
                </a:solidFill>
                <a:latin typeface="Arial Narrow"/>
              </a:rPr>
              <a:t>Вертикальная закрытая ячейка Хеле-Шоу</a:t>
            </a:r>
            <a:r>
              <a:rPr kumimoji="1" lang="en-US" kern="0" dirty="0" smtClean="0">
                <a:solidFill>
                  <a:srgbClr val="010000"/>
                </a:solidFill>
                <a:latin typeface="Arial Narrow"/>
              </a:rPr>
              <a:t> 0.1×0.15×0.015</a:t>
            </a:r>
            <a:r>
              <a:rPr kumimoji="1" lang="ru-RU" kern="0" dirty="0" smtClean="0">
                <a:solidFill>
                  <a:srgbClr val="010000"/>
                </a:solidFill>
                <a:latin typeface="Arial Narrow"/>
              </a:rPr>
              <a:t>м;</a:t>
            </a:r>
            <a:endParaRPr kumimoji="1" lang="en-US" kern="0" dirty="0" smtClean="0">
              <a:solidFill>
                <a:srgbClr val="010000"/>
              </a:solidFill>
              <a:latin typeface="Arial Narrow"/>
            </a:endParaRPr>
          </a:p>
          <a:p>
            <a:pPr marL="541338" lvl="1" indent="-271463" fontAlgn="base">
              <a:spcAft>
                <a:spcPct val="0"/>
              </a:spcAft>
              <a:buClr>
                <a:srgbClr val="2F5597"/>
              </a:buClr>
              <a:buFont typeface="Arial Narrow" pitchFamily="34" charset="0"/>
              <a:buChar char="―"/>
              <a:defRPr/>
            </a:pPr>
            <a:r>
              <a:rPr kumimoji="1" lang="ru-RU" kern="0" dirty="0" smtClean="0">
                <a:solidFill>
                  <a:srgbClr val="010000"/>
                </a:solidFill>
                <a:latin typeface="Arial Narrow"/>
              </a:rPr>
              <a:t>Половина заполнена маслом, другая половина – воздухом;</a:t>
            </a:r>
          </a:p>
          <a:p>
            <a:pPr marL="541338" lvl="1" indent="-271463" fontAlgn="base">
              <a:spcAft>
                <a:spcPct val="0"/>
              </a:spcAft>
              <a:buClr>
                <a:srgbClr val="2F5597"/>
              </a:buClr>
              <a:buFont typeface="Arial Narrow" pitchFamily="34" charset="0"/>
              <a:buChar char="―"/>
              <a:defRPr/>
            </a:pPr>
            <a:r>
              <a:rPr kumimoji="1" lang="ru-RU" kern="0" dirty="0" smtClean="0">
                <a:solidFill>
                  <a:srgbClr val="010000"/>
                </a:solidFill>
                <a:latin typeface="Arial Narrow"/>
              </a:rPr>
              <a:t>Параметры масла:</a:t>
            </a:r>
            <a:r>
              <a:rPr kumimoji="1" lang="en-US" kern="0" dirty="0" smtClean="0">
                <a:solidFill>
                  <a:srgbClr val="010000"/>
                </a:solidFill>
                <a:latin typeface="Arial Narrow"/>
              </a:rPr>
              <a:t> </a:t>
            </a:r>
            <a:r>
              <a:rPr kumimoji="1" lang="en-US" i="1" kern="0" dirty="0" smtClean="0">
                <a:solidFill>
                  <a:srgbClr val="010000"/>
                </a:solidFill>
                <a:latin typeface="Arial Narrow"/>
                <a:sym typeface="Symbol"/>
              </a:rPr>
              <a:t></a:t>
            </a:r>
            <a:r>
              <a:rPr kumimoji="1" lang="en-US" i="1" kern="0" baseline="-25000" dirty="0" smtClean="0">
                <a:solidFill>
                  <a:srgbClr val="010000"/>
                </a:solidFill>
                <a:latin typeface="Arial Narrow"/>
                <a:sym typeface="Symbol"/>
              </a:rPr>
              <a:t>0</a:t>
            </a:r>
            <a:r>
              <a:rPr kumimoji="1" lang="en-US" i="1" kern="0" dirty="0" smtClean="0">
                <a:solidFill>
                  <a:srgbClr val="010000"/>
                </a:solidFill>
                <a:latin typeface="Arial Narrow"/>
                <a:sym typeface="Symbol"/>
              </a:rPr>
              <a:t> = </a:t>
            </a:r>
            <a:r>
              <a:rPr kumimoji="1" lang="en-US" kern="0" dirty="0" smtClean="0">
                <a:solidFill>
                  <a:srgbClr val="010000"/>
                </a:solidFill>
                <a:latin typeface="Arial Narrow"/>
                <a:sym typeface="Symbol"/>
              </a:rPr>
              <a:t>1070 </a:t>
            </a:r>
            <a:r>
              <a:rPr kumimoji="1" lang="ru-RU" kern="0" dirty="0" smtClean="0">
                <a:solidFill>
                  <a:srgbClr val="010000"/>
                </a:solidFill>
                <a:latin typeface="Arial Narrow"/>
                <a:sym typeface="Symbol"/>
              </a:rPr>
              <a:t>кг</a:t>
            </a:r>
            <a:r>
              <a:rPr kumimoji="1" lang="en-US" kern="0" dirty="0" smtClean="0">
                <a:solidFill>
                  <a:srgbClr val="010000"/>
                </a:solidFill>
                <a:latin typeface="Arial Narrow"/>
                <a:sym typeface="Symbol"/>
              </a:rPr>
              <a:t>/</a:t>
            </a:r>
            <a:r>
              <a:rPr kumimoji="1" lang="ru-RU" kern="0" dirty="0" smtClean="0">
                <a:solidFill>
                  <a:srgbClr val="010000"/>
                </a:solidFill>
                <a:latin typeface="Arial Narrow"/>
                <a:sym typeface="Symbol"/>
              </a:rPr>
              <a:t>м</a:t>
            </a:r>
            <a:r>
              <a:rPr kumimoji="1" lang="en-US" kern="0" baseline="30000" dirty="0" smtClean="0">
                <a:solidFill>
                  <a:srgbClr val="010000"/>
                </a:solidFill>
                <a:latin typeface="Arial Narrow"/>
                <a:sym typeface="Symbol"/>
              </a:rPr>
              <a:t>3</a:t>
            </a:r>
            <a:r>
              <a:rPr kumimoji="1" lang="en-US" kern="0" dirty="0" smtClean="0">
                <a:solidFill>
                  <a:srgbClr val="010000"/>
                </a:solidFill>
                <a:latin typeface="Arial Narrow"/>
                <a:sym typeface="Symbol"/>
              </a:rPr>
              <a:t>, </a:t>
            </a:r>
            <a:r>
              <a:rPr kumimoji="1" lang="en-US" i="1" kern="0" dirty="0" smtClean="0">
                <a:solidFill>
                  <a:srgbClr val="010000"/>
                </a:solidFill>
                <a:latin typeface="Arial Narrow"/>
                <a:sym typeface="Symbol"/>
              </a:rPr>
              <a:t></a:t>
            </a:r>
            <a:r>
              <a:rPr kumimoji="1" lang="en-US" i="1" kern="0" baseline="-25000" dirty="0" smtClean="0">
                <a:solidFill>
                  <a:srgbClr val="010000"/>
                </a:solidFill>
                <a:latin typeface="Arial Narrow"/>
                <a:sym typeface="Symbol"/>
              </a:rPr>
              <a:t>0</a:t>
            </a:r>
            <a:r>
              <a:rPr kumimoji="1" lang="en-US" i="1" kern="0" dirty="0" smtClean="0">
                <a:solidFill>
                  <a:srgbClr val="010000"/>
                </a:solidFill>
                <a:latin typeface="Arial Narrow"/>
                <a:sym typeface="Symbol"/>
              </a:rPr>
              <a:t> = </a:t>
            </a:r>
            <a:r>
              <a:rPr kumimoji="1" lang="en-US" kern="0" dirty="0" smtClean="0">
                <a:solidFill>
                  <a:srgbClr val="010000"/>
                </a:solidFill>
                <a:latin typeface="Arial Narrow"/>
                <a:sym typeface="Symbol"/>
              </a:rPr>
              <a:t>0.59</a:t>
            </a:r>
            <a:r>
              <a:rPr kumimoji="1" lang="en-US" i="1" kern="0" dirty="0" smtClean="0">
                <a:solidFill>
                  <a:srgbClr val="010000"/>
                </a:solidFill>
                <a:latin typeface="Arial Narrow"/>
                <a:sym typeface="Symbol"/>
              </a:rPr>
              <a:t> </a:t>
            </a:r>
            <a:r>
              <a:rPr kumimoji="1" lang="ru-RU" kern="0" dirty="0" smtClean="0">
                <a:solidFill>
                  <a:srgbClr val="010000"/>
                </a:solidFill>
                <a:latin typeface="Arial Narrow"/>
                <a:sym typeface="Symbol"/>
              </a:rPr>
              <a:t>Па</a:t>
            </a:r>
            <a:r>
              <a:rPr kumimoji="1" lang="en-US" kern="0" dirty="0" smtClean="0">
                <a:solidFill>
                  <a:srgbClr val="010000"/>
                </a:solidFill>
                <a:latin typeface="Arial Narrow"/>
                <a:sym typeface="Symbol"/>
              </a:rPr>
              <a:t>*</a:t>
            </a:r>
            <a:r>
              <a:rPr kumimoji="1" lang="ru-RU" kern="0" dirty="0" smtClean="0">
                <a:solidFill>
                  <a:srgbClr val="010000"/>
                </a:solidFill>
                <a:latin typeface="Arial Narrow"/>
                <a:sym typeface="Symbol"/>
              </a:rPr>
              <a:t>с</a:t>
            </a:r>
            <a:r>
              <a:rPr kumimoji="1" lang="ru-RU" kern="0" dirty="0" smtClean="0">
                <a:solidFill>
                  <a:srgbClr val="010000"/>
                </a:solidFill>
                <a:latin typeface="Arial Narrow"/>
              </a:rPr>
              <a:t>;</a:t>
            </a:r>
            <a:endParaRPr kumimoji="1" lang="en-US" kern="0" dirty="0" smtClean="0">
              <a:solidFill>
                <a:srgbClr val="010000"/>
              </a:solidFill>
              <a:latin typeface="Arial Narrow"/>
            </a:endParaRPr>
          </a:p>
          <a:p>
            <a:pPr marL="541338" lvl="1" indent="-271463" fontAlgn="base">
              <a:spcAft>
                <a:spcPct val="0"/>
              </a:spcAft>
              <a:buClr>
                <a:srgbClr val="2F5597"/>
              </a:buClr>
              <a:buFont typeface="Arial Narrow" pitchFamily="34" charset="0"/>
              <a:buChar char="―"/>
              <a:defRPr/>
            </a:pPr>
            <a:r>
              <a:rPr kumimoji="1" lang="ru-RU" kern="0" dirty="0" smtClean="0">
                <a:solidFill>
                  <a:srgbClr val="010000"/>
                </a:solidFill>
                <a:latin typeface="Arial Narrow"/>
              </a:rPr>
              <a:t>Параметры воздуха:</a:t>
            </a:r>
            <a:r>
              <a:rPr kumimoji="1" lang="en-US" kern="0" dirty="0" smtClean="0">
                <a:solidFill>
                  <a:srgbClr val="010000"/>
                </a:solidFill>
                <a:latin typeface="Arial Narrow"/>
              </a:rPr>
              <a:t> </a:t>
            </a:r>
            <a:r>
              <a:rPr kumimoji="1" lang="en-US" i="1" kern="0" dirty="0" smtClean="0">
                <a:solidFill>
                  <a:srgbClr val="010000"/>
                </a:solidFill>
                <a:latin typeface="Arial Narrow"/>
                <a:sym typeface="Symbol"/>
              </a:rPr>
              <a:t></a:t>
            </a:r>
            <a:r>
              <a:rPr kumimoji="1" lang="en-US" i="1" kern="0" baseline="-25000" dirty="0" smtClean="0">
                <a:solidFill>
                  <a:srgbClr val="010000"/>
                </a:solidFill>
                <a:latin typeface="Arial Narrow"/>
                <a:sym typeface="Symbol"/>
              </a:rPr>
              <a:t>1</a:t>
            </a:r>
            <a:r>
              <a:rPr kumimoji="1" lang="en-US" i="1" kern="0" dirty="0" smtClean="0">
                <a:solidFill>
                  <a:srgbClr val="010000"/>
                </a:solidFill>
                <a:latin typeface="Arial Narrow"/>
                <a:sym typeface="Symbol"/>
              </a:rPr>
              <a:t> = </a:t>
            </a:r>
            <a:r>
              <a:rPr kumimoji="1" lang="en-US" kern="0" dirty="0" smtClean="0">
                <a:solidFill>
                  <a:srgbClr val="010000"/>
                </a:solidFill>
                <a:latin typeface="Arial Narrow"/>
                <a:sym typeface="Symbol"/>
              </a:rPr>
              <a:t>1 </a:t>
            </a:r>
            <a:r>
              <a:rPr kumimoji="1" lang="ru-RU" kern="0" dirty="0">
                <a:solidFill>
                  <a:srgbClr val="010000"/>
                </a:solidFill>
                <a:latin typeface="Arial Narrow"/>
                <a:sym typeface="Symbol"/>
              </a:rPr>
              <a:t>кг</a:t>
            </a:r>
            <a:r>
              <a:rPr kumimoji="1" lang="en-US" kern="0" dirty="0">
                <a:solidFill>
                  <a:srgbClr val="010000"/>
                </a:solidFill>
                <a:latin typeface="Arial Narrow"/>
                <a:sym typeface="Symbol"/>
              </a:rPr>
              <a:t>/</a:t>
            </a:r>
            <a:r>
              <a:rPr kumimoji="1" lang="ru-RU" kern="0" dirty="0">
                <a:solidFill>
                  <a:srgbClr val="010000"/>
                </a:solidFill>
                <a:latin typeface="Arial Narrow"/>
                <a:sym typeface="Symbol"/>
              </a:rPr>
              <a:t>м</a:t>
            </a:r>
            <a:r>
              <a:rPr kumimoji="1" lang="en-US" kern="0" baseline="30000" dirty="0">
                <a:solidFill>
                  <a:srgbClr val="010000"/>
                </a:solidFill>
                <a:latin typeface="Arial Narrow"/>
                <a:sym typeface="Symbol"/>
              </a:rPr>
              <a:t>3</a:t>
            </a:r>
            <a:r>
              <a:rPr kumimoji="1" lang="en-US" kern="0" dirty="0" smtClean="0">
                <a:solidFill>
                  <a:srgbClr val="010000"/>
                </a:solidFill>
                <a:latin typeface="Arial Narrow"/>
                <a:sym typeface="Symbol"/>
              </a:rPr>
              <a:t>,  </a:t>
            </a:r>
            <a:r>
              <a:rPr kumimoji="1" lang="en-US" i="1" kern="0" dirty="0" smtClean="0">
                <a:solidFill>
                  <a:srgbClr val="010000"/>
                </a:solidFill>
                <a:latin typeface="Arial Narrow"/>
                <a:sym typeface="Symbol"/>
              </a:rPr>
              <a:t></a:t>
            </a:r>
            <a:r>
              <a:rPr kumimoji="1" lang="en-US" i="1" kern="0" baseline="-25000" dirty="0" smtClean="0">
                <a:solidFill>
                  <a:srgbClr val="010000"/>
                </a:solidFill>
                <a:latin typeface="Arial Narrow"/>
                <a:sym typeface="Symbol"/>
              </a:rPr>
              <a:t>1</a:t>
            </a:r>
            <a:r>
              <a:rPr kumimoji="1" lang="en-US" i="1" kern="0" dirty="0" smtClean="0">
                <a:solidFill>
                  <a:srgbClr val="010000"/>
                </a:solidFill>
                <a:latin typeface="Arial Narrow"/>
                <a:sym typeface="Symbol"/>
              </a:rPr>
              <a:t> = </a:t>
            </a:r>
            <a:r>
              <a:rPr kumimoji="1" lang="en-US" kern="0" dirty="0" smtClean="0">
                <a:solidFill>
                  <a:srgbClr val="010000"/>
                </a:solidFill>
                <a:latin typeface="Arial Narrow"/>
                <a:sym typeface="Symbol"/>
              </a:rPr>
              <a:t>0.001</a:t>
            </a:r>
            <a:r>
              <a:rPr kumimoji="1" lang="en-US" i="1" kern="0" dirty="0" smtClean="0">
                <a:solidFill>
                  <a:srgbClr val="010000"/>
                </a:solidFill>
                <a:latin typeface="Arial Narrow"/>
                <a:sym typeface="Symbol"/>
              </a:rPr>
              <a:t> </a:t>
            </a:r>
            <a:r>
              <a:rPr kumimoji="1" lang="ru-RU" kern="0" dirty="0">
                <a:solidFill>
                  <a:srgbClr val="010000"/>
                </a:solidFill>
                <a:latin typeface="Arial Narrow"/>
                <a:sym typeface="Symbol"/>
              </a:rPr>
              <a:t>Па</a:t>
            </a:r>
            <a:r>
              <a:rPr kumimoji="1" lang="en-US" kern="0" dirty="0">
                <a:solidFill>
                  <a:srgbClr val="010000"/>
                </a:solidFill>
                <a:latin typeface="Arial Narrow"/>
                <a:sym typeface="Symbol"/>
              </a:rPr>
              <a:t>*</a:t>
            </a:r>
            <a:r>
              <a:rPr kumimoji="1" lang="ru-RU" kern="0" dirty="0" smtClean="0">
                <a:solidFill>
                  <a:srgbClr val="010000"/>
                </a:solidFill>
                <a:latin typeface="Arial Narrow"/>
                <a:sym typeface="Symbol"/>
              </a:rPr>
              <a:t>с.</a:t>
            </a:r>
            <a:endParaRPr kumimoji="1" lang="en-US" sz="1400" b="1" kern="0" dirty="0" smtClean="0">
              <a:solidFill>
                <a:srgbClr val="010000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38612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916" y="1797234"/>
            <a:ext cx="3024000" cy="445014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512" y="1807281"/>
            <a:ext cx="3204000" cy="4434743"/>
          </a:xfrm>
          <a:prstGeom prst="rect">
            <a:avLst/>
          </a:prstGeom>
        </p:spPr>
      </p:pic>
      <p:graphicFrame>
        <p:nvGraphicFramePr>
          <p:cNvPr id="8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327200"/>
              </p:ext>
            </p:extLst>
          </p:nvPr>
        </p:nvGraphicFramePr>
        <p:xfrm>
          <a:off x="2559400" y="1223241"/>
          <a:ext cx="7455877" cy="5028161"/>
        </p:xfrm>
        <a:graphic>
          <a:graphicData uri="http://schemas.openxmlformats.org/drawingml/2006/table">
            <a:tbl>
              <a:tblPr firstRow="1" bandRow="1"/>
              <a:tblGrid>
                <a:gridCol w="488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6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5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4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05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409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1" lang="ru-RU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890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66FF"/>
                        </a:buClr>
                      </a:pPr>
                      <a:r>
                        <a:rPr kumimoji="1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Отношение вязкостей</a:t>
                      </a:r>
                      <a:r>
                        <a:rPr kumimoji="1" lang="en-US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 9</a:t>
                      </a:r>
                      <a:endParaRPr kumimoji="1" lang="en-US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1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Отношение вязкостей</a:t>
                      </a: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 84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1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0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0" i="1" dirty="0" smtClean="0">
                          <a:solidFill>
                            <a:schemeClr val="bg2"/>
                          </a:solidFill>
                        </a:rPr>
                        <a:t>t</a:t>
                      </a:r>
                      <a:endParaRPr lang="ru-RU" b="0" i="1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0.4</a:t>
                      </a:r>
                      <a:r>
                        <a:rPr kumimoji="1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с</a:t>
                      </a:r>
                      <a:endParaRPr kumimoji="1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1.6</a:t>
                      </a:r>
                      <a:r>
                        <a:rPr kumimoji="1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с</a:t>
                      </a:r>
                      <a:endParaRPr kumimoji="1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0.4</a:t>
                      </a:r>
                      <a:r>
                        <a:rPr kumimoji="1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с</a:t>
                      </a:r>
                      <a:endParaRPr kumimoji="1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1.6</a:t>
                      </a:r>
                      <a:r>
                        <a:rPr kumimoji="1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с</a:t>
                      </a:r>
                      <a:endParaRPr kumimoji="1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91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10000"/>
                          </a:solidFill>
                          <a:latin typeface="Arial Narrow"/>
                          <a:cs typeface="Arial" charset="0"/>
                        </a:rPr>
                        <a:t>Эксперимент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04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10000"/>
                          </a:solidFill>
                          <a:latin typeface="Arial Narrow"/>
                          <a:cs typeface="Arial" charset="0"/>
                        </a:rPr>
                        <a:t>257x129</a:t>
                      </a:r>
                      <a:endParaRPr lang="ru-RU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0429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rgbClr val="010000"/>
                          </a:solidFill>
                          <a:latin typeface="Arial Narrow"/>
                          <a:ea typeface="+mn-ea"/>
                          <a:cs typeface="Arial" charset="0"/>
                        </a:rPr>
                        <a:t>513x257</a:t>
                      </a:r>
                      <a:endParaRPr lang="ru-RU" sz="1800" kern="1200" dirty="0">
                        <a:solidFill>
                          <a:srgbClr val="010000"/>
                        </a:solidFill>
                        <a:latin typeface="Arial Narrow"/>
                        <a:ea typeface="+mn-ea"/>
                        <a:cs typeface="Arial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 txBox="1">
            <a:spLocks/>
          </p:cNvSpPr>
          <p:nvPr/>
        </p:nvSpPr>
        <p:spPr bwMode="auto">
          <a:xfrm>
            <a:off x="526392" y="134987"/>
            <a:ext cx="1134800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2pPr>
            <a:lvl3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3pPr>
            <a:lvl4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4pPr>
            <a:lvl5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5pPr>
            <a:lvl6pPr marL="4572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6pPr>
            <a:lvl7pPr marL="9144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7pPr>
            <a:lvl8pPr marL="13716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8pPr>
            <a:lvl9pPr marL="18288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211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Валидация</a:t>
            </a:r>
            <a:r>
              <a:rPr kumimoji="1" lang="en-US" sz="211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: </a:t>
            </a:r>
            <a:r>
              <a:rPr kumimoji="1" lang="ru-RU" sz="211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Пальцевидная неустойчивость в </a:t>
            </a:r>
            <a:r>
              <a:rPr kumimoji="1" lang="ru-RU" sz="211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Ньютоновских</a:t>
            </a:r>
            <a:r>
              <a:rPr kumimoji="1" lang="ru-RU" sz="211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жидкостях</a:t>
            </a:r>
            <a:endParaRPr kumimoji="1" lang="en-US" sz="211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3" name="Rectangle 63"/>
          <p:cNvSpPr/>
          <p:nvPr/>
        </p:nvSpPr>
        <p:spPr>
          <a:xfrm>
            <a:off x="841956" y="6327564"/>
            <a:ext cx="98260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300" dirty="0" smtClean="0">
                <a:solidFill>
                  <a:srgbClr val="010000"/>
                </a:solidFill>
                <a:latin typeface="Arial Narrow"/>
                <a:cs typeface="Arial" charset="0"/>
              </a:rPr>
              <a:t>[3]</a:t>
            </a:r>
            <a:r>
              <a:rPr kumimoji="1" lang="en-US" sz="1300" dirty="0" smtClean="0">
                <a:solidFill>
                  <a:srgbClr val="010000"/>
                </a:solidFill>
                <a:latin typeface="Arial Narrow" pitchFamily="34" charset="0"/>
                <a:cs typeface="Arial" charset="0"/>
                <a:sym typeface="Symbol"/>
              </a:rPr>
              <a:t> </a:t>
            </a:r>
            <a:r>
              <a:rPr kumimoji="1" lang="en-US" sz="1300" dirty="0" smtClean="0">
                <a:solidFill>
                  <a:srgbClr val="010000"/>
                </a:solidFill>
                <a:latin typeface="Arial Narrow" pitchFamily="34" charset="0"/>
                <a:cs typeface="Arial" charset="0"/>
              </a:rPr>
              <a:t>N. N. Smirnov, V. F. </a:t>
            </a:r>
            <a:r>
              <a:rPr kumimoji="1" lang="en-US" sz="1300" dirty="0" err="1" smtClean="0">
                <a:solidFill>
                  <a:srgbClr val="010000"/>
                </a:solidFill>
                <a:latin typeface="Arial Narrow" pitchFamily="34" charset="0"/>
                <a:cs typeface="Arial" charset="0"/>
              </a:rPr>
              <a:t>Nikitin</a:t>
            </a:r>
            <a:r>
              <a:rPr kumimoji="1" lang="en-US" sz="1300" dirty="0" smtClean="0">
                <a:solidFill>
                  <a:srgbClr val="010000"/>
                </a:solidFill>
                <a:latin typeface="Arial Narrow" pitchFamily="34" charset="0"/>
                <a:cs typeface="Arial" charset="0"/>
              </a:rPr>
              <a:t>, A. </a:t>
            </a:r>
            <a:r>
              <a:rPr kumimoji="1" lang="en-US" sz="1300" dirty="0" err="1" smtClean="0">
                <a:solidFill>
                  <a:srgbClr val="010000"/>
                </a:solidFill>
                <a:latin typeface="Arial Narrow" pitchFamily="34" charset="0"/>
                <a:cs typeface="Arial" charset="0"/>
              </a:rPr>
              <a:t>Maximenko</a:t>
            </a:r>
            <a:r>
              <a:rPr kumimoji="1" lang="en-US" sz="1300" dirty="0" smtClean="0">
                <a:solidFill>
                  <a:srgbClr val="010000"/>
                </a:solidFill>
                <a:latin typeface="Arial Narrow" pitchFamily="34" charset="0"/>
                <a:cs typeface="Arial" charset="0"/>
              </a:rPr>
              <a:t>, M. </a:t>
            </a:r>
            <a:r>
              <a:rPr kumimoji="1" lang="en-US" sz="1300" dirty="0" err="1" smtClean="0">
                <a:solidFill>
                  <a:srgbClr val="010000"/>
                </a:solidFill>
                <a:latin typeface="Arial Narrow" pitchFamily="34" charset="0"/>
                <a:cs typeface="Arial" charset="0"/>
              </a:rPr>
              <a:t>Thiercelin</a:t>
            </a:r>
            <a:r>
              <a:rPr kumimoji="1" lang="en-US" sz="1300" dirty="0" smtClean="0">
                <a:solidFill>
                  <a:srgbClr val="010000"/>
                </a:solidFill>
                <a:latin typeface="Arial Narrow" pitchFamily="34" charset="0"/>
                <a:cs typeface="Arial" charset="0"/>
              </a:rPr>
              <a:t>, and J. C. </a:t>
            </a:r>
            <a:r>
              <a:rPr kumimoji="1" lang="en-US" sz="1300" dirty="0" err="1" smtClean="0">
                <a:solidFill>
                  <a:srgbClr val="010000"/>
                </a:solidFill>
                <a:latin typeface="Arial Narrow" pitchFamily="34" charset="0"/>
                <a:cs typeface="Arial" charset="0"/>
              </a:rPr>
              <a:t>Legros</a:t>
            </a:r>
            <a:r>
              <a:rPr kumimoji="1" lang="en-US" sz="1300" b="1" dirty="0" smtClean="0">
                <a:solidFill>
                  <a:srgbClr val="010000"/>
                </a:solidFill>
                <a:latin typeface="Arial Narrow" pitchFamily="34" charset="0"/>
                <a:cs typeface="Arial" charset="0"/>
                <a:sym typeface="Symbol"/>
              </a:rPr>
              <a:t>, </a:t>
            </a:r>
            <a:r>
              <a:rPr kumimoji="1" lang="en-US" sz="1300" dirty="0" smtClean="0">
                <a:solidFill>
                  <a:srgbClr val="010000"/>
                </a:solidFill>
                <a:latin typeface="Arial Narrow" pitchFamily="34" charset="0"/>
                <a:cs typeface="Arial" charset="0"/>
                <a:sym typeface="Symbol"/>
              </a:rPr>
              <a:t>2005</a:t>
            </a:r>
            <a:r>
              <a:rPr kumimoji="1" lang="en-US" sz="1300" b="1" dirty="0" smtClean="0">
                <a:solidFill>
                  <a:srgbClr val="010000"/>
                </a:solidFill>
                <a:latin typeface="Arial Narrow" pitchFamily="34" charset="0"/>
                <a:cs typeface="Arial" charset="0"/>
                <a:sym typeface="Symbol"/>
              </a:rPr>
              <a:t> </a:t>
            </a:r>
            <a:r>
              <a:rPr kumimoji="1" lang="en-US" sz="1300" dirty="0" smtClean="0">
                <a:solidFill>
                  <a:srgbClr val="010000"/>
                </a:solidFill>
                <a:latin typeface="Arial Narrow" pitchFamily="34" charset="0"/>
                <a:cs typeface="Arial" charset="0"/>
              </a:rPr>
              <a:t>Instability and mixing flux in frontal displacement of viscous fluids from</a:t>
            </a:r>
            <a:r>
              <a:rPr kumimoji="1" lang="ru-RU" sz="1300" dirty="0" smtClean="0">
                <a:solidFill>
                  <a:srgbClr val="010000"/>
                </a:solidFill>
                <a:latin typeface="Arial Narrow" pitchFamily="34" charset="0"/>
                <a:cs typeface="Arial" charset="0"/>
              </a:rPr>
              <a:t> </a:t>
            </a:r>
            <a:r>
              <a:rPr kumimoji="1" lang="en-US" sz="1300" dirty="0" smtClean="0">
                <a:solidFill>
                  <a:srgbClr val="010000"/>
                </a:solidFill>
                <a:latin typeface="Arial Narrow" pitchFamily="34" charset="0"/>
                <a:cs typeface="Arial" charset="0"/>
              </a:rPr>
              <a:t>porous media, </a:t>
            </a:r>
            <a:r>
              <a:rPr kumimoji="1" lang="en-US" sz="1300" i="1" dirty="0" smtClean="0">
                <a:solidFill>
                  <a:srgbClr val="010000"/>
                </a:solidFill>
                <a:latin typeface="Arial Narrow" pitchFamily="34" charset="0"/>
                <a:cs typeface="Arial" charset="0"/>
              </a:rPr>
              <a:t>Phys. Fluids</a:t>
            </a:r>
            <a:r>
              <a:rPr kumimoji="1" lang="en-US" sz="1300" dirty="0" smtClean="0">
                <a:solidFill>
                  <a:srgbClr val="010000"/>
                </a:solidFill>
                <a:latin typeface="Arial Narrow" pitchFamily="34" charset="0"/>
                <a:cs typeface="Arial" charset="0"/>
              </a:rPr>
              <a:t>. </a:t>
            </a:r>
            <a:r>
              <a:rPr kumimoji="1" lang="en-US" sz="1300" b="1" dirty="0" smtClean="0">
                <a:solidFill>
                  <a:srgbClr val="010000"/>
                </a:solidFill>
                <a:latin typeface="Arial Narrow" pitchFamily="34" charset="0"/>
                <a:cs typeface="Arial" charset="0"/>
              </a:rPr>
              <a:t>17</a:t>
            </a:r>
            <a:r>
              <a:rPr kumimoji="1" lang="en-US" sz="1300" dirty="0" smtClean="0">
                <a:solidFill>
                  <a:srgbClr val="010000"/>
                </a:solidFill>
                <a:latin typeface="Arial Narrow" pitchFamily="34" charset="0"/>
                <a:cs typeface="Arial" charset="0"/>
              </a:rPr>
              <a:t>, </a:t>
            </a:r>
            <a:r>
              <a:rPr kumimoji="1" lang="ru-RU" sz="1300" dirty="0" smtClean="0">
                <a:solidFill>
                  <a:srgbClr val="010000"/>
                </a:solidFill>
                <a:latin typeface="Arial Narrow" pitchFamily="34" charset="0"/>
                <a:cs typeface="Arial" charset="0"/>
              </a:rPr>
              <a:t>084102</a:t>
            </a:r>
            <a:endParaRPr kumimoji="1" lang="en-US" sz="1300" dirty="0" smtClean="0">
              <a:solidFill>
                <a:srgbClr val="01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65010" y="807807"/>
            <a:ext cx="5477623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66700" indent="-266700" fontAlgn="base">
              <a:spcBef>
                <a:spcPts val="1200"/>
              </a:spcBef>
              <a:spcAft>
                <a:spcPct val="0"/>
              </a:spcAft>
              <a:buClr>
                <a:srgbClr val="0066FF"/>
              </a:buClr>
              <a:buFont typeface="Symbol" pitchFamily="18" charset="2"/>
              <a:buChar char="·"/>
            </a:pPr>
            <a:r>
              <a:rPr kumimoji="1" lang="ru-RU" sz="1600" b="1" dirty="0" smtClean="0">
                <a:solidFill>
                  <a:srgbClr val="010000"/>
                </a:solidFill>
                <a:latin typeface="Arial Narrow" pitchFamily="34" charset="0"/>
                <a:cs typeface="Arial" charset="0"/>
              </a:rPr>
              <a:t>Вода вытесняет раствор глицерина в ячейке Хеле-Шоу </a:t>
            </a:r>
            <a:r>
              <a:rPr kumimoji="1" lang="en-US" sz="1600" dirty="0" smtClean="0">
                <a:solidFill>
                  <a:srgbClr val="010000"/>
                </a:solidFill>
                <a:latin typeface="Arial Narrow" pitchFamily="34" charset="0"/>
                <a:cs typeface="Arial" charset="0"/>
              </a:rPr>
              <a:t>[3]  </a:t>
            </a:r>
          </a:p>
        </p:txBody>
      </p:sp>
      <p:sp>
        <p:nvSpPr>
          <p:cNvPr id="5" name="Rectangle 65"/>
          <p:cNvSpPr/>
          <p:nvPr/>
        </p:nvSpPr>
        <p:spPr>
          <a:xfrm>
            <a:off x="5742278" y="821149"/>
            <a:ext cx="64243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indent="-285750" fontAlgn="base">
              <a:spcAft>
                <a:spcPct val="0"/>
              </a:spcAft>
              <a:buClr>
                <a:srgbClr val="2F5597"/>
              </a:buClr>
              <a:buFont typeface="Arial Narrow" panose="020B0606020202030204" pitchFamily="34" charset="0"/>
              <a:buChar char="●"/>
            </a:pPr>
            <a:r>
              <a:rPr kumimoji="1" lang="ru-RU" sz="1600" dirty="0" smtClean="0">
                <a:solidFill>
                  <a:srgbClr val="000000"/>
                </a:solidFill>
                <a:latin typeface="Arial Narrow" pitchFamily="34" charset="0"/>
                <a:ea typeface="Calibri"/>
                <a:cs typeface="Arial" charset="0"/>
              </a:rPr>
              <a:t>Параметры: ячейка</a:t>
            </a:r>
            <a:r>
              <a:rPr kumimoji="1" lang="en-US" sz="1600" i="1" dirty="0" smtClean="0">
                <a:solidFill>
                  <a:srgbClr val="000000"/>
                </a:solidFill>
                <a:latin typeface="Arial Narrow" pitchFamily="34" charset="0"/>
                <a:ea typeface="Calibri"/>
                <a:cs typeface="Arial" charset="0"/>
              </a:rPr>
              <a:t> </a:t>
            </a:r>
            <a:r>
              <a:rPr kumimoji="1" lang="en-US" sz="1600" dirty="0" smtClean="0">
                <a:solidFill>
                  <a:srgbClr val="000000"/>
                </a:solidFill>
                <a:latin typeface="Arial Narrow" pitchFamily="34" charset="0"/>
                <a:ea typeface="Calibri"/>
                <a:cs typeface="Arial" charset="0"/>
              </a:rPr>
              <a:t>0.2m×0.1m×1.2mm, </a:t>
            </a:r>
            <a:r>
              <a:rPr kumimoji="1" lang="ru-RU" sz="1600" dirty="0" smtClean="0">
                <a:solidFill>
                  <a:srgbClr val="000000"/>
                </a:solidFill>
                <a:latin typeface="Arial Narrow" pitchFamily="34" charset="0"/>
                <a:cs typeface="Arial" charset="0"/>
              </a:rPr>
              <a:t>скорость на входе</a:t>
            </a:r>
            <a:r>
              <a:rPr kumimoji="1" lang="en-US" sz="1600" dirty="0" smtClean="0">
                <a:solidFill>
                  <a:srgbClr val="000000"/>
                </a:solidFill>
                <a:latin typeface="Arial Narrow" pitchFamily="34" charset="0"/>
                <a:cs typeface="Arial" charset="0"/>
              </a:rPr>
              <a:t> 0.05 m/s</a:t>
            </a:r>
            <a:endParaRPr kumimoji="1" lang="en-US" sz="1600" i="1" dirty="0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12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09" y="909376"/>
            <a:ext cx="5553414" cy="550947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489508" y="145535"/>
            <a:ext cx="11626291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2pPr>
            <a:lvl3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3pPr>
            <a:lvl4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4pPr>
            <a:lvl5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5pPr>
            <a:lvl6pPr marL="4572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6pPr>
            <a:lvl7pPr marL="9144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7pPr>
            <a:lvl8pPr marL="13716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8pPr>
            <a:lvl9pPr marL="18288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110" b="1" kern="0" dirty="0" err="1" smtClean="0">
                <a:solidFill>
                  <a:schemeClr val="tx1"/>
                </a:solidFill>
              </a:rPr>
              <a:t>Валидация</a:t>
            </a:r>
            <a:r>
              <a:rPr lang="en-US" sz="2110" b="1" kern="0" dirty="0" smtClean="0">
                <a:solidFill>
                  <a:schemeClr val="tx1"/>
                </a:solidFill>
              </a:rPr>
              <a:t>: </a:t>
            </a:r>
            <a:r>
              <a:rPr lang="ru-RU" sz="2110" b="1" kern="0" dirty="0" smtClean="0">
                <a:solidFill>
                  <a:schemeClr val="tx1"/>
                </a:solidFill>
              </a:rPr>
              <a:t>Осредненные по высоте профили </a:t>
            </a:r>
            <a:r>
              <a:rPr lang="ru-RU" sz="2110" b="1" kern="0" dirty="0" err="1" smtClean="0">
                <a:solidFill>
                  <a:schemeClr val="tx1"/>
                </a:solidFill>
              </a:rPr>
              <a:t>трейсера</a:t>
            </a:r>
            <a:r>
              <a:rPr lang="ru-RU" sz="2110" b="1" kern="0" dirty="0" smtClean="0">
                <a:solidFill>
                  <a:schemeClr val="tx1"/>
                </a:solidFill>
              </a:rPr>
              <a:t> воды </a:t>
            </a:r>
            <a:endParaRPr lang="en-US" sz="2110" b="1" kern="0" dirty="0">
              <a:solidFill>
                <a:schemeClr val="tx1"/>
              </a:solidFill>
            </a:endParaRPr>
          </a:p>
        </p:txBody>
      </p:sp>
      <p:sp>
        <p:nvSpPr>
          <p:cNvPr id="4" name="Rectangle 8"/>
          <p:cNvSpPr/>
          <p:nvPr/>
        </p:nvSpPr>
        <p:spPr>
          <a:xfrm>
            <a:off x="5984213" y="2734715"/>
            <a:ext cx="619508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/>
              <a:t>Осредненные по высоте профили </a:t>
            </a:r>
            <a:r>
              <a:rPr lang="ru-RU" sz="1700" dirty="0" err="1" smtClean="0"/>
              <a:t>трейсера</a:t>
            </a:r>
            <a:r>
              <a:rPr lang="ru-RU" sz="1700" dirty="0" smtClean="0"/>
              <a:t> воды вдоль ячейки Хеле-Шоу при отношении вязкостей</a:t>
            </a:r>
            <a:r>
              <a:rPr lang="en-US" sz="1700" dirty="0" smtClean="0"/>
              <a:t> </a:t>
            </a:r>
            <a:r>
              <a:rPr lang="en-US" sz="1700" dirty="0"/>
              <a:t>9 </a:t>
            </a:r>
            <a:r>
              <a:rPr lang="en-US" sz="1700" dirty="0" smtClean="0"/>
              <a:t>(</a:t>
            </a:r>
            <a:r>
              <a:rPr lang="ru-RU" sz="1700" dirty="0" smtClean="0"/>
              <a:t>верх</a:t>
            </a:r>
            <a:r>
              <a:rPr lang="en-US" sz="1700" dirty="0" smtClean="0"/>
              <a:t>) </a:t>
            </a:r>
            <a:r>
              <a:rPr lang="ru-RU" sz="1700" dirty="0" smtClean="0"/>
              <a:t>и</a:t>
            </a:r>
            <a:r>
              <a:rPr lang="en-US" sz="1700" dirty="0" smtClean="0"/>
              <a:t> </a:t>
            </a:r>
            <a:r>
              <a:rPr lang="en-US" sz="1700" dirty="0"/>
              <a:t>84 </a:t>
            </a:r>
            <a:r>
              <a:rPr lang="en-US" sz="1700" dirty="0" smtClean="0"/>
              <a:t>(</a:t>
            </a:r>
            <a:r>
              <a:rPr lang="ru-RU" sz="1700" dirty="0" smtClean="0"/>
              <a:t>низ</a:t>
            </a:r>
            <a:r>
              <a:rPr lang="en-US" sz="1700" dirty="0" smtClean="0"/>
              <a:t>)</a:t>
            </a:r>
            <a:r>
              <a:rPr lang="ru-RU" sz="1700" dirty="0" smtClean="0"/>
              <a:t>, полученные на сетках</a:t>
            </a:r>
            <a:r>
              <a:rPr lang="en-US" sz="1700" dirty="0" smtClean="0"/>
              <a:t> 257</a:t>
            </a:r>
            <a:r>
              <a:rPr lang="en-US" sz="1700" dirty="0" smtClean="0">
                <a:sym typeface="Symbol" panose="05050102010706020507" pitchFamily="18" charset="2"/>
              </a:rPr>
              <a:t></a:t>
            </a:r>
            <a:r>
              <a:rPr lang="en-US" sz="1700" dirty="0" smtClean="0"/>
              <a:t>129 (</a:t>
            </a:r>
            <a:r>
              <a:rPr lang="ru-RU" sz="1700" dirty="0" smtClean="0"/>
              <a:t>сплошная линия</a:t>
            </a:r>
            <a:r>
              <a:rPr lang="en-US" sz="1700" dirty="0" smtClean="0"/>
              <a:t>) </a:t>
            </a:r>
            <a:r>
              <a:rPr lang="ru-RU" sz="1700" dirty="0" smtClean="0"/>
              <a:t>и</a:t>
            </a:r>
            <a:r>
              <a:rPr lang="en-US" sz="1700" dirty="0" smtClean="0"/>
              <a:t> 513</a:t>
            </a:r>
            <a:r>
              <a:rPr lang="en-US" sz="1700" dirty="0" smtClean="0">
                <a:sym typeface="Symbol" panose="05050102010706020507" pitchFamily="18" charset="2"/>
              </a:rPr>
              <a:t></a:t>
            </a:r>
            <a:r>
              <a:rPr lang="en-US" sz="1700" dirty="0" smtClean="0"/>
              <a:t>257</a:t>
            </a:r>
            <a:endParaRPr lang="en-US" sz="1700" dirty="0"/>
          </a:p>
          <a:p>
            <a:r>
              <a:rPr lang="en-US" sz="1700" dirty="0" smtClean="0"/>
              <a:t>(</a:t>
            </a:r>
            <a:r>
              <a:rPr lang="ru-RU" sz="1700" dirty="0" smtClean="0"/>
              <a:t>пунктирная</a:t>
            </a:r>
            <a:r>
              <a:rPr lang="en-US" sz="1700" dirty="0" smtClean="0"/>
              <a:t>) </a:t>
            </a:r>
            <a:r>
              <a:rPr lang="ru-RU" sz="1700" dirty="0" smtClean="0"/>
              <a:t>и результаты эксперимента</a:t>
            </a:r>
            <a:r>
              <a:rPr lang="en-US" sz="1700" dirty="0" smtClean="0"/>
              <a:t> </a:t>
            </a:r>
            <a:r>
              <a:rPr lang="ru-RU" sz="1700" dirty="0" smtClean="0"/>
              <a:t>группы Н.Н. Смирнова</a:t>
            </a:r>
            <a:r>
              <a:rPr lang="en-US" sz="1700" dirty="0" smtClean="0"/>
              <a:t> (</a:t>
            </a:r>
            <a:r>
              <a:rPr lang="ru-RU" sz="1700" dirty="0" smtClean="0"/>
              <a:t>квадраты</a:t>
            </a:r>
            <a:r>
              <a:rPr lang="en-US" sz="1700" dirty="0" smtClean="0"/>
              <a:t>); </a:t>
            </a:r>
            <a:endParaRPr lang="ru-RU" sz="1700" dirty="0" smtClean="0"/>
          </a:p>
          <a:p>
            <a:r>
              <a:rPr lang="en-US" sz="1700" dirty="0" smtClean="0"/>
              <a:t>t = 0.4s (</a:t>
            </a:r>
            <a:r>
              <a:rPr lang="ru-RU" sz="1700" dirty="0" smtClean="0"/>
              <a:t>слева</a:t>
            </a:r>
            <a:r>
              <a:rPr lang="en-US" sz="1700" dirty="0" smtClean="0"/>
              <a:t>) </a:t>
            </a:r>
            <a:r>
              <a:rPr lang="en-US" sz="1700" dirty="0"/>
              <a:t>and t = </a:t>
            </a:r>
            <a:r>
              <a:rPr lang="en-US" sz="1700" dirty="0" smtClean="0"/>
              <a:t>1.6s (</a:t>
            </a:r>
            <a:r>
              <a:rPr lang="ru-RU" sz="1700" dirty="0" smtClean="0"/>
              <a:t>справа</a:t>
            </a:r>
            <a:r>
              <a:rPr lang="en-US" sz="1700" dirty="0" smtClean="0"/>
              <a:t>).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38612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41726"/>
              </p:ext>
            </p:extLst>
          </p:nvPr>
        </p:nvGraphicFramePr>
        <p:xfrm>
          <a:off x="1103150" y="1702198"/>
          <a:ext cx="9678115" cy="3965002"/>
        </p:xfrm>
        <a:graphic>
          <a:graphicData uri="http://schemas.openxmlformats.org/drawingml/2006/table">
            <a:tbl>
              <a:tblPr firstRow="1" bandRow="1"/>
              <a:tblGrid>
                <a:gridCol w="441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9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13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542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033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50 </a:t>
                      </a:r>
                      <a:r>
                        <a:rPr kumimoji="1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мл</a:t>
                      </a: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/</a:t>
                      </a:r>
                      <a:r>
                        <a:rPr kumimoji="1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мин</a:t>
                      </a:r>
                      <a:endParaRPr kumimoji="1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1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200</a:t>
                      </a: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1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мл</a:t>
                      </a: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/</a:t>
                      </a:r>
                      <a:r>
                        <a:rPr kumimoji="1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мин</a:t>
                      </a:r>
                      <a:endParaRPr kumimoji="1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1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0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b="0" i="1" dirty="0" smtClean="0">
                          <a:solidFill>
                            <a:schemeClr val="bg2"/>
                          </a:solidFill>
                        </a:rPr>
                        <a:t>t</a:t>
                      </a:r>
                      <a:endParaRPr lang="ru-RU" b="0" i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5</a:t>
                      </a:r>
                      <a:r>
                        <a:rPr kumimoji="1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с</a:t>
                      </a:r>
                      <a:endParaRPr kumimoji="1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10</a:t>
                      </a:r>
                      <a:r>
                        <a:rPr kumimoji="1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с</a:t>
                      </a:r>
                      <a:endParaRPr kumimoji="1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2</a:t>
                      </a:r>
                      <a:r>
                        <a:rPr kumimoji="1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с</a:t>
                      </a:r>
                      <a:endParaRPr kumimoji="1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5</a:t>
                      </a:r>
                      <a:r>
                        <a:rPr kumimoji="1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с</a:t>
                      </a:r>
                      <a:endParaRPr kumimoji="1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3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10000"/>
                          </a:solidFill>
                          <a:latin typeface="Arial Narrow"/>
                          <a:cs typeface="Arial" charset="0"/>
                        </a:rPr>
                        <a:t>Эксперимент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04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10000"/>
                          </a:solidFill>
                          <a:latin typeface="Arial Narrow"/>
                          <a:cs typeface="Arial" charset="0"/>
                        </a:rPr>
                        <a:t>Расчеты</a:t>
                      </a:r>
                      <a:endParaRPr lang="ru-RU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 bwMode="auto">
          <a:xfrm>
            <a:off x="497152" y="97963"/>
            <a:ext cx="1176110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2pPr>
            <a:lvl3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3pPr>
            <a:lvl4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4pPr>
            <a:lvl5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5pPr>
            <a:lvl6pPr marL="4572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6pPr>
            <a:lvl7pPr marL="9144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7pPr>
            <a:lvl8pPr marL="13716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8pPr>
            <a:lvl9pPr marL="18288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110" b="1" kern="0" dirty="0" err="1">
                <a:solidFill>
                  <a:schemeClr val="tx1"/>
                </a:solidFill>
              </a:rPr>
              <a:t>Валидация</a:t>
            </a:r>
            <a:r>
              <a:rPr lang="en-US" sz="2110" b="1" kern="0" dirty="0">
                <a:solidFill>
                  <a:schemeClr val="tx1"/>
                </a:solidFill>
              </a:rPr>
              <a:t>: </a:t>
            </a:r>
            <a:r>
              <a:rPr lang="ru-RU" sz="2110" b="1" kern="0" dirty="0">
                <a:solidFill>
                  <a:schemeClr val="tx1"/>
                </a:solidFill>
              </a:rPr>
              <a:t>Закачка воды в слот с вязкопластической жидкостью</a:t>
            </a:r>
            <a:endParaRPr lang="en-US" sz="2110" b="1" kern="0" dirty="0">
              <a:solidFill>
                <a:schemeClr val="tx1"/>
              </a:solidFill>
            </a:endParaRPr>
          </a:p>
        </p:txBody>
      </p:sp>
      <p:sp>
        <p:nvSpPr>
          <p:cNvPr id="4" name="Rectangle 9"/>
          <p:cNvSpPr/>
          <p:nvPr/>
        </p:nvSpPr>
        <p:spPr>
          <a:xfrm>
            <a:off x="471593" y="833101"/>
            <a:ext cx="8501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2F5597"/>
              </a:buClr>
              <a:buFont typeface="Symbol" pitchFamily="18" charset="2"/>
              <a:buChar char="·"/>
            </a:pPr>
            <a:r>
              <a:rPr lang="ru-RU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Ячейка</a:t>
            </a:r>
            <a:r>
              <a:rPr lang="en-US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: </a:t>
            </a:r>
            <a:r>
              <a:rPr lang="ru-RU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20.3см</a:t>
            </a:r>
            <a:r>
              <a:rPr lang="en-US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 </a:t>
            </a:r>
            <a:r>
              <a:rPr lang="en-US" sz="1600" dirty="0">
                <a:solidFill>
                  <a:srgbClr val="010000"/>
                </a:solidFill>
                <a:latin typeface="Arial Narrow"/>
                <a:cs typeface="Arial" charset="0"/>
              </a:rPr>
              <a:t>x </a:t>
            </a:r>
            <a:r>
              <a:rPr lang="ru-RU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15.2см</a:t>
            </a:r>
            <a:r>
              <a:rPr lang="en-US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 </a:t>
            </a:r>
            <a:r>
              <a:rPr lang="en-US" sz="1600" dirty="0">
                <a:solidFill>
                  <a:srgbClr val="010000"/>
                </a:solidFill>
                <a:latin typeface="Arial Narrow"/>
                <a:cs typeface="Arial" charset="0"/>
              </a:rPr>
              <a:t>x </a:t>
            </a:r>
            <a:r>
              <a:rPr lang="en-US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0.3</a:t>
            </a:r>
            <a:r>
              <a:rPr lang="ru-RU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см</a:t>
            </a:r>
            <a:r>
              <a:rPr lang="en-US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; </a:t>
            </a:r>
            <a:r>
              <a:rPr lang="ru-RU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Диаметры входных и выходных отверстий</a:t>
            </a:r>
            <a:r>
              <a:rPr lang="en-US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: </a:t>
            </a:r>
            <a:r>
              <a:rPr lang="ru-RU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1см</a:t>
            </a:r>
            <a:r>
              <a:rPr lang="en-US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;</a:t>
            </a:r>
            <a:endParaRPr lang="en-US" sz="1600" dirty="0">
              <a:solidFill>
                <a:srgbClr val="010000"/>
              </a:solidFill>
              <a:latin typeface="Arial Narrow"/>
              <a:cs typeface="Arial" charset="0"/>
            </a:endParaRPr>
          </a:p>
          <a:p>
            <a:pPr marL="342900" indent="-342900">
              <a:buClr>
                <a:srgbClr val="2F5597"/>
              </a:buClr>
              <a:buFont typeface="Symbol" pitchFamily="18" charset="2"/>
              <a:buChar char="·"/>
            </a:pPr>
            <a:r>
              <a:rPr lang="ru-RU" sz="1600" dirty="0">
                <a:solidFill>
                  <a:srgbClr val="010000"/>
                </a:solidFill>
                <a:latin typeface="Arial Narrow"/>
                <a:cs typeface="Arial" charset="0"/>
              </a:rPr>
              <a:t>Предел текучести</a:t>
            </a:r>
            <a:r>
              <a:rPr lang="en-US" sz="1600" dirty="0">
                <a:solidFill>
                  <a:srgbClr val="010000"/>
                </a:solidFill>
                <a:latin typeface="Arial Narrow"/>
                <a:cs typeface="Arial" charset="0"/>
              </a:rPr>
              <a:t> ~10 </a:t>
            </a:r>
            <a:r>
              <a:rPr lang="ru-RU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Па</a:t>
            </a:r>
            <a:r>
              <a:rPr lang="en-US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 (</a:t>
            </a:r>
            <a:r>
              <a:rPr lang="ru-RU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отношение вязкостей</a:t>
            </a:r>
            <a:r>
              <a:rPr lang="en-US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 </a:t>
            </a:r>
            <a:r>
              <a:rPr lang="en-US" sz="1600" dirty="0">
                <a:solidFill>
                  <a:srgbClr val="010000"/>
                </a:solidFill>
                <a:latin typeface="Arial Narrow"/>
                <a:cs typeface="Arial" charset="0"/>
              </a:rPr>
              <a:t>~10</a:t>
            </a:r>
            <a:r>
              <a:rPr lang="en-US" sz="1600" baseline="30000" dirty="0">
                <a:solidFill>
                  <a:srgbClr val="010000"/>
                </a:solidFill>
                <a:latin typeface="Arial Narrow"/>
                <a:cs typeface="Arial" charset="0"/>
              </a:rPr>
              <a:t>-3</a:t>
            </a:r>
            <a:r>
              <a:rPr lang="en-US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);</a:t>
            </a:r>
            <a:endParaRPr lang="ru-RU" sz="1600" dirty="0" smtClean="0">
              <a:solidFill>
                <a:srgbClr val="010000"/>
              </a:solidFill>
              <a:latin typeface="Arial Narrow"/>
              <a:cs typeface="Arial" charset="0"/>
            </a:endParaRPr>
          </a:p>
          <a:p>
            <a:pPr marL="342900" indent="-342900">
              <a:buClr>
                <a:srgbClr val="2F5597"/>
              </a:buClr>
              <a:buFont typeface="Symbol" pitchFamily="18" charset="2"/>
              <a:buChar char="·"/>
            </a:pPr>
            <a:r>
              <a:rPr lang="ru-RU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Вычисления на сетке</a:t>
            </a:r>
            <a:r>
              <a:rPr lang="en-US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 257x257.</a:t>
            </a:r>
            <a:endParaRPr lang="en-US" sz="1600" dirty="0">
              <a:solidFill>
                <a:srgbClr val="010000"/>
              </a:solidFill>
              <a:latin typeface="Arial Narrow"/>
              <a:cs typeface="Arial" charset="0"/>
            </a:endParaRPr>
          </a:p>
        </p:txBody>
      </p:sp>
      <p:pic>
        <p:nvPicPr>
          <p:cNvPr id="5" name="Picture 7" descr="70_50ml_5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38262" y="2466055"/>
            <a:ext cx="2062623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70_50ml_10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2274" y="2476104"/>
            <a:ext cx="2093624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5s"/>
          <p:cNvPicPr>
            <a:picLocks noChangeAspect="1" noChangeArrowheads="1"/>
          </p:cNvPicPr>
          <p:nvPr/>
        </p:nvPicPr>
        <p:blipFill>
          <a:blip r:embed="rId4" cstate="print">
            <a:lum bright="-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3799" b="7433"/>
          <a:stretch>
            <a:fillRect/>
          </a:stretch>
        </p:blipFill>
        <p:spPr bwMode="auto">
          <a:xfrm>
            <a:off x="1655846" y="4110786"/>
            <a:ext cx="2024747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0s"/>
          <p:cNvPicPr>
            <a:picLocks noChangeAspect="1" noChangeArrowheads="1"/>
          </p:cNvPicPr>
          <p:nvPr/>
        </p:nvPicPr>
        <p:blipFill>
          <a:blip r:embed="rId5" cstate="print">
            <a:lum bright="-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3633" b="7268"/>
          <a:stretch>
            <a:fillRect/>
          </a:stretch>
        </p:blipFill>
        <p:spPr bwMode="auto">
          <a:xfrm>
            <a:off x="4006234" y="4118610"/>
            <a:ext cx="2014655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70_200ml_2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282" y="2466054"/>
            <a:ext cx="2093624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70_200ml_6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307" y="2466053"/>
            <a:ext cx="2103956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2s"/>
          <p:cNvPicPr>
            <a:picLocks noChangeAspect="1" noChangeArrowheads="1"/>
          </p:cNvPicPr>
          <p:nvPr/>
        </p:nvPicPr>
        <p:blipFill>
          <a:blip r:embed="rId8" cstate="print">
            <a:lum bright="-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3633" b="7419"/>
          <a:stretch>
            <a:fillRect/>
          </a:stretch>
        </p:blipFill>
        <p:spPr bwMode="auto">
          <a:xfrm>
            <a:off x="6361242" y="4110785"/>
            <a:ext cx="2014655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5s"/>
          <p:cNvPicPr>
            <a:picLocks noChangeAspect="1" noChangeArrowheads="1"/>
          </p:cNvPicPr>
          <p:nvPr/>
        </p:nvPicPr>
        <p:blipFill>
          <a:blip r:embed="rId9" cstate="print">
            <a:lum bright="-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3786" b="7585"/>
          <a:stretch>
            <a:fillRect/>
          </a:stretch>
        </p:blipFill>
        <p:spPr bwMode="auto">
          <a:xfrm>
            <a:off x="8721267" y="4110784"/>
            <a:ext cx="2024747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881134"/>
              </p:ext>
            </p:extLst>
          </p:nvPr>
        </p:nvGraphicFramePr>
        <p:xfrm>
          <a:off x="2729393" y="5752484"/>
          <a:ext cx="6541770" cy="746760"/>
        </p:xfrm>
        <a:graphic>
          <a:graphicData uri="http://schemas.openxmlformats.org/drawingml/2006/table">
            <a:tbl>
              <a:tblPr firstRow="1" firstCol="1" bandRow="1"/>
              <a:tblGrid>
                <a:gridCol w="2102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2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7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7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5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мл/мин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мл/мин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мл/мин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9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Эксперимент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5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5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5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918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Расчеты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9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9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9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3.5</a:t>
                      </a: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Rectangle 16"/>
          <p:cNvSpPr/>
          <p:nvPr/>
        </p:nvSpPr>
        <p:spPr>
          <a:xfrm>
            <a:off x="471593" y="5941895"/>
            <a:ext cx="26255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66FF"/>
              </a:buClr>
              <a:buFont typeface="Symbol" pitchFamily="18" charset="2"/>
              <a:buChar char="·"/>
            </a:pPr>
            <a:r>
              <a:rPr lang="ru-RU" sz="2000" dirty="0" smtClean="0">
                <a:solidFill>
                  <a:srgbClr val="010000"/>
                </a:solidFill>
                <a:latin typeface="Arial Narrow"/>
                <a:cs typeface="Arial" charset="0"/>
              </a:rPr>
              <a:t>Время прорыва</a:t>
            </a:r>
            <a:endParaRPr lang="en-US" sz="2000" dirty="0">
              <a:solidFill>
                <a:srgbClr val="010000"/>
              </a:solidFill>
              <a:latin typeface="Arial Narrow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12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359" y="2154924"/>
            <a:ext cx="6782807" cy="3558942"/>
          </a:xfrm>
          <a:prstGeom prst="rect">
            <a:avLst/>
          </a:prstGeom>
        </p:spPr>
      </p:pic>
      <p:graphicFrame>
        <p:nvGraphicFramePr>
          <p:cNvPr id="3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703733"/>
              </p:ext>
            </p:extLst>
          </p:nvPr>
        </p:nvGraphicFramePr>
        <p:xfrm>
          <a:off x="610517" y="1751004"/>
          <a:ext cx="7358747" cy="3950639"/>
        </p:xfrm>
        <a:graphic>
          <a:graphicData uri="http://schemas.openxmlformats.org/drawingml/2006/table">
            <a:tbl>
              <a:tblPr firstRow="1" bandRow="1"/>
              <a:tblGrid>
                <a:gridCol w="448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5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0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40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14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b="0" i="1" dirty="0" smtClean="0">
                          <a:solidFill>
                            <a:schemeClr val="bg2"/>
                          </a:solidFill>
                        </a:rPr>
                        <a:t>t</a:t>
                      </a:r>
                      <a:endParaRPr lang="ru-RU" b="0" i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Эксперимент</a:t>
                      </a:r>
                      <a:endParaRPr kumimoji="1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Arial Narrow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129</a:t>
                      </a: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129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257</a:t>
                      </a: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257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34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10000"/>
                          </a:solidFill>
                          <a:latin typeface="Arial Narrow"/>
                          <a:cs typeface="Arial" charset="0"/>
                        </a:rPr>
                        <a:t>60</a:t>
                      </a:r>
                      <a:r>
                        <a:rPr lang="ru-RU" sz="1800" dirty="0" smtClean="0">
                          <a:solidFill>
                            <a:srgbClr val="010000"/>
                          </a:solidFill>
                          <a:latin typeface="Arial Narrow"/>
                          <a:cs typeface="Arial" charset="0"/>
                        </a:rPr>
                        <a:t>с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5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10000"/>
                          </a:solidFill>
                          <a:latin typeface="Arial Narrow"/>
                          <a:cs typeface="Arial" charset="0"/>
                        </a:rPr>
                        <a:t>180</a:t>
                      </a:r>
                      <a:r>
                        <a:rPr lang="ru-RU" sz="1800" dirty="0" smtClean="0">
                          <a:solidFill>
                            <a:srgbClr val="010000"/>
                          </a:solidFill>
                          <a:latin typeface="Arial Narrow"/>
                          <a:cs typeface="Arial" charset="0"/>
                        </a:rPr>
                        <a:t>с</a:t>
                      </a:r>
                      <a:endParaRPr lang="ru-RU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6"/>
          <p:cNvSpPr/>
          <p:nvPr/>
        </p:nvSpPr>
        <p:spPr>
          <a:xfrm>
            <a:off x="511897" y="844697"/>
            <a:ext cx="114718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2F5597"/>
              </a:buClr>
              <a:buFont typeface="Symbol" pitchFamily="18" charset="2"/>
              <a:buChar char="·"/>
            </a:pPr>
            <a:r>
              <a:rPr lang="ru-RU" sz="1600" dirty="0">
                <a:solidFill>
                  <a:srgbClr val="010000"/>
                </a:solidFill>
                <a:latin typeface="Arial Narrow"/>
                <a:cs typeface="Arial" charset="0"/>
              </a:rPr>
              <a:t>Ячейка</a:t>
            </a:r>
            <a:r>
              <a:rPr lang="en-US" sz="1600" dirty="0">
                <a:solidFill>
                  <a:srgbClr val="010000"/>
                </a:solidFill>
                <a:latin typeface="Arial Narrow"/>
                <a:cs typeface="Arial" charset="0"/>
              </a:rPr>
              <a:t>: </a:t>
            </a:r>
            <a:r>
              <a:rPr lang="ru-RU" sz="1600" dirty="0">
                <a:solidFill>
                  <a:srgbClr val="010000"/>
                </a:solidFill>
                <a:latin typeface="Arial Narrow"/>
                <a:cs typeface="Arial" charset="0"/>
              </a:rPr>
              <a:t>20.3см</a:t>
            </a:r>
            <a:r>
              <a:rPr lang="en-US" sz="1600" dirty="0">
                <a:solidFill>
                  <a:srgbClr val="010000"/>
                </a:solidFill>
                <a:latin typeface="Arial Narrow"/>
                <a:cs typeface="Arial" charset="0"/>
              </a:rPr>
              <a:t> x </a:t>
            </a:r>
            <a:r>
              <a:rPr lang="ru-RU" sz="1600" dirty="0">
                <a:solidFill>
                  <a:srgbClr val="010000"/>
                </a:solidFill>
                <a:latin typeface="Arial Narrow"/>
                <a:cs typeface="Arial" charset="0"/>
              </a:rPr>
              <a:t>15.2см</a:t>
            </a:r>
            <a:r>
              <a:rPr lang="en-US" sz="1600" dirty="0">
                <a:solidFill>
                  <a:srgbClr val="010000"/>
                </a:solidFill>
                <a:latin typeface="Arial Narrow"/>
                <a:cs typeface="Arial" charset="0"/>
              </a:rPr>
              <a:t> x 0.3</a:t>
            </a:r>
            <a:r>
              <a:rPr lang="ru-RU" sz="1600" dirty="0">
                <a:solidFill>
                  <a:srgbClr val="010000"/>
                </a:solidFill>
                <a:latin typeface="Arial Narrow"/>
                <a:cs typeface="Arial" charset="0"/>
              </a:rPr>
              <a:t>см</a:t>
            </a:r>
            <a:r>
              <a:rPr lang="en-US" sz="1600" dirty="0">
                <a:solidFill>
                  <a:srgbClr val="010000"/>
                </a:solidFill>
                <a:latin typeface="Arial Narrow"/>
                <a:cs typeface="Arial" charset="0"/>
              </a:rPr>
              <a:t>; </a:t>
            </a:r>
            <a:r>
              <a:rPr lang="ru-RU" sz="1600" dirty="0">
                <a:solidFill>
                  <a:srgbClr val="010000"/>
                </a:solidFill>
                <a:latin typeface="Arial Narrow"/>
                <a:cs typeface="Arial" charset="0"/>
              </a:rPr>
              <a:t>Диаметры входных и выходных отверстий</a:t>
            </a:r>
            <a:r>
              <a:rPr lang="en-US" sz="1600" dirty="0">
                <a:solidFill>
                  <a:srgbClr val="010000"/>
                </a:solidFill>
                <a:latin typeface="Arial Narrow"/>
                <a:cs typeface="Arial" charset="0"/>
              </a:rPr>
              <a:t>: </a:t>
            </a:r>
            <a:r>
              <a:rPr lang="ru-RU" sz="1600" dirty="0">
                <a:solidFill>
                  <a:srgbClr val="010000"/>
                </a:solidFill>
                <a:latin typeface="Arial Narrow"/>
                <a:cs typeface="Arial" charset="0"/>
              </a:rPr>
              <a:t>1см</a:t>
            </a:r>
            <a:r>
              <a:rPr lang="en-US" sz="1600" dirty="0">
                <a:solidFill>
                  <a:srgbClr val="010000"/>
                </a:solidFill>
                <a:latin typeface="Arial Narrow"/>
                <a:cs typeface="Arial" charset="0"/>
              </a:rPr>
              <a:t>;</a:t>
            </a:r>
          </a:p>
          <a:p>
            <a:pPr marL="342900" indent="-342900">
              <a:buClr>
                <a:srgbClr val="2F5597"/>
              </a:buClr>
              <a:buFont typeface="Symbol" pitchFamily="18" charset="2"/>
              <a:buChar char="·"/>
            </a:pPr>
            <a:r>
              <a:rPr lang="ru-RU" sz="1600" b="1" dirty="0" smtClean="0">
                <a:solidFill>
                  <a:srgbClr val="010000"/>
                </a:solidFill>
                <a:latin typeface="Arial Narrow"/>
                <a:cs typeface="Arial" charset="0"/>
              </a:rPr>
              <a:t>Расход 20 мл/мин</a:t>
            </a:r>
            <a:r>
              <a:rPr lang="ru-RU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; отношение </a:t>
            </a:r>
            <a:r>
              <a:rPr lang="ru-RU" sz="1600" dirty="0">
                <a:solidFill>
                  <a:srgbClr val="010000"/>
                </a:solidFill>
                <a:latin typeface="Arial Narrow"/>
                <a:cs typeface="Arial" charset="0"/>
              </a:rPr>
              <a:t>вязкостей</a:t>
            </a:r>
            <a:r>
              <a:rPr lang="en-US" sz="1600" dirty="0">
                <a:solidFill>
                  <a:srgbClr val="010000"/>
                </a:solidFill>
                <a:latin typeface="Arial Narrow"/>
                <a:cs typeface="Arial" charset="0"/>
              </a:rPr>
              <a:t> </a:t>
            </a:r>
            <a:r>
              <a:rPr lang="en-US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~</a:t>
            </a:r>
            <a:r>
              <a:rPr lang="ru-RU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0.7</a:t>
            </a:r>
            <a:r>
              <a:rPr lang="en-US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;</a:t>
            </a:r>
            <a:endParaRPr lang="ru-RU" sz="1600" dirty="0">
              <a:solidFill>
                <a:srgbClr val="010000"/>
              </a:solidFill>
              <a:latin typeface="Arial Narrow"/>
              <a:cs typeface="Arial" charset="0"/>
            </a:endParaRPr>
          </a:p>
          <a:p>
            <a:pPr marL="342900" indent="-342900">
              <a:buClr>
                <a:srgbClr val="2F5597"/>
              </a:buClr>
              <a:buFont typeface="Symbol" pitchFamily="18" charset="2"/>
              <a:buChar char="·"/>
            </a:pPr>
            <a:r>
              <a:rPr lang="ru-RU" sz="1600" dirty="0">
                <a:solidFill>
                  <a:srgbClr val="010000"/>
                </a:solidFill>
                <a:latin typeface="Arial Narrow"/>
                <a:cs typeface="Arial" charset="0"/>
              </a:rPr>
              <a:t>Вычисления на сетке</a:t>
            </a:r>
            <a:r>
              <a:rPr lang="en-US" sz="1600" dirty="0">
                <a:solidFill>
                  <a:srgbClr val="010000"/>
                </a:solidFill>
                <a:latin typeface="Arial Narrow"/>
                <a:cs typeface="Arial" charset="0"/>
              </a:rPr>
              <a:t> 257x257.</a:t>
            </a:r>
          </a:p>
        </p:txBody>
      </p:sp>
      <p:graphicFrame>
        <p:nvGraphicFramePr>
          <p:cNvPr id="5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979579"/>
              </p:ext>
            </p:extLst>
          </p:nvPr>
        </p:nvGraphicFramePr>
        <p:xfrm>
          <a:off x="8838612" y="2576019"/>
          <a:ext cx="3014506" cy="1478280"/>
        </p:xfrm>
        <a:graphic>
          <a:graphicData uri="http://schemas.openxmlformats.org/drawingml/2006/table">
            <a:tbl>
              <a:tblPr firstRow="1" firstCol="1" bandRow="1"/>
              <a:tblGrid>
                <a:gridCol w="1842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1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51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2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Эксперимент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5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129</a:t>
                      </a:r>
                      <a:r>
                        <a:rPr lang="en-US" sz="2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2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129</a:t>
                      </a: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9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918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257</a:t>
                      </a:r>
                      <a:r>
                        <a:rPr lang="en-US" sz="2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2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257</a:t>
                      </a: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9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8"/>
          <p:cNvSpPr/>
          <p:nvPr/>
        </p:nvSpPr>
        <p:spPr>
          <a:xfrm>
            <a:off x="8379333" y="2017337"/>
            <a:ext cx="32825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66FF"/>
              </a:buClr>
              <a:buFont typeface="Symbol" pitchFamily="18" charset="2"/>
              <a:buChar char="·"/>
            </a:pPr>
            <a:r>
              <a:rPr lang="ru-RU" sz="2400" dirty="0" smtClean="0">
                <a:solidFill>
                  <a:srgbClr val="010000"/>
                </a:solidFill>
                <a:latin typeface="Arial Narrow"/>
                <a:cs typeface="Arial" charset="0"/>
              </a:rPr>
              <a:t>Время прорыва (сек)</a:t>
            </a:r>
            <a:endParaRPr lang="en-US" sz="2400" dirty="0">
              <a:solidFill>
                <a:srgbClr val="010000"/>
              </a:solidFill>
              <a:latin typeface="Arial Narrow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30892" y="111215"/>
            <a:ext cx="1176110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2pPr>
            <a:lvl3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3pPr>
            <a:lvl4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4pPr>
            <a:lvl5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5pPr>
            <a:lvl6pPr marL="4572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6pPr>
            <a:lvl7pPr marL="9144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7pPr>
            <a:lvl8pPr marL="13716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8pPr>
            <a:lvl9pPr marL="18288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lvl="0" algn="l">
              <a:defRPr/>
            </a:pPr>
            <a:r>
              <a:rPr lang="ru-RU" sz="2110" b="1" kern="0" dirty="0" err="1">
                <a:solidFill>
                  <a:schemeClr val="tx1"/>
                </a:solidFill>
              </a:rPr>
              <a:t>Валидация</a:t>
            </a:r>
            <a:r>
              <a:rPr lang="en-US" sz="2110" b="1" kern="0" dirty="0">
                <a:solidFill>
                  <a:schemeClr val="tx1"/>
                </a:solidFill>
              </a:rPr>
              <a:t>: </a:t>
            </a:r>
            <a:r>
              <a:rPr lang="ru-RU" sz="2110" b="1" kern="0" dirty="0">
                <a:solidFill>
                  <a:schemeClr val="tx1"/>
                </a:solidFill>
              </a:rPr>
              <a:t>Закачка </a:t>
            </a:r>
            <a:r>
              <a:rPr lang="ru-RU" sz="2110" b="1" kern="0" dirty="0" err="1">
                <a:solidFill>
                  <a:schemeClr val="tx1"/>
                </a:solidFill>
              </a:rPr>
              <a:t>кросслинкованного</a:t>
            </a:r>
            <a:r>
              <a:rPr lang="ru-RU" sz="2110" b="1" kern="0" dirty="0">
                <a:solidFill>
                  <a:schemeClr val="tx1"/>
                </a:solidFill>
              </a:rPr>
              <a:t> геля при расходе 20 мл/мин</a:t>
            </a:r>
            <a:endParaRPr lang="en-US" sz="211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2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2" y="119271"/>
            <a:ext cx="10968925" cy="53113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Мотивация: моделирование </a:t>
            </a:r>
            <a:r>
              <a:rPr lang="ru-RU" dirty="0" err="1" smtClean="0">
                <a:solidFill>
                  <a:schemeClr val="tx1"/>
                </a:solidFill>
              </a:rPr>
              <a:t>нефтесервисных</a:t>
            </a:r>
            <a:r>
              <a:rPr lang="ru-RU" dirty="0" smtClean="0">
                <a:solidFill>
                  <a:schemeClr val="tx1"/>
                </a:solidFill>
              </a:rPr>
              <a:t> технологий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2654" y="850404"/>
            <a:ext cx="1096704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b="1" dirty="0" smtClean="0">
                <a:solidFill>
                  <a:srgbClr val="010000"/>
                </a:solidFill>
                <a:latin typeface="Arial Narrow" pitchFamily="34" charset="0"/>
              </a:rPr>
              <a:t>Перенос частиц и вытеснение жидкостей в трещине </a:t>
            </a:r>
            <a:r>
              <a:rPr kumimoji="1" lang="ru-RU" sz="2000" b="1" dirty="0" err="1" smtClean="0">
                <a:solidFill>
                  <a:srgbClr val="010000"/>
                </a:solidFill>
                <a:latin typeface="Arial Narrow" pitchFamily="34" charset="0"/>
              </a:rPr>
              <a:t>гидроразрыва</a:t>
            </a:r>
            <a:r>
              <a:rPr kumimoji="1" lang="ru-RU" sz="2000" b="1" dirty="0" smtClean="0">
                <a:solidFill>
                  <a:srgbClr val="010000"/>
                </a:solidFill>
                <a:latin typeface="Arial Narrow" pitchFamily="34" charset="0"/>
              </a:rPr>
              <a:t> в процессе закачки/добычи;</a:t>
            </a:r>
          </a:p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endParaRPr kumimoji="1" lang="ru-RU" sz="2000" b="1" dirty="0">
              <a:solidFill>
                <a:srgbClr val="010000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endParaRPr kumimoji="1" lang="ru-RU" sz="2000" b="1" dirty="0" smtClean="0">
              <a:solidFill>
                <a:srgbClr val="010000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endParaRPr kumimoji="1" lang="ru-RU" sz="2000" b="1" dirty="0">
              <a:solidFill>
                <a:srgbClr val="010000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endParaRPr kumimoji="1" lang="ru-RU" sz="2000" b="1" dirty="0" smtClean="0">
              <a:solidFill>
                <a:srgbClr val="010000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endParaRPr kumimoji="1" lang="ru-RU" sz="2000" b="1" dirty="0">
              <a:solidFill>
                <a:srgbClr val="010000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endParaRPr kumimoji="1" lang="ru-RU" sz="2000" b="1" dirty="0" smtClean="0">
              <a:solidFill>
                <a:srgbClr val="010000"/>
              </a:solidFill>
              <a:latin typeface="Arial Narrow" pitchFamily="34" charset="0"/>
            </a:endParaRPr>
          </a:p>
        </p:txBody>
      </p:sp>
      <p:pic>
        <p:nvPicPr>
          <p:cNvPr id="7" name="Picture 6" descr="D:\Skoltech\Conferences\Novosib_IG_2017\Lection\Flow_Confi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51" y="1282108"/>
            <a:ext cx="3156992" cy="2210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0478" y="1644233"/>
            <a:ext cx="3700807" cy="1576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500" y="1363865"/>
            <a:ext cx="3351899" cy="2193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358" y="3891610"/>
            <a:ext cx="3352892" cy="2216376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492654" y="3529205"/>
            <a:ext cx="5295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b="1" dirty="0" err="1" smtClean="0">
                <a:solidFill>
                  <a:srgbClr val="010000"/>
                </a:solidFill>
                <a:latin typeface="Arial Narrow" pitchFamily="34" charset="0"/>
              </a:rPr>
              <a:t>Цементаж</a:t>
            </a:r>
            <a:r>
              <a:rPr kumimoji="1" lang="ru-RU" sz="2000" b="1" dirty="0" smtClean="0">
                <a:solidFill>
                  <a:srgbClr val="010000"/>
                </a:solidFill>
                <a:latin typeface="Arial Narrow" pitchFamily="34" charset="0"/>
              </a:rPr>
              <a:t> скважин: вытеснение флюидов в кольцевом зазоре</a:t>
            </a:r>
            <a:endParaRPr kumimoji="1" lang="ru-RU" sz="2000" b="1" baseline="30000" dirty="0" smtClean="0">
              <a:solidFill>
                <a:srgbClr val="010000"/>
              </a:solidFill>
              <a:latin typeface="Arial Narrow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874601" y="3529205"/>
            <a:ext cx="44662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b="1" dirty="0">
                <a:solidFill>
                  <a:srgbClr val="010000"/>
                </a:solidFill>
                <a:latin typeface="Arial Narrow" pitchFamily="34" charset="0"/>
              </a:rPr>
              <a:t>Многофазная фильтрация </a:t>
            </a:r>
            <a:r>
              <a:rPr kumimoji="1" lang="ru-RU" sz="2000" b="1" dirty="0" smtClean="0">
                <a:solidFill>
                  <a:srgbClr val="010000"/>
                </a:solidFill>
                <a:latin typeface="Arial Narrow" pitchFamily="34" charset="0"/>
              </a:rPr>
              <a:t>флюидов</a:t>
            </a:r>
            <a:r>
              <a:rPr kumimoji="1" lang="ru-RU" sz="2000" b="1" baseline="30000" dirty="0" smtClean="0">
                <a:solidFill>
                  <a:srgbClr val="010000"/>
                </a:solidFill>
                <a:latin typeface="Arial Narrow" pitchFamily="34" charset="0"/>
              </a:rPr>
              <a:t>1</a:t>
            </a:r>
            <a:endParaRPr kumimoji="1" lang="ru-RU" sz="2000" b="1" dirty="0">
              <a:solidFill>
                <a:srgbClr val="010000"/>
              </a:solidFill>
              <a:latin typeface="Arial Narrow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9821" y="3990542"/>
            <a:ext cx="864277" cy="2326351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 bwMode="auto">
          <a:xfrm>
            <a:off x="3245811" y="4833340"/>
            <a:ext cx="0" cy="876693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33CC"/>
            </a:solidFill>
            <a:prstDash val="solid"/>
            <a:round/>
            <a:headEnd type="stealth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9" name="Straight Arrow Connector 58"/>
          <p:cNvCxnSpPr/>
          <p:nvPr/>
        </p:nvCxnSpPr>
        <p:spPr bwMode="auto">
          <a:xfrm>
            <a:off x="3954394" y="4834908"/>
            <a:ext cx="0" cy="876693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33CC"/>
            </a:solidFill>
            <a:prstDash val="solid"/>
            <a:round/>
            <a:headEnd type="stealth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0" name="Rectangle 59"/>
          <p:cNvSpPr/>
          <p:nvPr/>
        </p:nvSpPr>
        <p:spPr>
          <a:xfrm>
            <a:off x="7632511" y="6316893"/>
            <a:ext cx="20560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</a:pPr>
            <a:r>
              <a:rPr kumimoji="1" lang="ru-RU" sz="1600" baseline="30000" dirty="0" smtClean="0">
                <a:solidFill>
                  <a:srgbClr val="010000"/>
                </a:solidFill>
                <a:latin typeface="Arial Narrow" pitchFamily="34" charset="0"/>
              </a:rPr>
              <a:t>1 </a:t>
            </a:r>
            <a:r>
              <a:rPr kumimoji="1" lang="ru-RU" sz="1600" dirty="0" smtClean="0">
                <a:solidFill>
                  <a:srgbClr val="010000"/>
                </a:solidFill>
                <a:latin typeface="Arial Narrow" pitchFamily="34" charset="0"/>
              </a:rPr>
              <a:t>Источник: </a:t>
            </a:r>
            <a:r>
              <a:rPr kumimoji="1" lang="en-US" sz="1600" dirty="0" smtClean="0">
                <a:solidFill>
                  <a:srgbClr val="010000"/>
                </a:solidFill>
                <a:latin typeface="Arial Narrow" pitchFamily="34" charset="0"/>
              </a:rPr>
              <a:t>google.com</a:t>
            </a:r>
            <a:endParaRPr kumimoji="1" lang="ru-RU" sz="1600" baseline="30000" dirty="0" smtClean="0">
              <a:solidFill>
                <a:srgbClr val="01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94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149" y="2184238"/>
            <a:ext cx="6696000" cy="3505256"/>
          </a:xfrm>
          <a:prstGeom prst="rect">
            <a:avLst/>
          </a:prstGeom>
        </p:spPr>
      </p:pic>
      <p:graphicFrame>
        <p:nvGraphicFramePr>
          <p:cNvPr id="3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465946"/>
              </p:ext>
            </p:extLst>
          </p:nvPr>
        </p:nvGraphicFramePr>
        <p:xfrm>
          <a:off x="517753" y="1751004"/>
          <a:ext cx="7268549" cy="3950639"/>
        </p:xfrm>
        <a:graphic>
          <a:graphicData uri="http://schemas.openxmlformats.org/drawingml/2006/table">
            <a:tbl>
              <a:tblPr firstRow="1" bandRow="1"/>
              <a:tblGrid>
                <a:gridCol w="443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3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0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0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14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en-US" b="0" i="1" dirty="0" smtClean="0">
                          <a:solidFill>
                            <a:schemeClr val="bg2"/>
                          </a:solidFill>
                        </a:rPr>
                        <a:t>t</a:t>
                      </a:r>
                      <a:endParaRPr lang="ru-RU" b="0" i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Experiment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129</a:t>
                      </a: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129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257</a:t>
                      </a: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kumimoji="1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257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34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10000"/>
                          </a:solidFill>
                          <a:latin typeface="Arial Narrow"/>
                          <a:cs typeface="Arial" charset="0"/>
                        </a:rPr>
                        <a:t>3s</a:t>
                      </a:r>
                      <a:endParaRPr lang="ru-RU" sz="1800" dirty="0" smtClean="0">
                        <a:solidFill>
                          <a:srgbClr val="010000"/>
                        </a:solidFill>
                        <a:latin typeface="Arial Narrow"/>
                        <a:cs typeface="Arial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5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10000"/>
                          </a:solidFill>
                          <a:latin typeface="Arial Narrow"/>
                          <a:cs typeface="Arial" charset="0"/>
                        </a:rPr>
                        <a:t>35s</a:t>
                      </a:r>
                      <a:endParaRPr lang="ru-RU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691560"/>
              </p:ext>
            </p:extLst>
          </p:nvPr>
        </p:nvGraphicFramePr>
        <p:xfrm>
          <a:off x="8851864" y="2602523"/>
          <a:ext cx="3014506" cy="1478280"/>
        </p:xfrm>
        <a:graphic>
          <a:graphicData uri="http://schemas.openxmlformats.org/drawingml/2006/table">
            <a:tbl>
              <a:tblPr firstRow="1" firstCol="1" bandRow="1"/>
              <a:tblGrid>
                <a:gridCol w="2081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51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2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Эксперимент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5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129</a:t>
                      </a:r>
                      <a:r>
                        <a:rPr lang="en-US" sz="2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2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129</a:t>
                      </a: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9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918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257</a:t>
                      </a:r>
                      <a:r>
                        <a:rPr lang="en-US" sz="2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2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257</a:t>
                      </a: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9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8.1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6"/>
          <p:cNvSpPr/>
          <p:nvPr/>
        </p:nvSpPr>
        <p:spPr>
          <a:xfrm>
            <a:off x="511897" y="844697"/>
            <a:ext cx="114718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2F5597"/>
              </a:buClr>
              <a:buFont typeface="Symbol" pitchFamily="18" charset="2"/>
              <a:buChar char="·"/>
            </a:pPr>
            <a:r>
              <a:rPr lang="ru-RU" sz="1600" dirty="0">
                <a:solidFill>
                  <a:srgbClr val="010000"/>
                </a:solidFill>
                <a:latin typeface="Arial Narrow"/>
                <a:cs typeface="Arial" charset="0"/>
              </a:rPr>
              <a:t>Ячейка</a:t>
            </a:r>
            <a:r>
              <a:rPr lang="en-US" sz="1600" dirty="0">
                <a:solidFill>
                  <a:srgbClr val="010000"/>
                </a:solidFill>
                <a:latin typeface="Arial Narrow"/>
                <a:cs typeface="Arial" charset="0"/>
              </a:rPr>
              <a:t>: </a:t>
            </a:r>
            <a:r>
              <a:rPr lang="ru-RU" sz="1600" dirty="0">
                <a:solidFill>
                  <a:srgbClr val="010000"/>
                </a:solidFill>
                <a:latin typeface="Arial Narrow"/>
                <a:cs typeface="Arial" charset="0"/>
              </a:rPr>
              <a:t>20.3см</a:t>
            </a:r>
            <a:r>
              <a:rPr lang="en-US" sz="1600" dirty="0">
                <a:solidFill>
                  <a:srgbClr val="010000"/>
                </a:solidFill>
                <a:latin typeface="Arial Narrow"/>
                <a:cs typeface="Arial" charset="0"/>
              </a:rPr>
              <a:t> x </a:t>
            </a:r>
            <a:r>
              <a:rPr lang="ru-RU" sz="1600" dirty="0">
                <a:solidFill>
                  <a:srgbClr val="010000"/>
                </a:solidFill>
                <a:latin typeface="Arial Narrow"/>
                <a:cs typeface="Arial" charset="0"/>
              </a:rPr>
              <a:t>15.2см</a:t>
            </a:r>
            <a:r>
              <a:rPr lang="en-US" sz="1600" dirty="0">
                <a:solidFill>
                  <a:srgbClr val="010000"/>
                </a:solidFill>
                <a:latin typeface="Arial Narrow"/>
                <a:cs typeface="Arial" charset="0"/>
              </a:rPr>
              <a:t> x 0.3</a:t>
            </a:r>
            <a:r>
              <a:rPr lang="ru-RU" sz="1600" dirty="0">
                <a:solidFill>
                  <a:srgbClr val="010000"/>
                </a:solidFill>
                <a:latin typeface="Arial Narrow"/>
                <a:cs typeface="Arial" charset="0"/>
              </a:rPr>
              <a:t>см</a:t>
            </a:r>
            <a:r>
              <a:rPr lang="en-US" sz="1600" dirty="0">
                <a:solidFill>
                  <a:srgbClr val="010000"/>
                </a:solidFill>
                <a:latin typeface="Arial Narrow"/>
                <a:cs typeface="Arial" charset="0"/>
              </a:rPr>
              <a:t>; </a:t>
            </a:r>
            <a:r>
              <a:rPr lang="ru-RU" sz="1600" dirty="0">
                <a:solidFill>
                  <a:srgbClr val="010000"/>
                </a:solidFill>
                <a:latin typeface="Arial Narrow"/>
                <a:cs typeface="Arial" charset="0"/>
              </a:rPr>
              <a:t>Диаметры входных и выходных отверстий</a:t>
            </a:r>
            <a:r>
              <a:rPr lang="en-US" sz="1600" dirty="0">
                <a:solidFill>
                  <a:srgbClr val="010000"/>
                </a:solidFill>
                <a:latin typeface="Arial Narrow"/>
                <a:cs typeface="Arial" charset="0"/>
              </a:rPr>
              <a:t>: </a:t>
            </a:r>
            <a:r>
              <a:rPr lang="ru-RU" sz="1600" dirty="0">
                <a:solidFill>
                  <a:srgbClr val="010000"/>
                </a:solidFill>
                <a:latin typeface="Arial Narrow"/>
                <a:cs typeface="Arial" charset="0"/>
              </a:rPr>
              <a:t>1см</a:t>
            </a:r>
            <a:r>
              <a:rPr lang="en-US" sz="1600" dirty="0">
                <a:solidFill>
                  <a:srgbClr val="010000"/>
                </a:solidFill>
                <a:latin typeface="Arial Narrow"/>
                <a:cs typeface="Arial" charset="0"/>
              </a:rPr>
              <a:t>;</a:t>
            </a:r>
          </a:p>
          <a:p>
            <a:pPr marL="342900" indent="-342900">
              <a:buClr>
                <a:srgbClr val="2F5597"/>
              </a:buClr>
              <a:buFont typeface="Symbol" pitchFamily="18" charset="2"/>
              <a:buChar char="·"/>
            </a:pPr>
            <a:r>
              <a:rPr lang="ru-RU" sz="1600" b="1" dirty="0" smtClean="0">
                <a:solidFill>
                  <a:srgbClr val="010000"/>
                </a:solidFill>
                <a:latin typeface="Arial Narrow"/>
                <a:cs typeface="Arial" charset="0"/>
              </a:rPr>
              <a:t>Расход 200 мл/мин</a:t>
            </a:r>
            <a:r>
              <a:rPr lang="ru-RU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; отношение </a:t>
            </a:r>
            <a:r>
              <a:rPr lang="ru-RU" sz="1600" dirty="0">
                <a:solidFill>
                  <a:srgbClr val="010000"/>
                </a:solidFill>
                <a:latin typeface="Arial Narrow"/>
                <a:cs typeface="Arial" charset="0"/>
              </a:rPr>
              <a:t>вязкостей</a:t>
            </a:r>
            <a:r>
              <a:rPr lang="en-US" sz="1600" dirty="0">
                <a:solidFill>
                  <a:srgbClr val="010000"/>
                </a:solidFill>
                <a:latin typeface="Arial Narrow"/>
                <a:cs typeface="Arial" charset="0"/>
              </a:rPr>
              <a:t> </a:t>
            </a:r>
            <a:r>
              <a:rPr lang="en-US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~</a:t>
            </a:r>
            <a:r>
              <a:rPr lang="ru-RU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0.7</a:t>
            </a:r>
            <a:r>
              <a:rPr lang="en-US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;</a:t>
            </a:r>
            <a:endParaRPr lang="ru-RU" sz="1600" dirty="0">
              <a:solidFill>
                <a:srgbClr val="010000"/>
              </a:solidFill>
              <a:latin typeface="Arial Narrow"/>
              <a:cs typeface="Arial" charset="0"/>
            </a:endParaRPr>
          </a:p>
          <a:p>
            <a:pPr marL="342900" indent="-342900">
              <a:buClr>
                <a:srgbClr val="2F5597"/>
              </a:buClr>
              <a:buFont typeface="Symbol" pitchFamily="18" charset="2"/>
              <a:buChar char="·"/>
            </a:pPr>
            <a:r>
              <a:rPr lang="ru-RU" sz="1600" dirty="0">
                <a:solidFill>
                  <a:srgbClr val="010000"/>
                </a:solidFill>
                <a:latin typeface="Arial Narrow"/>
                <a:cs typeface="Arial" charset="0"/>
              </a:rPr>
              <a:t>Вычисления на сетке</a:t>
            </a:r>
            <a:r>
              <a:rPr lang="en-US" sz="1600" dirty="0">
                <a:solidFill>
                  <a:srgbClr val="010000"/>
                </a:solidFill>
                <a:latin typeface="Arial Narrow"/>
                <a:cs typeface="Arial" charset="0"/>
              </a:rPr>
              <a:t> 257x257.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30892" y="111215"/>
            <a:ext cx="1176110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2pPr>
            <a:lvl3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3pPr>
            <a:lvl4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4pPr>
            <a:lvl5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5pPr>
            <a:lvl6pPr marL="4572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6pPr>
            <a:lvl7pPr marL="9144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7pPr>
            <a:lvl8pPr marL="13716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8pPr>
            <a:lvl9pPr marL="18288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lvl="0" algn="l">
              <a:defRPr/>
            </a:pPr>
            <a:r>
              <a:rPr lang="ru-RU" sz="2110" b="1" kern="0" dirty="0" err="1">
                <a:solidFill>
                  <a:schemeClr val="tx1"/>
                </a:solidFill>
              </a:rPr>
              <a:t>Валидация</a:t>
            </a:r>
            <a:r>
              <a:rPr lang="en-US" sz="2110" b="1" kern="0" dirty="0">
                <a:solidFill>
                  <a:schemeClr val="tx1"/>
                </a:solidFill>
              </a:rPr>
              <a:t>: </a:t>
            </a:r>
            <a:r>
              <a:rPr lang="ru-RU" sz="2110" b="1" kern="0" dirty="0">
                <a:solidFill>
                  <a:schemeClr val="tx1"/>
                </a:solidFill>
              </a:rPr>
              <a:t>Закачка </a:t>
            </a:r>
            <a:r>
              <a:rPr lang="ru-RU" sz="2110" b="1" kern="0" dirty="0" err="1">
                <a:solidFill>
                  <a:schemeClr val="tx1"/>
                </a:solidFill>
              </a:rPr>
              <a:t>кросслинкованного</a:t>
            </a:r>
            <a:r>
              <a:rPr lang="ru-RU" sz="2110" b="1" kern="0" dirty="0">
                <a:solidFill>
                  <a:schemeClr val="tx1"/>
                </a:solidFill>
              </a:rPr>
              <a:t> геля при расходе 200 мл/мин</a:t>
            </a:r>
            <a:endParaRPr lang="en-US" sz="2110" b="1" kern="0" dirty="0">
              <a:solidFill>
                <a:schemeClr val="tx1"/>
              </a:solidFill>
            </a:endParaRPr>
          </a:p>
        </p:txBody>
      </p:sp>
      <p:sp>
        <p:nvSpPr>
          <p:cNvPr id="8" name="Rectangle 8"/>
          <p:cNvSpPr/>
          <p:nvPr/>
        </p:nvSpPr>
        <p:spPr>
          <a:xfrm>
            <a:off x="8379333" y="2017337"/>
            <a:ext cx="32825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66FF"/>
              </a:buClr>
              <a:buFont typeface="Symbol" pitchFamily="18" charset="2"/>
              <a:buChar char="·"/>
            </a:pPr>
            <a:r>
              <a:rPr lang="ru-RU" sz="2400" dirty="0" smtClean="0">
                <a:solidFill>
                  <a:srgbClr val="010000"/>
                </a:solidFill>
                <a:latin typeface="Arial Narrow"/>
                <a:cs typeface="Arial" charset="0"/>
              </a:rPr>
              <a:t>Время прорыва (сек)</a:t>
            </a:r>
            <a:endParaRPr lang="en-US" sz="2400" dirty="0">
              <a:solidFill>
                <a:srgbClr val="010000"/>
              </a:solidFill>
              <a:latin typeface="Arial Narrow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12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27660" y="143879"/>
            <a:ext cx="11864382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2pPr>
            <a:lvl3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3pPr>
            <a:lvl4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4pPr>
            <a:lvl5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5pPr>
            <a:lvl6pPr marL="4572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6pPr>
            <a:lvl7pPr marL="9144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7pPr>
            <a:lvl8pPr marL="13716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8pPr>
            <a:lvl9pPr marL="18288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110" b="1" kern="0" dirty="0">
                <a:solidFill>
                  <a:schemeClr val="tx1"/>
                </a:solidFill>
              </a:rPr>
              <a:t>Вытеснение жидкостей при течении в трещине</a:t>
            </a:r>
            <a:r>
              <a:rPr lang="en-US" sz="2110" b="1" kern="0" dirty="0">
                <a:solidFill>
                  <a:schemeClr val="tx1"/>
                </a:solidFill>
              </a:rPr>
              <a:t>: </a:t>
            </a:r>
            <a:r>
              <a:rPr lang="ru-RU" sz="2110" b="1" kern="0" dirty="0">
                <a:solidFill>
                  <a:schemeClr val="tx1"/>
                </a:solidFill>
              </a:rPr>
              <a:t>Пробковые зоны</a:t>
            </a:r>
            <a:endParaRPr lang="en-US" sz="2110" b="1" kern="0" dirty="0">
              <a:solidFill>
                <a:schemeClr val="tx1"/>
              </a:solidFill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9" y="873362"/>
            <a:ext cx="5351531" cy="5351531"/>
          </a:xfrm>
          <a:prstGeom prst="rect">
            <a:avLst/>
          </a:prstGeom>
        </p:spPr>
      </p:pic>
      <p:sp>
        <p:nvSpPr>
          <p:cNvPr id="4" name="Rectangle 6"/>
          <p:cNvSpPr/>
          <p:nvPr/>
        </p:nvSpPr>
        <p:spPr>
          <a:xfrm>
            <a:off x="5850430" y="4115263"/>
            <a:ext cx="624177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/>
              <a:t>Распределение жидкостей</a:t>
            </a:r>
            <a:r>
              <a:rPr lang="en-US" sz="1700" dirty="0" smtClean="0"/>
              <a:t> </a:t>
            </a:r>
            <a:r>
              <a:rPr lang="en-US" sz="1700" dirty="0"/>
              <a:t>(</a:t>
            </a:r>
            <a:r>
              <a:rPr lang="en-US" sz="1700" dirty="0" err="1"/>
              <a:t>a,c</a:t>
            </a:r>
            <a:r>
              <a:rPr lang="en-US" sz="1700" dirty="0"/>
              <a:t>) </a:t>
            </a:r>
            <a:r>
              <a:rPr lang="ru-RU" sz="1700" dirty="0" smtClean="0"/>
              <a:t>и пробковых зон</a:t>
            </a:r>
            <a:r>
              <a:rPr lang="en-US" sz="1700" dirty="0" smtClean="0"/>
              <a:t> </a:t>
            </a:r>
            <a:r>
              <a:rPr lang="en-US" sz="1700" dirty="0"/>
              <a:t>(</a:t>
            </a:r>
            <a:r>
              <a:rPr lang="en-US" sz="1700" dirty="0" err="1"/>
              <a:t>b,d</a:t>
            </a:r>
            <a:r>
              <a:rPr lang="en-US" sz="1700" dirty="0"/>
              <a:t>) </a:t>
            </a:r>
            <a:r>
              <a:rPr lang="ru-RU" sz="1700" dirty="0" smtClean="0"/>
              <a:t>в трещине</a:t>
            </a:r>
            <a:r>
              <a:rPr lang="en-US" sz="1700" dirty="0" smtClean="0"/>
              <a:t>. </a:t>
            </a:r>
            <a:r>
              <a:rPr lang="ru-RU" sz="1700" dirty="0" smtClean="0"/>
              <a:t>Сильновязкая жидкость</a:t>
            </a:r>
            <a:r>
              <a:rPr lang="en-US" sz="1700" dirty="0" smtClean="0"/>
              <a:t> (</a:t>
            </a:r>
            <a:r>
              <a:rPr lang="ru-RU" sz="1700" dirty="0" smtClean="0">
                <a:solidFill>
                  <a:srgbClr val="00B0F0"/>
                </a:solidFill>
              </a:rPr>
              <a:t>синий</a:t>
            </a:r>
            <a:r>
              <a:rPr lang="en-US" sz="1700" dirty="0" smtClean="0"/>
              <a:t>), </a:t>
            </a:r>
            <a:r>
              <a:rPr lang="ru-RU" sz="1700" dirty="0" smtClean="0"/>
              <a:t>вода</a:t>
            </a:r>
            <a:r>
              <a:rPr lang="en-US" sz="1700" dirty="0" smtClean="0"/>
              <a:t> (</a:t>
            </a:r>
            <a:r>
              <a:rPr lang="ru-RU" sz="1700" dirty="0" smtClean="0"/>
              <a:t>белый</a:t>
            </a:r>
            <a:r>
              <a:rPr lang="en-US" sz="1700" dirty="0" smtClean="0"/>
              <a:t>) and </a:t>
            </a:r>
            <a:r>
              <a:rPr lang="ru-RU" sz="1700" dirty="0" smtClean="0"/>
              <a:t>вязко-пластическая жидкость</a:t>
            </a:r>
            <a:r>
              <a:rPr lang="en-US" sz="1700" dirty="0" smtClean="0"/>
              <a:t> (</a:t>
            </a:r>
            <a:r>
              <a:rPr lang="ru-RU" sz="1700" dirty="0" smtClean="0">
                <a:solidFill>
                  <a:srgbClr val="FF0000"/>
                </a:solidFill>
              </a:rPr>
              <a:t>красный</a:t>
            </a:r>
            <a:r>
              <a:rPr lang="en-US" sz="1700" dirty="0" smtClean="0"/>
              <a:t>). </a:t>
            </a:r>
          </a:p>
          <a:p>
            <a:r>
              <a:rPr lang="ru-RU" sz="1700" dirty="0" smtClean="0"/>
              <a:t>Графики</a:t>
            </a:r>
            <a:r>
              <a:rPr lang="en-US" sz="1700" dirty="0" smtClean="0"/>
              <a:t> </a:t>
            </a:r>
            <a:r>
              <a:rPr lang="en-US" sz="1700" dirty="0"/>
              <a:t>(</a:t>
            </a:r>
            <a:r>
              <a:rPr lang="en-US" sz="1700" dirty="0" err="1"/>
              <a:t>b,d</a:t>
            </a:r>
            <a:r>
              <a:rPr lang="en-US" sz="1700" dirty="0"/>
              <a:t>) </a:t>
            </a:r>
            <a:r>
              <a:rPr lang="ru-RU" sz="1700" dirty="0" smtClean="0"/>
              <a:t>показывают распределение</a:t>
            </a:r>
            <a:r>
              <a:rPr lang="en-US" sz="1700" dirty="0" smtClean="0"/>
              <a:t> </a:t>
            </a:r>
            <a:r>
              <a:rPr lang="ru-RU" sz="1700" dirty="0" err="1" smtClean="0"/>
              <a:t>Бингамовской</a:t>
            </a:r>
            <a:r>
              <a:rPr lang="ru-RU" sz="1700" dirty="0" smtClean="0"/>
              <a:t> поправки к мобильности </a:t>
            </a:r>
            <a:r>
              <a:rPr lang="en-US" sz="1700" i="1" dirty="0" smtClean="0"/>
              <a:t>G</a:t>
            </a:r>
            <a:r>
              <a:rPr lang="en-US" sz="1700" dirty="0" smtClean="0"/>
              <a:t>, </a:t>
            </a:r>
            <a:r>
              <a:rPr lang="ru-RU" sz="1700" dirty="0" smtClean="0"/>
              <a:t>пробковые зоны отмечены красным</a:t>
            </a:r>
            <a:r>
              <a:rPr lang="en-US" sz="1700" dirty="0" smtClean="0"/>
              <a:t>.</a:t>
            </a:r>
            <a:endParaRPr lang="ru-RU" sz="1700" dirty="0" smtClean="0"/>
          </a:p>
          <a:p>
            <a:r>
              <a:rPr lang="ru-RU" sz="1700" dirty="0"/>
              <a:t>Разрешение сетки</a:t>
            </a:r>
            <a:r>
              <a:rPr lang="en-US" sz="1700" dirty="0"/>
              <a:t> 513</a:t>
            </a:r>
            <a:r>
              <a:rPr lang="en-US" sz="1700" dirty="0">
                <a:sym typeface="Symbol" panose="05050102010706020507" pitchFamily="18" charset="2"/>
              </a:rPr>
              <a:t></a:t>
            </a:r>
            <a:r>
              <a:rPr lang="en-US" sz="1700" dirty="0"/>
              <a:t>513.</a:t>
            </a:r>
          </a:p>
        </p:txBody>
      </p:sp>
      <p:sp>
        <p:nvSpPr>
          <p:cNvPr id="5" name="Rectangle 8"/>
          <p:cNvSpPr/>
          <p:nvPr/>
        </p:nvSpPr>
        <p:spPr>
          <a:xfrm>
            <a:off x="5764290" y="873362"/>
            <a:ext cx="641405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738" indent="-185738">
              <a:buClr>
                <a:srgbClr val="2F5597"/>
              </a:buClr>
              <a:buFont typeface="Symbol" pitchFamily="18" charset="2"/>
              <a:buChar char="·"/>
            </a:pPr>
            <a:r>
              <a:rPr lang="ru-RU" sz="2300" dirty="0" smtClean="0">
                <a:solidFill>
                  <a:srgbClr val="010000"/>
                </a:solidFill>
                <a:latin typeface="Arial Narrow"/>
                <a:cs typeface="Arial" charset="0"/>
              </a:rPr>
              <a:t>При отсутствии пальцевидной неустойчивости </a:t>
            </a:r>
            <a:r>
              <a:rPr lang="ru-RU" sz="2300" dirty="0" err="1" smtClean="0">
                <a:solidFill>
                  <a:srgbClr val="010000"/>
                </a:solidFill>
                <a:latin typeface="Arial Narrow"/>
                <a:cs typeface="Arial" charset="0"/>
              </a:rPr>
              <a:t>бингамовская</a:t>
            </a:r>
            <a:r>
              <a:rPr lang="ru-RU" sz="2300" dirty="0" smtClean="0">
                <a:solidFill>
                  <a:srgbClr val="010000"/>
                </a:solidFill>
                <a:latin typeface="Arial Narrow"/>
                <a:cs typeface="Arial" charset="0"/>
              </a:rPr>
              <a:t> жидкость ведет себя как </a:t>
            </a:r>
            <a:r>
              <a:rPr lang="ru-RU" sz="2300" dirty="0" err="1" smtClean="0">
                <a:solidFill>
                  <a:srgbClr val="010000"/>
                </a:solidFill>
                <a:latin typeface="Arial Narrow"/>
                <a:cs typeface="Arial" charset="0"/>
              </a:rPr>
              <a:t>ньютоновская</a:t>
            </a:r>
            <a:endParaRPr lang="en-US" sz="2300" dirty="0" smtClean="0">
              <a:solidFill>
                <a:srgbClr val="010000"/>
              </a:solidFill>
              <a:latin typeface="Arial Narrow"/>
              <a:cs typeface="Arial" charset="0"/>
            </a:endParaRPr>
          </a:p>
          <a:p>
            <a:pPr marL="185738" indent="-185738">
              <a:buClr>
                <a:srgbClr val="2F5597"/>
              </a:buClr>
              <a:buFont typeface="Symbol" pitchFamily="18" charset="2"/>
              <a:buChar char="·"/>
            </a:pPr>
            <a:endParaRPr lang="ru-RU" sz="2300" dirty="0" smtClean="0">
              <a:solidFill>
                <a:srgbClr val="010000"/>
              </a:solidFill>
              <a:latin typeface="Arial Narrow"/>
              <a:cs typeface="Arial" charset="0"/>
            </a:endParaRPr>
          </a:p>
          <a:p>
            <a:pPr marL="185738" indent="-185738">
              <a:buClr>
                <a:srgbClr val="2F5597"/>
              </a:buClr>
              <a:buFont typeface="Symbol" pitchFamily="18" charset="2"/>
              <a:buChar char="·"/>
            </a:pPr>
            <a:endParaRPr lang="ru-RU" sz="2300" dirty="0">
              <a:solidFill>
                <a:srgbClr val="010000"/>
              </a:solidFill>
              <a:latin typeface="Arial Narrow"/>
              <a:cs typeface="Arial" charset="0"/>
            </a:endParaRPr>
          </a:p>
          <a:p>
            <a:pPr marL="185738" indent="-185738">
              <a:buClr>
                <a:srgbClr val="2F5597"/>
              </a:buClr>
              <a:buFont typeface="Symbol" pitchFamily="18" charset="2"/>
              <a:buChar char="·"/>
            </a:pPr>
            <a:endParaRPr lang="ru-RU" sz="2300" dirty="0" smtClean="0">
              <a:solidFill>
                <a:srgbClr val="010000"/>
              </a:solidFill>
              <a:latin typeface="Arial Narrow"/>
              <a:cs typeface="Arial" charset="0"/>
            </a:endParaRPr>
          </a:p>
          <a:p>
            <a:pPr marL="185738" indent="-185738">
              <a:buClr>
                <a:srgbClr val="2F5597"/>
              </a:buClr>
              <a:buFont typeface="Symbol" pitchFamily="18" charset="2"/>
              <a:buChar char="·"/>
            </a:pPr>
            <a:endParaRPr lang="ru-RU" sz="2300" dirty="0">
              <a:solidFill>
                <a:srgbClr val="010000"/>
              </a:solidFill>
              <a:latin typeface="Arial Narrow"/>
              <a:cs typeface="Arial" charset="0"/>
            </a:endParaRPr>
          </a:p>
          <a:p>
            <a:pPr marL="185738" indent="-185738">
              <a:buClr>
                <a:srgbClr val="2F5597"/>
              </a:buClr>
              <a:buFont typeface="Symbol" pitchFamily="18" charset="2"/>
              <a:buChar char="·"/>
            </a:pPr>
            <a:endParaRPr lang="ru-RU" sz="2300" dirty="0" smtClean="0">
              <a:solidFill>
                <a:srgbClr val="010000"/>
              </a:solidFill>
              <a:latin typeface="Arial Narrow"/>
              <a:cs typeface="Arial" charset="0"/>
            </a:endParaRPr>
          </a:p>
          <a:p>
            <a:pPr marL="185738" indent="-185738">
              <a:buClr>
                <a:srgbClr val="2F5597"/>
              </a:buClr>
              <a:buFont typeface="Symbol" pitchFamily="18" charset="2"/>
              <a:buChar char="·"/>
            </a:pPr>
            <a:endParaRPr lang="ru-RU" sz="2300" dirty="0" smtClean="0">
              <a:solidFill>
                <a:srgbClr val="010000"/>
              </a:solidFill>
              <a:latin typeface="Arial Narrow"/>
              <a:cs typeface="Arial" charset="0"/>
            </a:endParaRPr>
          </a:p>
          <a:p>
            <a:pPr marL="185738" indent="-185738">
              <a:buClr>
                <a:srgbClr val="2F5597"/>
              </a:buClr>
              <a:buFont typeface="Symbol" pitchFamily="18" charset="2"/>
              <a:buChar char="·"/>
            </a:pPr>
            <a:r>
              <a:rPr lang="ru-RU" sz="2300" dirty="0" smtClean="0">
                <a:solidFill>
                  <a:srgbClr val="010000"/>
                </a:solidFill>
                <a:latin typeface="Arial Narrow"/>
                <a:cs typeface="Arial" charset="0"/>
              </a:rPr>
              <a:t>При появлении пальцев появляются пробковые зоны</a:t>
            </a:r>
            <a:endParaRPr lang="en-US" sz="2300" dirty="0">
              <a:solidFill>
                <a:srgbClr val="010000"/>
              </a:solidFill>
              <a:latin typeface="Arial Narrow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12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93920" y="130627"/>
            <a:ext cx="1169808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2pPr>
            <a:lvl3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3pPr>
            <a:lvl4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4pPr>
            <a:lvl5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5pPr>
            <a:lvl6pPr marL="4572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6pPr>
            <a:lvl7pPr marL="9144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7pPr>
            <a:lvl8pPr marL="13716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8pPr>
            <a:lvl9pPr marL="18288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110" b="1" kern="0" dirty="0">
                <a:solidFill>
                  <a:schemeClr val="tx1"/>
                </a:solidFill>
              </a:rPr>
              <a:t>Пальцевидная неустойчивость</a:t>
            </a:r>
            <a:r>
              <a:rPr lang="en-US" sz="2110" b="1" kern="0" dirty="0">
                <a:solidFill>
                  <a:schemeClr val="tx1"/>
                </a:solidFill>
              </a:rPr>
              <a:t>: </a:t>
            </a:r>
            <a:r>
              <a:rPr lang="ru-RU" sz="2110" b="1" kern="0" dirty="0">
                <a:solidFill>
                  <a:schemeClr val="tx1"/>
                </a:solidFill>
              </a:rPr>
              <a:t>Влияние предела текучести</a:t>
            </a:r>
            <a:r>
              <a:rPr lang="en-US" sz="2110" b="1" kern="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703" y="992386"/>
            <a:ext cx="10050236" cy="3401255"/>
          </a:xfrm>
          <a:prstGeom prst="rect">
            <a:avLst/>
          </a:prstGeom>
        </p:spPr>
      </p:pic>
      <p:sp>
        <p:nvSpPr>
          <p:cNvPr id="4" name="Rectangle 6"/>
          <p:cNvSpPr/>
          <p:nvPr/>
        </p:nvSpPr>
        <p:spPr>
          <a:xfrm>
            <a:off x="657361" y="4333352"/>
            <a:ext cx="1120391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/>
              <a:t>Распределение жидкостей в ячейке Хеле-Шоу при вытеснении </a:t>
            </a:r>
            <a:r>
              <a:rPr lang="ru-RU" sz="1700" dirty="0" err="1" smtClean="0"/>
              <a:t>вязкос</a:t>
            </a:r>
            <a:r>
              <a:rPr lang="ru-RU" sz="1700" dirty="0" smtClean="0"/>
              <a:t>-пластической жидкости</a:t>
            </a:r>
            <a:r>
              <a:rPr lang="en-US" sz="1700" dirty="0" smtClean="0"/>
              <a:t> (</a:t>
            </a:r>
            <a:r>
              <a:rPr lang="ru-RU" sz="1700" dirty="0" smtClean="0">
                <a:solidFill>
                  <a:srgbClr val="FF0000"/>
                </a:solidFill>
              </a:rPr>
              <a:t>красный</a:t>
            </a:r>
            <a:r>
              <a:rPr lang="en-US" sz="1700" dirty="0" smtClean="0"/>
              <a:t>)</a:t>
            </a:r>
            <a:r>
              <a:rPr lang="ru-RU" sz="1700" dirty="0" smtClean="0"/>
              <a:t> водой (белый)</a:t>
            </a:r>
            <a:r>
              <a:rPr lang="en-US" sz="1700" dirty="0" smtClean="0"/>
              <a:t> </a:t>
            </a:r>
            <a:r>
              <a:rPr lang="ru-RU" sz="1700" dirty="0" smtClean="0"/>
              <a:t>при</a:t>
            </a:r>
            <a:r>
              <a:rPr lang="en-US" sz="1700" dirty="0" smtClean="0"/>
              <a:t> </a:t>
            </a:r>
            <a:r>
              <a:rPr lang="en-US" sz="1700" dirty="0" err="1" smtClean="0"/>
              <a:t>Bn</a:t>
            </a:r>
            <a:r>
              <a:rPr lang="en-US" sz="1700" dirty="0" smtClean="0"/>
              <a:t>=0.36 </a:t>
            </a:r>
            <a:r>
              <a:rPr lang="en-US" sz="1700" dirty="0"/>
              <a:t>(a), </a:t>
            </a:r>
            <a:r>
              <a:rPr lang="en-US" sz="1700" dirty="0" err="1" smtClean="0"/>
              <a:t>Bn</a:t>
            </a:r>
            <a:r>
              <a:rPr lang="en-US" sz="1700" dirty="0" smtClean="0"/>
              <a:t>=1.43 </a:t>
            </a:r>
            <a:r>
              <a:rPr lang="en-US" sz="1700" dirty="0"/>
              <a:t>(b) </a:t>
            </a:r>
            <a:r>
              <a:rPr lang="ru-RU" sz="1700" dirty="0" smtClean="0"/>
              <a:t>и</a:t>
            </a:r>
            <a:r>
              <a:rPr lang="en-US" sz="1700" dirty="0" smtClean="0"/>
              <a:t> </a:t>
            </a:r>
            <a:r>
              <a:rPr lang="en-US" sz="1700" dirty="0" err="1" smtClean="0"/>
              <a:t>Bn</a:t>
            </a:r>
            <a:r>
              <a:rPr lang="en-US" sz="1700" dirty="0" smtClean="0"/>
              <a:t>=5.72 </a:t>
            </a:r>
            <a:r>
              <a:rPr lang="en-US" sz="1700" dirty="0"/>
              <a:t>(c). </a:t>
            </a:r>
            <a:r>
              <a:rPr lang="ru-RU" sz="1700" dirty="0" smtClean="0"/>
              <a:t>Плотности жидкостей одинаковы.</a:t>
            </a:r>
            <a:r>
              <a:rPr lang="en-US" sz="1700" dirty="0" smtClean="0"/>
              <a:t> </a:t>
            </a:r>
            <a:r>
              <a:rPr lang="ru-RU" sz="1700" dirty="0" smtClean="0"/>
              <a:t>Разрешение сетки</a:t>
            </a:r>
            <a:r>
              <a:rPr lang="en-US" sz="1700" dirty="0" smtClean="0"/>
              <a:t> 513</a:t>
            </a:r>
            <a:r>
              <a:rPr lang="en-US" sz="1700" dirty="0" smtClean="0">
                <a:sym typeface="Symbol" panose="05050102010706020507" pitchFamily="18" charset="2"/>
              </a:rPr>
              <a:t></a:t>
            </a:r>
            <a:r>
              <a:rPr lang="en-US" sz="1700" dirty="0" smtClean="0"/>
              <a:t>513</a:t>
            </a:r>
            <a:r>
              <a:rPr lang="ru-RU" sz="1700" dirty="0" smtClean="0"/>
              <a:t>.</a:t>
            </a:r>
            <a:endParaRPr lang="en-US" sz="1700" dirty="0"/>
          </a:p>
        </p:txBody>
      </p:sp>
      <p:sp>
        <p:nvSpPr>
          <p:cNvPr id="5" name="Rectangle 7"/>
          <p:cNvSpPr/>
          <p:nvPr/>
        </p:nvSpPr>
        <p:spPr>
          <a:xfrm>
            <a:off x="711826" y="5230016"/>
            <a:ext cx="110295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2F5597"/>
              </a:buClr>
              <a:buFont typeface="Symbol" pitchFamily="18" charset="2"/>
              <a:buChar char="·"/>
            </a:pPr>
            <a:r>
              <a:rPr lang="ru-RU" sz="2200" dirty="0" smtClean="0">
                <a:solidFill>
                  <a:srgbClr val="010000"/>
                </a:solidFill>
                <a:latin typeface="Arial Narrow"/>
                <a:cs typeface="Arial" charset="0"/>
              </a:rPr>
              <a:t>Увеличение числа </a:t>
            </a:r>
            <a:r>
              <a:rPr lang="ru-RU" sz="2200" dirty="0" err="1" smtClean="0">
                <a:solidFill>
                  <a:srgbClr val="010000"/>
                </a:solidFill>
                <a:latin typeface="Arial Narrow"/>
                <a:cs typeface="Arial" charset="0"/>
              </a:rPr>
              <a:t>Бингама</a:t>
            </a:r>
            <a:r>
              <a:rPr lang="ru-RU" sz="2200" dirty="0" smtClean="0">
                <a:solidFill>
                  <a:srgbClr val="010000"/>
                </a:solidFill>
                <a:latin typeface="Arial Narrow"/>
                <a:cs typeface="Arial" charset="0"/>
              </a:rPr>
              <a:t> приводит к эффекту «экранирования» пальцев: длинные пальцы замедляют рост коротких</a:t>
            </a:r>
            <a:r>
              <a:rPr lang="en-US" sz="2200" dirty="0" smtClean="0">
                <a:solidFill>
                  <a:srgbClr val="010000"/>
                </a:solidFill>
                <a:latin typeface="Arial Narrow"/>
                <a:cs typeface="Arial" charset="0"/>
              </a:rPr>
              <a:t>, </a:t>
            </a:r>
            <a:r>
              <a:rPr lang="ru-RU" sz="2200" dirty="0" smtClean="0">
                <a:solidFill>
                  <a:srgbClr val="010000"/>
                </a:solidFill>
                <a:latin typeface="Arial Narrow"/>
                <a:cs typeface="Arial" charset="0"/>
              </a:rPr>
              <a:t>зона смешения удлиняется, число пальцев уменьшается</a:t>
            </a:r>
            <a:r>
              <a:rPr lang="en-US" sz="2200" dirty="0" smtClean="0">
                <a:solidFill>
                  <a:srgbClr val="010000"/>
                </a:solidFill>
                <a:latin typeface="Arial Narrow"/>
                <a:cs typeface="Arial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8612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20424" y="130627"/>
            <a:ext cx="9153662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2pPr>
            <a:lvl3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3pPr>
            <a:lvl4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4pPr>
            <a:lvl5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5pPr>
            <a:lvl6pPr marL="4572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6pPr>
            <a:lvl7pPr marL="9144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7pPr>
            <a:lvl8pPr marL="13716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8pPr>
            <a:lvl9pPr marL="18288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lvl="0" algn="l">
              <a:defRPr/>
            </a:pPr>
            <a:r>
              <a:rPr lang="ru-RU" sz="2109" b="1" dirty="0" smtClean="0">
                <a:solidFill>
                  <a:schemeClr val="tx1"/>
                </a:solidFill>
                <a:ea typeface="MS PGothic" pitchFamily="34" charset="-128"/>
                <a:cs typeface="ＭＳ Ｐゴシック" charset="0"/>
              </a:rPr>
              <a:t>Комбинированный эффект предела текучести и гравитации</a:t>
            </a:r>
            <a:r>
              <a:rPr lang="en-US" sz="2109" b="1" dirty="0" smtClean="0">
                <a:solidFill>
                  <a:schemeClr val="tx1"/>
                </a:solidFill>
                <a:ea typeface="MS PGothic" pitchFamily="34" charset="-128"/>
                <a:cs typeface="ＭＳ Ｐゴシック" charset="0"/>
              </a:rPr>
              <a:t> </a:t>
            </a:r>
            <a:endParaRPr lang="en-US" sz="2109" b="1" dirty="0">
              <a:solidFill>
                <a:schemeClr val="tx1"/>
              </a:solidFill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3" name="Rectangle 6"/>
          <p:cNvSpPr/>
          <p:nvPr/>
        </p:nvSpPr>
        <p:spPr>
          <a:xfrm>
            <a:off x="1365345" y="4225177"/>
            <a:ext cx="92746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Распределение жидкостей в трещине гидроразрыва после закачки сильновязкой жидкости</a:t>
            </a:r>
            <a:r>
              <a:rPr lang="en-US" sz="1600" dirty="0" smtClean="0"/>
              <a:t> (</a:t>
            </a:r>
            <a:r>
              <a:rPr lang="ru-RU" sz="1600" dirty="0" smtClean="0">
                <a:solidFill>
                  <a:srgbClr val="00B0F0"/>
                </a:solidFill>
              </a:rPr>
              <a:t>синий</a:t>
            </a:r>
            <a:r>
              <a:rPr lang="en-US" sz="1600" dirty="0" smtClean="0"/>
              <a:t>), </a:t>
            </a:r>
            <a:r>
              <a:rPr lang="ru-RU" sz="1600" dirty="0" smtClean="0"/>
              <a:t>воды</a:t>
            </a:r>
            <a:r>
              <a:rPr lang="en-US" sz="1600" dirty="0" smtClean="0"/>
              <a:t> (</a:t>
            </a:r>
            <a:r>
              <a:rPr lang="ru-RU" sz="1600" dirty="0" smtClean="0"/>
              <a:t>белый</a:t>
            </a:r>
            <a:r>
              <a:rPr lang="en-US" sz="1600" dirty="0" smtClean="0"/>
              <a:t>) </a:t>
            </a:r>
            <a:r>
              <a:rPr lang="ru-RU" sz="1600" dirty="0" smtClean="0"/>
              <a:t>и вязкопластической жидкости</a:t>
            </a:r>
            <a:r>
              <a:rPr lang="en-US" sz="1600" dirty="0" smtClean="0"/>
              <a:t> (</a:t>
            </a:r>
            <a:r>
              <a:rPr lang="ru-RU" sz="1600" dirty="0" smtClean="0">
                <a:solidFill>
                  <a:srgbClr val="FF0000"/>
                </a:solidFill>
              </a:rPr>
              <a:t>красный</a:t>
            </a:r>
            <a:r>
              <a:rPr lang="en-US" sz="1600" dirty="0" smtClean="0"/>
              <a:t>) </a:t>
            </a:r>
            <a:r>
              <a:rPr lang="ru-RU" sz="1600" dirty="0" smtClean="0"/>
              <a:t>с различными значения ми предела текучести, соответствующего</a:t>
            </a:r>
            <a:r>
              <a:rPr lang="en-US" sz="1600" dirty="0" smtClean="0"/>
              <a:t> </a:t>
            </a:r>
            <a:r>
              <a:rPr lang="en-US" sz="1600" dirty="0" err="1" smtClean="0"/>
              <a:t>Bn</a:t>
            </a:r>
            <a:r>
              <a:rPr lang="en-US" sz="1600" dirty="0" smtClean="0"/>
              <a:t>=0.36 </a:t>
            </a:r>
            <a:r>
              <a:rPr lang="en-US" sz="1600" dirty="0"/>
              <a:t>(a</a:t>
            </a:r>
            <a:r>
              <a:rPr lang="en-US" sz="1600" dirty="0" smtClean="0"/>
              <a:t>) </a:t>
            </a:r>
            <a:r>
              <a:rPr lang="ru-RU" sz="1600" dirty="0"/>
              <a:t>и</a:t>
            </a:r>
            <a:r>
              <a:rPr lang="en-US" sz="1600" dirty="0" smtClean="0"/>
              <a:t> </a:t>
            </a:r>
            <a:r>
              <a:rPr lang="en-US" sz="1600" dirty="0" err="1" smtClean="0"/>
              <a:t>Bn</a:t>
            </a:r>
            <a:r>
              <a:rPr lang="en-US" sz="1600" dirty="0" smtClean="0"/>
              <a:t>=5.72 </a:t>
            </a:r>
            <a:r>
              <a:rPr lang="en-US" sz="1600" dirty="0"/>
              <a:t>(b</a:t>
            </a:r>
            <a:r>
              <a:rPr lang="en-US" sz="1600" dirty="0" smtClean="0"/>
              <a:t>). </a:t>
            </a:r>
            <a:r>
              <a:rPr lang="ru-RU" sz="1600" b="1" dirty="0" smtClean="0"/>
              <a:t>Вязкопластическая ж-</a:t>
            </a:r>
            <a:r>
              <a:rPr lang="ru-RU" sz="1600" b="1" dirty="0" err="1" smtClean="0"/>
              <a:t>ть</a:t>
            </a:r>
            <a:r>
              <a:rPr lang="ru-RU" sz="1600" b="1" dirty="0" smtClean="0"/>
              <a:t> в 2 раза тяжелее остальных</a:t>
            </a:r>
            <a:r>
              <a:rPr lang="en-US" sz="1600" dirty="0" smtClean="0"/>
              <a:t>. </a:t>
            </a:r>
            <a:r>
              <a:rPr lang="ru-RU" sz="1600" dirty="0" smtClean="0"/>
              <a:t>Разрешение сетки</a:t>
            </a:r>
            <a:r>
              <a:rPr lang="en-US" sz="1600" dirty="0" smtClean="0"/>
              <a:t> 513</a:t>
            </a:r>
            <a:r>
              <a:rPr lang="en-US" sz="1600" dirty="0" smtClean="0">
                <a:sym typeface="Symbol" panose="05050102010706020507" pitchFamily="18" charset="2"/>
              </a:rPr>
              <a:t></a:t>
            </a:r>
            <a:r>
              <a:rPr lang="en-US" sz="1600" dirty="0" smtClean="0"/>
              <a:t>513</a:t>
            </a:r>
            <a:r>
              <a:rPr lang="en-US" sz="1600" dirty="0"/>
              <a:t>.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364" y="780396"/>
            <a:ext cx="6795482" cy="3384000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1009942" y="5280699"/>
            <a:ext cx="97469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2F5597"/>
              </a:buClr>
              <a:buFont typeface="Symbol" pitchFamily="18" charset="2"/>
              <a:buChar char="·"/>
            </a:pPr>
            <a:r>
              <a:rPr lang="ru-RU" sz="2200" dirty="0" smtClean="0">
                <a:solidFill>
                  <a:srgbClr val="010000"/>
                </a:solidFill>
                <a:latin typeface="Arial Narrow"/>
                <a:cs typeface="Arial" charset="0"/>
              </a:rPr>
              <a:t>Длинный палец прорывается сверху трещины ввиду гравитационного оплывания тяжелой жидкости</a:t>
            </a:r>
          </a:p>
          <a:p>
            <a:pPr marL="342900" indent="-342900">
              <a:buClr>
                <a:srgbClr val="2F5597"/>
              </a:buClr>
              <a:buFont typeface="Symbol" pitchFamily="18" charset="2"/>
              <a:buChar char="·"/>
            </a:pPr>
            <a:r>
              <a:rPr lang="ru-RU" sz="2200" dirty="0" smtClean="0">
                <a:solidFill>
                  <a:srgbClr val="010000"/>
                </a:solidFill>
                <a:latin typeface="Arial Narrow"/>
                <a:cs typeface="Arial" charset="0"/>
              </a:rPr>
              <a:t>Эффект «экранирования» пальцев</a:t>
            </a:r>
            <a:endParaRPr lang="en-US" sz="2200" dirty="0">
              <a:solidFill>
                <a:srgbClr val="010000"/>
              </a:solidFill>
              <a:latin typeface="Arial Narrow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12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0241" y="172278"/>
            <a:ext cx="11700187" cy="62043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Сравнение с экспериментом по закачке воды с песком (формирование осадка)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Rectangle 25"/>
          <p:cNvSpPr/>
          <p:nvPr/>
        </p:nvSpPr>
        <p:spPr>
          <a:xfrm>
            <a:off x="525216" y="3643951"/>
            <a:ext cx="850112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lang="ru-RU" sz="1800" b="1" dirty="0" smtClean="0">
                <a:solidFill>
                  <a:srgbClr val="010000"/>
                </a:solidFill>
                <a:latin typeface="Arial Narrow"/>
                <a:ea typeface="ＭＳ Ｐゴシック"/>
              </a:rPr>
              <a:t>Параметры эксперимента</a:t>
            </a:r>
            <a:r>
              <a:rPr lang="en-US" sz="1800" dirty="0" smtClean="0">
                <a:solidFill>
                  <a:srgbClr val="010000"/>
                </a:solidFill>
                <a:latin typeface="Arial Narrow"/>
                <a:ea typeface="ＭＳ Ｐゴシック"/>
              </a:rPr>
              <a:t>: </a:t>
            </a:r>
            <a:endParaRPr lang="en-US" sz="1600" i="1" dirty="0" smtClean="0">
              <a:solidFill>
                <a:srgbClr val="000000"/>
              </a:solidFill>
              <a:latin typeface="Arial Narrow"/>
              <a:ea typeface="Calibri"/>
            </a:endParaRPr>
          </a:p>
          <a:p>
            <a:pPr marL="355600" indent="-266700">
              <a:buClr>
                <a:srgbClr val="2F5597"/>
              </a:buClr>
              <a:buFont typeface="Arial Narrow" pitchFamily="34" charset="0"/>
              <a:buChar char="─"/>
            </a:pPr>
            <a:r>
              <a:rPr lang="ru-RU" sz="1700" dirty="0" smtClean="0">
                <a:solidFill>
                  <a:srgbClr val="010000"/>
                </a:solidFill>
                <a:latin typeface="Arial Narrow"/>
                <a:ea typeface="ＭＳ Ｐゴシック"/>
              </a:rPr>
              <a:t>Размеры</a:t>
            </a:r>
            <a:r>
              <a:rPr lang="en-US" sz="1700" dirty="0" smtClean="0">
                <a:solidFill>
                  <a:srgbClr val="010000"/>
                </a:solidFill>
                <a:latin typeface="Arial Narrow"/>
                <a:ea typeface="ＭＳ Ｐゴシック"/>
              </a:rPr>
              <a:t>: 2.5</a:t>
            </a:r>
            <a:r>
              <a:rPr lang="ru-RU" sz="1700" dirty="0" smtClean="0">
                <a:solidFill>
                  <a:srgbClr val="010000"/>
                </a:solidFill>
                <a:latin typeface="Arial Narrow"/>
                <a:ea typeface="ＭＳ Ｐゴシック"/>
              </a:rPr>
              <a:t>м</a:t>
            </a:r>
            <a:r>
              <a:rPr lang="en-US" dirty="0">
                <a:solidFill>
                  <a:srgbClr val="000000"/>
                </a:solidFill>
                <a:latin typeface="Arial Narrow"/>
                <a:ea typeface="Calibri"/>
                <a:sym typeface="Symbol"/>
              </a:rPr>
              <a:t>×</a:t>
            </a:r>
            <a:r>
              <a:rPr lang="en-US" sz="1700" dirty="0" smtClean="0">
                <a:solidFill>
                  <a:srgbClr val="010000"/>
                </a:solidFill>
                <a:latin typeface="Arial Narrow"/>
                <a:ea typeface="ＭＳ Ｐゴシック"/>
              </a:rPr>
              <a:t>0.16</a:t>
            </a:r>
            <a:r>
              <a:rPr lang="ru-RU" sz="1700" dirty="0" smtClean="0">
                <a:solidFill>
                  <a:srgbClr val="010000"/>
                </a:solidFill>
                <a:latin typeface="Arial Narrow"/>
                <a:ea typeface="ＭＳ Ｐゴシック"/>
              </a:rPr>
              <a:t>м</a:t>
            </a:r>
            <a:r>
              <a:rPr lang="en-US" sz="1600" dirty="0">
                <a:solidFill>
                  <a:srgbClr val="000000"/>
                </a:solidFill>
                <a:latin typeface="Arial Narrow"/>
                <a:ea typeface="Calibri"/>
                <a:sym typeface="Symbol"/>
              </a:rPr>
              <a:t>×</a:t>
            </a:r>
            <a:r>
              <a:rPr lang="en-US" sz="1700" dirty="0" smtClean="0">
                <a:solidFill>
                  <a:srgbClr val="010000"/>
                </a:solidFill>
                <a:latin typeface="Arial Narrow"/>
                <a:ea typeface="ＭＳ Ｐゴシック"/>
                <a:sym typeface="Symbol"/>
              </a:rPr>
              <a:t>5</a:t>
            </a:r>
            <a:r>
              <a:rPr lang="ru-RU" sz="1700" dirty="0">
                <a:solidFill>
                  <a:srgbClr val="010000"/>
                </a:solidFill>
                <a:latin typeface="Arial Narrow"/>
                <a:ea typeface="ＭＳ Ｐゴシック"/>
                <a:sym typeface="Symbol"/>
              </a:rPr>
              <a:t>мм</a:t>
            </a:r>
            <a:r>
              <a:rPr lang="en-US" sz="1700" dirty="0">
                <a:solidFill>
                  <a:srgbClr val="010000"/>
                </a:solidFill>
                <a:latin typeface="Arial Narrow"/>
                <a:ea typeface="ＭＳ Ｐゴシック"/>
                <a:sym typeface="Symbol"/>
              </a:rPr>
              <a:t> </a:t>
            </a:r>
            <a:r>
              <a:rPr lang="en-US" sz="1700" dirty="0">
                <a:solidFill>
                  <a:srgbClr val="010000"/>
                </a:solidFill>
                <a:latin typeface="Arial Narrow"/>
                <a:ea typeface="ＭＳ Ｐゴシック"/>
              </a:rPr>
              <a:t>(</a:t>
            </a:r>
            <a:r>
              <a:rPr lang="en-US" sz="1700" dirty="0" smtClean="0">
                <a:solidFill>
                  <a:srgbClr val="010000"/>
                </a:solidFill>
                <a:latin typeface="Arial Narrow"/>
                <a:ea typeface="ＭＳ Ｐゴシック"/>
              </a:rPr>
              <a:t>L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  <a:ea typeface="Calibri"/>
                <a:sym typeface="Symbol"/>
              </a:rPr>
              <a:t>×</a:t>
            </a:r>
            <a:r>
              <a:rPr lang="en-US" sz="1700" dirty="0" smtClean="0">
                <a:solidFill>
                  <a:srgbClr val="010000"/>
                </a:solidFill>
                <a:latin typeface="Arial Narrow"/>
                <a:ea typeface="ＭＳ Ｐゴシック"/>
              </a:rPr>
              <a:t>H</a:t>
            </a:r>
            <a:r>
              <a:rPr lang="en-US" sz="1600" dirty="0">
                <a:solidFill>
                  <a:srgbClr val="000000"/>
                </a:solidFill>
                <a:latin typeface="Arial Narrow"/>
                <a:ea typeface="Calibri"/>
                <a:sym typeface="Symbol"/>
              </a:rPr>
              <a:t>×</a:t>
            </a:r>
            <a:r>
              <a:rPr lang="en-US" sz="1700" dirty="0" smtClean="0">
                <a:solidFill>
                  <a:srgbClr val="010000"/>
                </a:solidFill>
                <a:latin typeface="Arial Narrow"/>
                <a:ea typeface="ＭＳ Ｐゴシック"/>
              </a:rPr>
              <a:t>W</a:t>
            </a:r>
            <a:r>
              <a:rPr lang="en-US" sz="1700" dirty="0">
                <a:solidFill>
                  <a:srgbClr val="010000"/>
                </a:solidFill>
                <a:latin typeface="Arial Narrow"/>
                <a:ea typeface="ＭＳ Ｐゴシック"/>
              </a:rPr>
              <a:t>);</a:t>
            </a:r>
          </a:p>
          <a:p>
            <a:pPr marL="355600" indent="-2667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Font typeface="Arial Narrow" pitchFamily="34" charset="0"/>
              <a:buChar char="─"/>
            </a:pPr>
            <a:r>
              <a:rPr lang="ru-RU" sz="1700" dirty="0" smtClean="0">
                <a:solidFill>
                  <a:srgbClr val="010000"/>
                </a:solidFill>
                <a:latin typeface="Arial Narrow"/>
                <a:ea typeface="ＭＳ Ｐゴシック"/>
              </a:rPr>
              <a:t>Закачивается вода с песком</a:t>
            </a:r>
            <a:r>
              <a:rPr lang="en-US" sz="1700" dirty="0" smtClean="0">
                <a:solidFill>
                  <a:srgbClr val="010000"/>
                </a:solidFill>
                <a:latin typeface="Arial Narrow"/>
                <a:ea typeface="ＭＳ Ｐゴシック"/>
              </a:rPr>
              <a:t>;</a:t>
            </a:r>
          </a:p>
          <a:p>
            <a:pPr marL="355600" indent="-2667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Font typeface="Arial Narrow" pitchFamily="34" charset="0"/>
              <a:buChar char="─"/>
            </a:pPr>
            <a:r>
              <a:rPr lang="ru-RU" sz="1800" dirty="0" smtClean="0">
                <a:solidFill>
                  <a:srgbClr val="010000"/>
                </a:solidFill>
                <a:latin typeface="Arial Narrow"/>
                <a:ea typeface="ＭＳ Ｐゴシック"/>
              </a:rPr>
              <a:t>Диаметр частиц </a:t>
            </a:r>
            <a:r>
              <a:rPr lang="en-US" sz="1700" dirty="0" smtClean="0">
                <a:solidFill>
                  <a:srgbClr val="000000"/>
                </a:solidFill>
                <a:latin typeface="Arial Narrow"/>
                <a:ea typeface="ＭＳ Ｐゴシック"/>
              </a:rPr>
              <a:t>0.15</a:t>
            </a:r>
            <a:r>
              <a:rPr lang="ru-RU" sz="1700" dirty="0" smtClean="0">
                <a:solidFill>
                  <a:srgbClr val="000000"/>
                </a:solidFill>
                <a:latin typeface="Arial Narrow"/>
                <a:ea typeface="ＭＳ Ｐゴシック"/>
              </a:rPr>
              <a:t>мм</a:t>
            </a:r>
            <a:r>
              <a:rPr lang="en-US" sz="1700" dirty="0" smtClean="0">
                <a:solidFill>
                  <a:srgbClr val="010000"/>
                </a:solidFill>
                <a:latin typeface="Arial Narrow"/>
                <a:ea typeface="ＭＳ Ｐゴシック"/>
                <a:cs typeface="Arial" charset="0"/>
              </a:rPr>
              <a:t>;</a:t>
            </a:r>
          </a:p>
          <a:p>
            <a:pPr marL="355600" indent="-2667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Font typeface="Arial Narrow" pitchFamily="34" charset="0"/>
              <a:buChar char="─"/>
            </a:pPr>
            <a:r>
              <a:rPr lang="en-US" sz="1800" i="1" dirty="0" smtClean="0">
                <a:solidFill>
                  <a:srgbClr val="010000"/>
                </a:solidFill>
                <a:latin typeface="Arial Narrow"/>
                <a:ea typeface="ＭＳ Ｐゴシック"/>
                <a:sym typeface="Symbol" pitchFamily="18" charset="2"/>
              </a:rPr>
              <a:t></a:t>
            </a:r>
            <a:r>
              <a:rPr lang="en-US" sz="1800" dirty="0" smtClean="0">
                <a:solidFill>
                  <a:srgbClr val="010000"/>
                </a:solidFill>
                <a:latin typeface="Arial Narrow"/>
                <a:ea typeface="ＭＳ Ｐゴシック"/>
                <a:sym typeface="Symbol" pitchFamily="18" charset="2"/>
              </a:rPr>
              <a:t> = 3</a:t>
            </a:r>
            <a:r>
              <a:rPr lang="en-US" sz="1800" dirty="0" smtClean="0">
                <a:solidFill>
                  <a:srgbClr val="010000"/>
                </a:solidFill>
                <a:latin typeface="Arial Narrow"/>
                <a:ea typeface="ＭＳ Ｐゴシック"/>
                <a:sym typeface="Symbol"/>
              </a:rPr>
              <a:t>10</a:t>
            </a:r>
            <a:r>
              <a:rPr lang="en-US" sz="1800" baseline="30000" dirty="0" smtClean="0">
                <a:solidFill>
                  <a:srgbClr val="010000"/>
                </a:solidFill>
                <a:latin typeface="Arial Narrow"/>
                <a:ea typeface="ＭＳ Ｐゴシック"/>
                <a:sym typeface="Symbol"/>
              </a:rPr>
              <a:t>-3</a:t>
            </a:r>
            <a:r>
              <a:rPr lang="en-US" sz="1800" dirty="0" smtClean="0">
                <a:solidFill>
                  <a:srgbClr val="010000"/>
                </a:solidFill>
                <a:latin typeface="Arial Narrow"/>
                <a:ea typeface="ＭＳ Ｐゴシック"/>
                <a:sym typeface="Symbol" pitchFamily="18" charset="2"/>
              </a:rPr>
              <a:t> </a:t>
            </a:r>
            <a:r>
              <a:rPr lang="ru-RU" sz="1800" dirty="0" smtClean="0">
                <a:solidFill>
                  <a:srgbClr val="010000"/>
                </a:solidFill>
                <a:latin typeface="Arial Narrow"/>
                <a:ea typeface="ＭＳ Ｐゴシック"/>
                <a:sym typeface="Symbol" pitchFamily="18" charset="2"/>
              </a:rPr>
              <a:t>Па</a:t>
            </a:r>
            <a:r>
              <a:rPr lang="en-US" sz="1800" dirty="0" smtClean="0">
                <a:solidFill>
                  <a:srgbClr val="010000"/>
                </a:solidFill>
                <a:latin typeface="Arial Narrow"/>
                <a:ea typeface="ＭＳ Ｐゴシック"/>
                <a:sym typeface="Symbol"/>
              </a:rPr>
              <a:t></a:t>
            </a:r>
            <a:r>
              <a:rPr lang="ru-RU" sz="1800" dirty="0" smtClean="0">
                <a:solidFill>
                  <a:srgbClr val="010000"/>
                </a:solidFill>
                <a:latin typeface="Arial Narrow"/>
                <a:ea typeface="ＭＳ Ｐゴシック"/>
                <a:sym typeface="Symbol"/>
              </a:rPr>
              <a:t>с</a:t>
            </a:r>
            <a:r>
              <a:rPr lang="en-US" sz="1800" dirty="0" smtClean="0">
                <a:solidFill>
                  <a:srgbClr val="010000"/>
                </a:solidFill>
                <a:latin typeface="Arial Narrow"/>
                <a:ea typeface="ＭＳ Ｐゴシック"/>
                <a:sym typeface="Symbol" pitchFamily="18" charset="2"/>
              </a:rPr>
              <a:t>, Q = 7.7</a:t>
            </a:r>
            <a:r>
              <a:rPr lang="en-US" sz="1800" dirty="0" smtClean="0">
                <a:solidFill>
                  <a:srgbClr val="010000"/>
                </a:solidFill>
                <a:latin typeface="Arial Narrow"/>
                <a:ea typeface="ＭＳ Ｐゴシック"/>
                <a:sym typeface="Symbol"/>
              </a:rPr>
              <a:t></a:t>
            </a:r>
            <a:r>
              <a:rPr lang="en-US" sz="1800" dirty="0" smtClean="0">
                <a:solidFill>
                  <a:srgbClr val="010000"/>
                </a:solidFill>
                <a:latin typeface="Arial Narrow"/>
                <a:ea typeface="ＭＳ Ｐゴシック"/>
                <a:sym typeface="Symbol" pitchFamily="18" charset="2"/>
              </a:rPr>
              <a:t>10</a:t>
            </a:r>
            <a:r>
              <a:rPr lang="en-US" sz="1800" baseline="30000" dirty="0" smtClean="0">
                <a:solidFill>
                  <a:srgbClr val="010000"/>
                </a:solidFill>
                <a:latin typeface="Arial Narrow"/>
                <a:ea typeface="ＭＳ Ｐゴシック"/>
                <a:sym typeface="Symbol" pitchFamily="18" charset="2"/>
              </a:rPr>
              <a:t>-5</a:t>
            </a:r>
            <a:r>
              <a:rPr lang="en-US" sz="1800" dirty="0" smtClean="0">
                <a:solidFill>
                  <a:srgbClr val="010000"/>
                </a:solidFill>
                <a:latin typeface="Arial Narrow"/>
                <a:ea typeface="ＭＳ Ｐゴシック"/>
                <a:sym typeface="Symbol" pitchFamily="18" charset="2"/>
              </a:rPr>
              <a:t> </a:t>
            </a:r>
            <a:r>
              <a:rPr lang="ru-RU" sz="1800" dirty="0" smtClean="0">
                <a:solidFill>
                  <a:srgbClr val="010000"/>
                </a:solidFill>
                <a:latin typeface="Arial Narrow"/>
                <a:ea typeface="ＭＳ Ｐゴシック"/>
                <a:sym typeface="Symbol" pitchFamily="18" charset="2"/>
              </a:rPr>
              <a:t>м</a:t>
            </a:r>
            <a:r>
              <a:rPr lang="en-US" sz="1800" baseline="30000" dirty="0" smtClean="0">
                <a:solidFill>
                  <a:srgbClr val="010000"/>
                </a:solidFill>
                <a:latin typeface="Arial Narrow"/>
                <a:ea typeface="ＭＳ Ｐゴシック"/>
                <a:sym typeface="Symbol" pitchFamily="18" charset="2"/>
              </a:rPr>
              <a:t>3</a:t>
            </a:r>
            <a:r>
              <a:rPr lang="en-US" sz="1800" dirty="0" smtClean="0">
                <a:solidFill>
                  <a:srgbClr val="010000"/>
                </a:solidFill>
                <a:latin typeface="Arial Narrow"/>
                <a:ea typeface="ＭＳ Ｐゴシック"/>
                <a:sym typeface="Symbol" pitchFamily="18" charset="2"/>
              </a:rPr>
              <a:t>/</a:t>
            </a:r>
            <a:r>
              <a:rPr lang="ru-RU" sz="1800" dirty="0" smtClean="0">
                <a:solidFill>
                  <a:srgbClr val="010000"/>
                </a:solidFill>
                <a:latin typeface="Arial Narrow"/>
                <a:ea typeface="ＭＳ Ｐゴシック"/>
                <a:sym typeface="Symbol" pitchFamily="18" charset="2"/>
              </a:rPr>
              <a:t>с</a:t>
            </a:r>
            <a:r>
              <a:rPr lang="en-US" sz="1700" dirty="0" smtClean="0">
                <a:solidFill>
                  <a:srgbClr val="000000"/>
                </a:solidFill>
                <a:latin typeface="Arial Narrow"/>
                <a:ea typeface="ＭＳ Ｐゴシック"/>
                <a:sym typeface="Symbol"/>
              </a:rPr>
              <a:t>, </a:t>
            </a:r>
            <a:r>
              <a:rPr lang="en-US" sz="1800" i="1" dirty="0" err="1" smtClean="0">
                <a:solidFill>
                  <a:srgbClr val="010000"/>
                </a:solidFill>
                <a:latin typeface="Arial Narrow"/>
                <a:ea typeface="ＭＳ Ｐゴシック"/>
                <a:sym typeface="Symbol" pitchFamily="18" charset="2"/>
              </a:rPr>
              <a:t>C</a:t>
            </a:r>
            <a:r>
              <a:rPr lang="en-US" sz="1800" i="1" baseline="-25000" dirty="0" err="1" smtClean="0">
                <a:solidFill>
                  <a:srgbClr val="010000"/>
                </a:solidFill>
                <a:latin typeface="Arial Narrow"/>
                <a:ea typeface="ＭＳ Ｐゴシック"/>
                <a:sym typeface="Symbol" pitchFamily="18" charset="2"/>
              </a:rPr>
              <a:t>in</a:t>
            </a:r>
            <a:r>
              <a:rPr lang="en-US" sz="1800" dirty="0" smtClean="0">
                <a:solidFill>
                  <a:srgbClr val="010000"/>
                </a:solidFill>
                <a:latin typeface="Arial Narrow"/>
                <a:ea typeface="ＭＳ Ｐゴシック"/>
                <a:sym typeface="Symbol" pitchFamily="18" charset="2"/>
              </a:rPr>
              <a:t> = 0.02</a:t>
            </a:r>
            <a:endParaRPr lang="en-US" sz="1700" dirty="0" smtClean="0">
              <a:solidFill>
                <a:srgbClr val="000000"/>
              </a:solidFill>
              <a:latin typeface="Arial Narrow"/>
              <a:ea typeface="Calibri"/>
              <a:sym typeface="Symbol"/>
            </a:endParaRPr>
          </a:p>
          <a:p>
            <a:pPr marL="263525" indent="-263525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lang="en-US" sz="1800" b="1" dirty="0" smtClean="0">
                <a:solidFill>
                  <a:srgbClr val="010000"/>
                </a:solidFill>
                <a:latin typeface="Arial Narrow"/>
                <a:ea typeface="ＭＳ Ｐゴシック"/>
              </a:rPr>
              <a:t>Calculations</a:t>
            </a:r>
            <a:r>
              <a:rPr lang="en-US" sz="1800" dirty="0" smtClean="0">
                <a:solidFill>
                  <a:srgbClr val="010000"/>
                </a:solidFill>
                <a:latin typeface="Arial Narrow"/>
                <a:ea typeface="ＭＳ Ｐゴシック"/>
              </a:rPr>
              <a:t>: </a:t>
            </a:r>
          </a:p>
          <a:p>
            <a:pPr marL="355600" indent="-2667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66FF"/>
              </a:buClr>
              <a:buFont typeface="Arial Narrow" pitchFamily="34" charset="0"/>
              <a:buChar char="─"/>
            </a:pPr>
            <a:r>
              <a:rPr lang="ru-RU" sz="1600" dirty="0" smtClean="0">
                <a:solidFill>
                  <a:srgbClr val="000000"/>
                </a:solidFill>
                <a:latin typeface="Arial Narrow"/>
                <a:ea typeface="Calibri"/>
                <a:sym typeface="Symbol"/>
              </a:rPr>
              <a:t>Разрешение сетки 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  <a:ea typeface="Calibri"/>
                <a:sym typeface="Symbol"/>
              </a:rPr>
              <a:t>256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  <a:ea typeface="Calibri"/>
              </a:rPr>
              <a:t>×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  <a:ea typeface="Calibri"/>
                <a:sym typeface="Symbol"/>
              </a:rPr>
              <a:t>128 (</a:t>
            </a:r>
            <a:r>
              <a:rPr lang="en-US" sz="1600" i="1" dirty="0" smtClean="0">
                <a:solidFill>
                  <a:srgbClr val="000000"/>
                </a:solidFill>
                <a:latin typeface="Arial Narrow"/>
                <a:ea typeface="Calibri"/>
                <a:sym typeface="Symbol"/>
              </a:rPr>
              <a:t>L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  <a:ea typeface="Calibri"/>
              </a:rPr>
              <a:t>×</a:t>
            </a:r>
            <a:r>
              <a:rPr lang="en-US" sz="1600" i="1" dirty="0" smtClean="0">
                <a:solidFill>
                  <a:srgbClr val="000000"/>
                </a:solidFill>
                <a:latin typeface="Arial Narrow"/>
                <a:ea typeface="Calibri"/>
                <a:sym typeface="Symbol"/>
              </a:rPr>
              <a:t>H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  <a:ea typeface="Calibri"/>
                <a:sym typeface="Symbol"/>
              </a:rPr>
              <a:t>)</a:t>
            </a:r>
            <a:endParaRPr lang="en-US" sz="1800" b="1" dirty="0" smtClean="0">
              <a:solidFill>
                <a:srgbClr val="010000"/>
              </a:solidFill>
              <a:latin typeface="Arial Narrow"/>
              <a:ea typeface="ＭＳ Ｐゴシック"/>
            </a:endParaRPr>
          </a:p>
        </p:txBody>
      </p:sp>
      <p:sp>
        <p:nvSpPr>
          <p:cNvPr id="5" name="Rectangle 26"/>
          <p:cNvSpPr/>
          <p:nvPr/>
        </p:nvSpPr>
        <p:spPr>
          <a:xfrm>
            <a:off x="525216" y="964011"/>
            <a:ext cx="5218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indent="-26670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lang="ru-RU" sz="1800" b="1" dirty="0" smtClean="0">
                <a:solidFill>
                  <a:srgbClr val="010000"/>
                </a:solidFill>
                <a:latin typeface="Arial Narrow"/>
                <a:ea typeface="ＭＳ Ｐゴシック"/>
              </a:rPr>
              <a:t>Аналитическая формула для высоты осадка</a:t>
            </a:r>
            <a:r>
              <a:rPr lang="en-US" sz="1800" b="1" dirty="0" smtClean="0">
                <a:solidFill>
                  <a:srgbClr val="010000"/>
                </a:solidFill>
                <a:latin typeface="Arial Narrow"/>
                <a:ea typeface="ＭＳ Ｐゴシック"/>
              </a:rPr>
              <a:t> </a:t>
            </a:r>
            <a:r>
              <a:rPr lang="en-US" sz="1800" i="1" dirty="0">
                <a:solidFill>
                  <a:srgbClr val="010000"/>
                </a:solidFill>
                <a:latin typeface="Arial Narrow"/>
                <a:ea typeface="ＭＳ Ｐゴシック"/>
              </a:rPr>
              <a:t>H</a:t>
            </a:r>
            <a:r>
              <a:rPr lang="en-US" sz="1800" dirty="0">
                <a:solidFill>
                  <a:srgbClr val="010000"/>
                </a:solidFill>
                <a:latin typeface="Arial Narrow"/>
                <a:ea typeface="ＭＳ Ｐゴシック"/>
              </a:rPr>
              <a:t>(</a:t>
            </a:r>
            <a:r>
              <a:rPr lang="en-US" sz="1800" i="1" dirty="0">
                <a:solidFill>
                  <a:srgbClr val="010000"/>
                </a:solidFill>
                <a:latin typeface="Arial Narrow"/>
                <a:ea typeface="ＭＳ Ｐゴシック"/>
              </a:rPr>
              <a:t>t</a:t>
            </a:r>
            <a:r>
              <a:rPr lang="en-US" sz="1800" dirty="0">
                <a:solidFill>
                  <a:srgbClr val="010000"/>
                </a:solidFill>
                <a:latin typeface="Arial Narrow"/>
                <a:ea typeface="ＭＳ Ｐゴシック"/>
              </a:rPr>
              <a:t>)</a:t>
            </a:r>
            <a:r>
              <a:rPr lang="en-US" sz="1800" b="1" dirty="0">
                <a:solidFill>
                  <a:srgbClr val="010000"/>
                </a:solidFill>
                <a:latin typeface="Arial Narrow"/>
                <a:ea typeface="ＭＳ Ｐゴシック"/>
              </a:rPr>
              <a:t>: </a:t>
            </a: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813342" y="2193404"/>
            <a:ext cx="4572032" cy="85725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187325" indent="-1873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66FF"/>
              </a:buClr>
              <a:buFont typeface="Symbol" pitchFamily="18" charset="2"/>
              <a:buNone/>
            </a:pPr>
            <a:r>
              <a:rPr lang="en-US" sz="1500" i="1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H</a:t>
            </a:r>
            <a:r>
              <a:rPr lang="en-US" sz="1500" dirty="0" smtClean="0">
                <a:solidFill>
                  <a:srgbClr val="000000"/>
                </a:solidFill>
                <a:latin typeface="Arial Narrow"/>
                <a:ea typeface="ＭＳ Ｐゴシック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Arial Narrow"/>
                <a:ea typeface="ＭＳ Ｐゴシック"/>
              </a:rPr>
              <a:t>– </a:t>
            </a:r>
            <a:r>
              <a:rPr lang="ru-RU" sz="1500" dirty="0" smtClean="0">
                <a:solidFill>
                  <a:srgbClr val="000000"/>
                </a:solidFill>
                <a:latin typeface="Arial Narrow"/>
                <a:ea typeface="ＭＳ Ｐゴシック"/>
              </a:rPr>
              <a:t>высота осадка</a:t>
            </a:r>
            <a:endParaRPr lang="en-US" sz="1500" dirty="0">
              <a:solidFill>
                <a:srgbClr val="000000"/>
              </a:solidFill>
              <a:latin typeface="Arial Narrow"/>
              <a:ea typeface="ＭＳ Ｐゴシック"/>
            </a:endParaRPr>
          </a:p>
          <a:p>
            <a:pPr marL="187325" indent="-1873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66FF"/>
              </a:buClr>
              <a:buFont typeface="Symbol" pitchFamily="18" charset="2"/>
              <a:buNone/>
            </a:pPr>
            <a:r>
              <a:rPr lang="en-US" sz="1500" i="1" dirty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a</a:t>
            </a:r>
            <a:r>
              <a:rPr lang="en-US" sz="1500" i="1" dirty="0">
                <a:solidFill>
                  <a:srgbClr val="000000"/>
                </a:solidFill>
                <a:latin typeface="Arial Narrow"/>
                <a:ea typeface="ＭＳ Ｐゴシック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Arial Narrow"/>
                <a:ea typeface="ＭＳ Ｐゴシック"/>
              </a:rPr>
              <a:t>– </a:t>
            </a:r>
            <a:r>
              <a:rPr lang="ru-RU" sz="1500" dirty="0" smtClean="0">
                <a:solidFill>
                  <a:srgbClr val="000000"/>
                </a:solidFill>
                <a:latin typeface="Arial Narrow"/>
                <a:ea typeface="ＭＳ Ｐゴシック"/>
              </a:rPr>
              <a:t>радиус частиц</a:t>
            </a:r>
            <a:endParaRPr lang="en-US" sz="1500" dirty="0" smtClean="0">
              <a:solidFill>
                <a:srgbClr val="000000"/>
              </a:solidFill>
              <a:latin typeface="Arial Narrow"/>
              <a:ea typeface="ＭＳ Ｐゴシック"/>
            </a:endParaRPr>
          </a:p>
          <a:p>
            <a:pPr marL="187325" indent="-18732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66FF"/>
              </a:buClr>
              <a:buFont typeface="Symbol" pitchFamily="18" charset="2"/>
              <a:buNone/>
            </a:pPr>
            <a:r>
              <a:rPr lang="en-US" sz="1500" i="1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C</a:t>
            </a:r>
            <a:r>
              <a:rPr lang="en-US" sz="1500" i="1" baseline="-250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max</a:t>
            </a:r>
            <a:r>
              <a:rPr lang="en-US" sz="1500" dirty="0" smtClean="0">
                <a:solidFill>
                  <a:srgbClr val="000000"/>
                </a:solidFill>
                <a:latin typeface="Arial Narrow"/>
                <a:ea typeface="ＭＳ Ｐゴシック"/>
              </a:rPr>
              <a:t> – </a:t>
            </a:r>
            <a:r>
              <a:rPr lang="ru-RU" sz="1500" dirty="0" smtClean="0">
                <a:solidFill>
                  <a:srgbClr val="000000"/>
                </a:solidFill>
                <a:latin typeface="Arial Narrow"/>
                <a:ea typeface="ＭＳ Ｐゴシック"/>
              </a:rPr>
              <a:t>максимальная концентрация частиц</a:t>
            </a:r>
            <a:endParaRPr lang="en-US" sz="1500" dirty="0">
              <a:solidFill>
                <a:srgbClr val="000000"/>
              </a:solidFill>
              <a:latin typeface="Arial Narrow"/>
              <a:ea typeface="ＭＳ Ｐゴシック"/>
            </a:endParaRPr>
          </a:p>
        </p:txBody>
      </p:sp>
      <p:grpSp>
        <p:nvGrpSpPr>
          <p:cNvPr id="7" name="Group 28"/>
          <p:cNvGrpSpPr/>
          <p:nvPr/>
        </p:nvGrpSpPr>
        <p:grpSpPr>
          <a:xfrm>
            <a:off x="6198143" y="1065537"/>
            <a:ext cx="3599790" cy="2143140"/>
            <a:chOff x="5120468" y="1192218"/>
            <a:chExt cx="3599790" cy="2143140"/>
          </a:xfrm>
        </p:grpSpPr>
        <p:sp>
          <p:nvSpPr>
            <p:cNvPr id="8" name="Rectangle 4"/>
            <p:cNvSpPr>
              <a:spLocks noChangeAspect="1" noChangeArrowheads="1"/>
            </p:cNvSpPr>
            <p:nvPr/>
          </p:nvSpPr>
          <p:spPr bwMode="auto">
            <a:xfrm>
              <a:off x="5323346" y="1608708"/>
              <a:ext cx="3131059" cy="1462849"/>
            </a:xfrm>
            <a:prstGeom prst="rect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srgbClr val="000000"/>
                </a:solidFill>
                <a:latin typeface="Arial Narrow"/>
                <a:ea typeface="ＭＳ Ｐゴシック"/>
              </a:endParaRPr>
            </a:p>
          </p:txBody>
        </p:sp>
        <p:sp>
          <p:nvSpPr>
            <p:cNvPr id="9" name="Line 5"/>
            <p:cNvSpPr>
              <a:spLocks noChangeAspect="1" noChangeShapeType="1"/>
            </p:cNvSpPr>
            <p:nvPr/>
          </p:nvSpPr>
          <p:spPr bwMode="auto">
            <a:xfrm>
              <a:off x="5322085" y="3079025"/>
              <a:ext cx="338308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srgbClr val="000000"/>
                </a:solidFill>
                <a:latin typeface="Arial Narrow"/>
                <a:ea typeface="ＭＳ Ｐゴシック"/>
              </a:endParaRPr>
            </a:p>
          </p:txBody>
        </p:sp>
        <p:sp>
          <p:nvSpPr>
            <p:cNvPr id="10" name="Line 6"/>
            <p:cNvSpPr>
              <a:spLocks noChangeAspect="1" noChangeShapeType="1"/>
            </p:cNvSpPr>
            <p:nvPr/>
          </p:nvSpPr>
          <p:spPr bwMode="auto">
            <a:xfrm flipV="1">
              <a:off x="5322081" y="1370882"/>
              <a:ext cx="1332" cy="169221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srgbClr val="000000"/>
                </a:solidFill>
                <a:latin typeface="Arial Narrow"/>
                <a:ea typeface="ＭＳ Ｐゴシック"/>
              </a:endParaRPr>
            </a:p>
          </p:txBody>
        </p:sp>
        <p:sp>
          <p:nvSpPr>
            <p:cNvPr id="11" name="Text Box 7"/>
            <p:cNvSpPr txBox="1">
              <a:spLocks noChangeAspect="1" noChangeArrowheads="1"/>
            </p:cNvSpPr>
            <p:nvPr/>
          </p:nvSpPr>
          <p:spPr bwMode="auto">
            <a:xfrm>
              <a:off x="8493252" y="3027581"/>
              <a:ext cx="22700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3366"/>
                </a:buClr>
                <a:defRPr/>
              </a:pPr>
              <a:r>
                <a:rPr lang="en-US" sz="2000" i="1" kern="0" dirty="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rPr>
                <a:t>x</a:t>
              </a:r>
            </a:p>
          </p:txBody>
        </p:sp>
        <p:sp>
          <p:nvSpPr>
            <p:cNvPr id="12" name="Text Box 8"/>
            <p:cNvSpPr txBox="1">
              <a:spLocks noChangeAspect="1" noChangeArrowheads="1"/>
            </p:cNvSpPr>
            <p:nvPr/>
          </p:nvSpPr>
          <p:spPr bwMode="auto">
            <a:xfrm>
              <a:off x="5137680" y="1192218"/>
              <a:ext cx="11381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3366"/>
                </a:buClr>
                <a:defRPr/>
              </a:pPr>
              <a:r>
                <a:rPr lang="en-US" sz="2000" i="1" kern="0" dirty="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rPr>
                <a:t>y</a:t>
              </a:r>
            </a:p>
          </p:txBody>
        </p:sp>
        <p:sp>
          <p:nvSpPr>
            <p:cNvPr id="13" name="Text Box 9"/>
            <p:cNvSpPr txBox="1">
              <a:spLocks noChangeAspect="1" noChangeArrowheads="1"/>
            </p:cNvSpPr>
            <p:nvPr/>
          </p:nvSpPr>
          <p:spPr bwMode="auto">
            <a:xfrm>
              <a:off x="5483978" y="2732951"/>
              <a:ext cx="1100136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Clr>
                  <a:srgbClr val="003366"/>
                </a:buClr>
                <a:defRPr/>
              </a:pPr>
              <a:r>
                <a:rPr lang="en-US" sz="1600" kern="0" dirty="0" smtClean="0">
                  <a:solidFill>
                    <a:srgbClr val="FFFFFF">
                      <a:lumMod val="50000"/>
                      <a:lumOff val="50000"/>
                    </a:srgbClr>
                  </a:solidFill>
                  <a:latin typeface="Arial Narrow"/>
                  <a:ea typeface="ＭＳ Ｐゴシック"/>
                </a:rPr>
                <a:t>Packed bed</a:t>
              </a:r>
            </a:p>
          </p:txBody>
        </p:sp>
        <p:sp>
          <p:nvSpPr>
            <p:cNvPr id="14" name="Text Box 10"/>
            <p:cNvSpPr txBox="1">
              <a:spLocks noChangeAspect="1" noChangeArrowheads="1"/>
            </p:cNvSpPr>
            <p:nvPr/>
          </p:nvSpPr>
          <p:spPr bwMode="auto">
            <a:xfrm>
              <a:off x="5394000" y="1715218"/>
              <a:ext cx="1296963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>
                  <a:srgbClr val="003366"/>
                </a:buClr>
                <a:defRPr/>
              </a:pPr>
              <a:r>
                <a:rPr lang="en-US" sz="1600" kern="0" dirty="0" smtClean="0">
                  <a:solidFill>
                    <a:srgbClr val="004992"/>
                  </a:solidFill>
                  <a:latin typeface="Arial Narrow"/>
                  <a:ea typeface="ＭＳ Ｐゴシック"/>
                </a:rPr>
                <a:t>Suspension</a:t>
              </a:r>
            </a:p>
          </p:txBody>
        </p:sp>
        <p:sp>
          <p:nvSpPr>
            <p:cNvPr id="15" name="Text Box 11"/>
            <p:cNvSpPr txBox="1">
              <a:spLocks noChangeAspect="1" noChangeArrowheads="1"/>
            </p:cNvSpPr>
            <p:nvPr/>
          </p:nvSpPr>
          <p:spPr bwMode="auto">
            <a:xfrm>
              <a:off x="7769994" y="2661513"/>
              <a:ext cx="63138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>
                  <a:srgbClr val="003366"/>
                </a:buClr>
                <a:defRPr/>
              </a:pPr>
              <a:r>
                <a:rPr lang="en-US" sz="2000" kern="0" dirty="0" smtClean="0">
                  <a:solidFill>
                    <a:srgbClr val="004992"/>
                  </a:solidFill>
                  <a:latin typeface="Times New Roman" pitchFamily="18" charset="0"/>
                  <a:ea typeface="ＭＳ Ｐゴシック"/>
                </a:rPr>
                <a:t>H(</a:t>
              </a:r>
              <a:r>
                <a:rPr lang="en-US" sz="2000" i="1" kern="0" dirty="0" smtClean="0">
                  <a:solidFill>
                    <a:srgbClr val="004992"/>
                  </a:solidFill>
                  <a:latin typeface="Times New Roman" pitchFamily="18" charset="0"/>
                  <a:ea typeface="ＭＳ Ｐゴシック"/>
                </a:rPr>
                <a:t>t</a:t>
              </a:r>
              <a:r>
                <a:rPr lang="en-US" sz="2000" kern="0" dirty="0" smtClean="0">
                  <a:solidFill>
                    <a:srgbClr val="004992"/>
                  </a:solidFill>
                  <a:latin typeface="Times New Roman" pitchFamily="18" charset="0"/>
                  <a:ea typeface="ＭＳ Ｐゴシック"/>
                </a:rPr>
                <a:t>)</a:t>
              </a:r>
              <a:endParaRPr lang="en-US" sz="1600" kern="0" dirty="0" smtClean="0">
                <a:solidFill>
                  <a:srgbClr val="004992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16" name="Text Box 12"/>
            <p:cNvSpPr txBox="1">
              <a:spLocks noChangeAspect="1" noChangeArrowheads="1"/>
            </p:cNvSpPr>
            <p:nvPr/>
          </p:nvSpPr>
          <p:spPr bwMode="auto">
            <a:xfrm>
              <a:off x="5120468" y="2998064"/>
              <a:ext cx="106680" cy="256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3366"/>
                </a:buClr>
                <a:defRPr/>
              </a:pPr>
              <a:r>
                <a:rPr lang="en-US" sz="2000" kern="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rPr>
                <a:t>0</a:t>
              </a:r>
            </a:p>
          </p:txBody>
        </p:sp>
        <p:sp>
          <p:nvSpPr>
            <p:cNvPr id="17" name="Line 14"/>
            <p:cNvSpPr>
              <a:spLocks noChangeAspect="1" noChangeShapeType="1"/>
            </p:cNvSpPr>
            <p:nvPr/>
          </p:nvSpPr>
          <p:spPr bwMode="auto">
            <a:xfrm>
              <a:off x="7157346" y="2129823"/>
              <a:ext cx="184020" cy="31737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srgbClr val="000000"/>
                </a:solidFill>
                <a:latin typeface="Arial Narrow"/>
                <a:ea typeface="ＭＳ Ｐゴシック"/>
              </a:endParaRPr>
            </a:p>
          </p:txBody>
        </p:sp>
        <p:sp>
          <p:nvSpPr>
            <p:cNvPr id="18" name="Text Box 15"/>
            <p:cNvSpPr txBox="1">
              <a:spLocks noChangeAspect="1" noChangeArrowheads="1"/>
            </p:cNvSpPr>
            <p:nvPr/>
          </p:nvSpPr>
          <p:spPr bwMode="auto">
            <a:xfrm>
              <a:off x="7250900" y="1925108"/>
              <a:ext cx="23334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3366"/>
                </a:buClr>
                <a:defRPr/>
              </a:pPr>
              <a:r>
                <a:rPr lang="en-US" sz="2000" b="1" kern="0" dirty="0" err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rPr>
                <a:t>v</a:t>
              </a:r>
              <a:r>
                <a:rPr lang="en-US" sz="2000" kern="0" baseline="-25000" dirty="0" err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rPr>
                <a:t>p</a:t>
              </a:r>
              <a:endParaRPr lang="en-US" sz="2000" kern="0" baseline="-250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19" name="Line 17"/>
            <p:cNvSpPr>
              <a:spLocks noChangeAspect="1" noChangeShapeType="1"/>
            </p:cNvSpPr>
            <p:nvPr/>
          </p:nvSpPr>
          <p:spPr bwMode="auto">
            <a:xfrm>
              <a:off x="5325554" y="2590075"/>
              <a:ext cx="3120391" cy="0"/>
            </a:xfrm>
            <a:prstGeom prst="line">
              <a:avLst/>
            </a:prstGeom>
            <a:noFill/>
            <a:ln w="25400">
              <a:solidFill>
                <a:srgbClr val="00499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srgbClr val="000000"/>
                </a:solidFill>
                <a:latin typeface="Arial Narrow"/>
                <a:ea typeface="ＭＳ Ｐゴシック"/>
              </a:endParaRPr>
            </a:p>
          </p:txBody>
        </p:sp>
        <p:sp>
          <p:nvSpPr>
            <p:cNvPr id="20" name="Rectangle 25"/>
            <p:cNvSpPr>
              <a:spLocks noChangeAspect="1" noChangeArrowheads="1"/>
            </p:cNvSpPr>
            <p:nvPr/>
          </p:nvSpPr>
          <p:spPr bwMode="auto">
            <a:xfrm>
              <a:off x="5332690" y="1845797"/>
              <a:ext cx="33855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kern="0" dirty="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Times New Roman" pitchFamily="18" charset="0"/>
                  <a:sym typeface="Symbol" pitchFamily="18" charset="2"/>
                </a:rPr>
                <a:t>C</a:t>
              </a:r>
              <a:endParaRPr lang="en-US" sz="1800" i="1" kern="0" baseline="-250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21" name="Rectangle 26"/>
            <p:cNvSpPr>
              <a:spLocks noChangeAspect="1" noChangeArrowheads="1"/>
            </p:cNvSpPr>
            <p:nvPr/>
          </p:nvSpPr>
          <p:spPr bwMode="auto">
            <a:xfrm>
              <a:off x="6626986" y="2661513"/>
              <a:ext cx="60465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kern="0" dirty="0" err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Times New Roman" pitchFamily="18" charset="0"/>
                  <a:sym typeface="Symbol" pitchFamily="18" charset="2"/>
                </a:rPr>
                <a:t>C</a:t>
              </a:r>
              <a:r>
                <a:rPr lang="en-US" sz="1800" kern="0" baseline="-25000" dirty="0" err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Times New Roman" pitchFamily="18" charset="0"/>
                  <a:sym typeface="Symbol" pitchFamily="18" charset="2"/>
                </a:rPr>
                <a:t>max</a:t>
              </a:r>
              <a:endParaRPr lang="en-US" sz="1800" kern="0" baseline="-250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  <a:sym typeface="Symbol" pitchFamily="18" charset="2"/>
              </a:endParaRPr>
            </a:p>
          </p:txBody>
        </p:sp>
        <p:cxnSp>
          <p:nvCxnSpPr>
            <p:cNvPr id="22" name="Straight Arrow Connector 43"/>
            <p:cNvCxnSpPr/>
            <p:nvPr/>
          </p:nvCxnSpPr>
          <p:spPr bwMode="auto">
            <a:xfrm rot="5400000">
              <a:off x="7447729" y="2831230"/>
              <a:ext cx="500066" cy="1588"/>
            </a:xfrm>
            <a:prstGeom prst="straightConnector1">
              <a:avLst/>
            </a:prstGeom>
            <a:noFill/>
            <a:ln w="15875" cap="flat" cmpd="sng" algn="ctr">
              <a:solidFill>
                <a:srgbClr val="0000FF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23" name="Line 14"/>
            <p:cNvSpPr>
              <a:spLocks noChangeShapeType="1"/>
            </p:cNvSpPr>
            <p:nvPr/>
          </p:nvSpPr>
          <p:spPr bwMode="auto">
            <a:xfrm>
              <a:off x="5341102" y="2161448"/>
              <a:ext cx="43200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smtClean="0">
                <a:solidFill>
                  <a:srgbClr val="000000"/>
                </a:solidFill>
                <a:latin typeface="Arial Narrow"/>
                <a:ea typeface="ＭＳ Ｐゴシック"/>
              </a:endParaRPr>
            </a:p>
          </p:txBody>
        </p:sp>
        <p:sp>
          <p:nvSpPr>
            <p:cNvPr id="24" name="Text Box 10"/>
            <p:cNvSpPr txBox="1">
              <a:spLocks noChangeAspect="1" noChangeArrowheads="1"/>
            </p:cNvSpPr>
            <p:nvPr/>
          </p:nvSpPr>
          <p:spPr bwMode="auto">
            <a:xfrm>
              <a:off x="5418346" y="2690333"/>
              <a:ext cx="1296963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>
                  <a:srgbClr val="003366"/>
                </a:buClr>
                <a:defRPr/>
              </a:pPr>
              <a:r>
                <a:rPr lang="en-US" sz="1600" kern="0" dirty="0" smtClean="0">
                  <a:solidFill>
                    <a:srgbClr val="004992"/>
                  </a:solidFill>
                  <a:latin typeface="Arial Narrow"/>
                  <a:ea typeface="ＭＳ Ｐゴシック"/>
                </a:rPr>
                <a:t>Packed bed</a:t>
              </a:r>
            </a:p>
          </p:txBody>
        </p:sp>
      </p:grpSp>
      <p:graphicFrame>
        <p:nvGraphicFramePr>
          <p:cNvPr id="25" name="Object 6"/>
          <p:cNvGraphicFramePr>
            <a:graphicFrameLocks noChangeAspect="1"/>
          </p:cNvGraphicFramePr>
          <p:nvPr>
            <p:extLst/>
          </p:nvPr>
        </p:nvGraphicFramePr>
        <p:xfrm>
          <a:off x="859289" y="1431615"/>
          <a:ext cx="3849687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3" name="Equation" r:id="rId3" imgW="2577960" imgH="507960" progId="Equation.3">
                  <p:embed/>
                </p:oleObj>
              </mc:Choice>
              <mc:Fallback>
                <p:oleObj name="Equation" r:id="rId3" imgW="25779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289" y="1431615"/>
                        <a:ext cx="3849687" cy="758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47"/>
          <p:cNvGrpSpPr>
            <a:grpSpLocks noChangeAspect="1"/>
          </p:cNvGrpSpPr>
          <p:nvPr/>
        </p:nvGrpSpPr>
        <p:grpSpPr>
          <a:xfrm>
            <a:off x="5489864" y="3532837"/>
            <a:ext cx="4947119" cy="3060000"/>
            <a:chOff x="4157517" y="784592"/>
            <a:chExt cx="4459221" cy="2765240"/>
          </a:xfrm>
        </p:grpSpPr>
        <p:pic>
          <p:nvPicPr>
            <p:cNvPr id="27" name="Picture 48" descr="NTC_forPresentation.png"/>
            <p:cNvPicPr>
              <a:picLocks noChangeAspect="1"/>
            </p:cNvPicPr>
            <p:nvPr/>
          </p:nvPicPr>
          <p:blipFill>
            <a:blip r:embed="rId5" cstate="print"/>
            <a:srcRect t="725" r="10174" b="7976"/>
            <a:stretch>
              <a:fillRect/>
            </a:stretch>
          </p:blipFill>
          <p:spPr>
            <a:xfrm>
              <a:off x="4157517" y="784592"/>
              <a:ext cx="4459221" cy="2765240"/>
            </a:xfrm>
            <a:prstGeom prst="rect">
              <a:avLst/>
            </a:prstGeom>
          </p:spPr>
        </p:pic>
        <p:sp>
          <p:nvSpPr>
            <p:cNvPr id="28" name="Rectangle 49"/>
            <p:cNvSpPr/>
            <p:nvPr/>
          </p:nvSpPr>
          <p:spPr>
            <a:xfrm>
              <a:off x="7431040" y="971923"/>
              <a:ext cx="81272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Symbol"/>
                </a:rPr>
                <a:t> 186 s </a:t>
              </a:r>
              <a:endParaRPr lang="ru-RU" sz="18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12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7477" y="212034"/>
            <a:ext cx="11700187" cy="554175"/>
          </a:xfrm>
        </p:spPr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5" name="Rectangle 7"/>
          <p:cNvSpPr/>
          <p:nvPr/>
        </p:nvSpPr>
        <p:spPr>
          <a:xfrm>
            <a:off x="557476" y="859656"/>
            <a:ext cx="1134857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Clr>
                <a:srgbClr val="0066FF"/>
              </a:buClr>
              <a:buFont typeface="Symbol" pitchFamily="18" charset="2"/>
              <a:buChar char="·"/>
            </a:pPr>
            <a:r>
              <a:rPr kumimoji="1" lang="ru-RU" b="1" dirty="0" smtClean="0">
                <a:solidFill>
                  <a:srgbClr val="010000"/>
                </a:solidFill>
                <a:latin typeface="Arial Narrow" pitchFamily="34" charset="0"/>
              </a:rPr>
              <a:t>Рассмотрено изотермическое вытеснение несжимаемых флюидов с вязко-пластической реологией в ячейке </a:t>
            </a:r>
            <a:r>
              <a:rPr kumimoji="1" lang="ru-RU" b="1" dirty="0" err="1" smtClean="0">
                <a:solidFill>
                  <a:srgbClr val="010000"/>
                </a:solidFill>
                <a:latin typeface="Arial Narrow" pitchFamily="34" charset="0"/>
              </a:rPr>
              <a:t>Хеле</a:t>
            </a:r>
            <a:r>
              <a:rPr kumimoji="1" lang="ru-RU" b="1" dirty="0" smtClean="0">
                <a:solidFill>
                  <a:srgbClr val="010000"/>
                </a:solidFill>
                <a:latin typeface="Arial Narrow" pitchFamily="34" charset="0"/>
              </a:rPr>
              <a:t>-Шоу (узкий канал)</a:t>
            </a:r>
            <a:r>
              <a:rPr kumimoji="1" lang="en-US" b="1" dirty="0">
                <a:solidFill>
                  <a:srgbClr val="010000"/>
                </a:solidFill>
                <a:latin typeface="Arial Narrow" pitchFamily="34" charset="0"/>
              </a:rPr>
              <a:t>;</a:t>
            </a:r>
            <a:endParaRPr kumimoji="1" lang="ru-RU" b="1" dirty="0" smtClean="0">
              <a:solidFill>
                <a:srgbClr val="010000"/>
              </a:solidFill>
              <a:latin typeface="Arial Narrow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Clr>
                <a:srgbClr val="0066FF"/>
              </a:buClr>
              <a:buFont typeface="Symbol" pitchFamily="18" charset="2"/>
              <a:buChar char="·"/>
            </a:pPr>
            <a:r>
              <a:rPr kumimoji="1" lang="ru-RU" b="1" dirty="0" smtClean="0">
                <a:solidFill>
                  <a:srgbClr val="010000"/>
                </a:solidFill>
                <a:latin typeface="Arial Narrow" pitchFamily="34" charset="0"/>
              </a:rPr>
              <a:t>Из 3</a:t>
            </a:r>
            <a:r>
              <a:rPr kumimoji="1" lang="en-US" b="1" dirty="0" smtClean="0">
                <a:solidFill>
                  <a:srgbClr val="010000"/>
                </a:solidFill>
                <a:latin typeface="Arial Narrow" pitchFamily="34" charset="0"/>
              </a:rPr>
              <a:t>D </a:t>
            </a:r>
            <a:r>
              <a:rPr kumimoji="1" lang="ru-RU" b="1" dirty="0" smtClean="0">
                <a:solidFill>
                  <a:srgbClr val="010000"/>
                </a:solidFill>
                <a:latin typeface="Arial Narrow" pitchFamily="34" charset="0"/>
              </a:rPr>
              <a:t>уравнений Навье-Стокса выведена система </a:t>
            </a:r>
            <a:r>
              <a:rPr kumimoji="1" lang="en-US" b="1" dirty="0" smtClean="0">
                <a:solidFill>
                  <a:srgbClr val="010000"/>
                </a:solidFill>
                <a:latin typeface="Arial Narrow" pitchFamily="34" charset="0"/>
              </a:rPr>
              <a:t>2D </a:t>
            </a:r>
            <a:r>
              <a:rPr kumimoji="1" lang="ru-RU" b="1" dirty="0" smtClean="0">
                <a:solidFill>
                  <a:srgbClr val="010000"/>
                </a:solidFill>
                <a:latin typeface="Arial Narrow" pitchFamily="34" charset="0"/>
              </a:rPr>
              <a:t>уравнений в приближении тонкого слоя;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0066FF"/>
              </a:buClr>
              <a:buFont typeface="Symbol" pitchFamily="18" charset="2"/>
              <a:buChar char="·"/>
            </a:pPr>
            <a:r>
              <a:rPr kumimoji="1" lang="ru-RU" sz="1800" b="1" dirty="0" smtClean="0">
                <a:solidFill>
                  <a:srgbClr val="010000"/>
                </a:solidFill>
                <a:latin typeface="Arial Narrow" pitchFamily="34" charset="0"/>
              </a:rPr>
              <a:t>Уравнения сформулированы в безразмерном виде</a:t>
            </a:r>
            <a:r>
              <a:rPr kumimoji="1" lang="en-US" sz="1800" b="1" dirty="0" smtClean="0">
                <a:solidFill>
                  <a:srgbClr val="010000"/>
                </a:solidFill>
                <a:latin typeface="Arial Narrow" pitchFamily="34" charset="0"/>
              </a:rPr>
              <a:t>, </a:t>
            </a:r>
            <a:r>
              <a:rPr kumimoji="1" lang="ru-RU" sz="1800" b="1" dirty="0" smtClean="0">
                <a:solidFill>
                  <a:srgbClr val="010000"/>
                </a:solidFill>
                <a:latin typeface="Arial Narrow" pitchFamily="34" charset="0"/>
              </a:rPr>
              <a:t>определен набор независимых безразмерных параметров;</a:t>
            </a:r>
            <a:endParaRPr kumimoji="1" lang="en-US" sz="1800" dirty="0">
              <a:solidFill>
                <a:srgbClr val="010000"/>
              </a:solidFill>
              <a:latin typeface="Arial Narrow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Clr>
                <a:srgbClr val="0066FF"/>
              </a:buClr>
              <a:buFont typeface="Symbol" pitchFamily="18" charset="2"/>
              <a:buChar char="·"/>
            </a:pPr>
            <a:r>
              <a:rPr kumimoji="1" lang="ru-RU" b="1" dirty="0" smtClean="0">
                <a:solidFill>
                  <a:srgbClr val="010000"/>
                </a:solidFill>
                <a:latin typeface="Arial Narrow" pitchFamily="34" charset="0"/>
                <a:ea typeface="+mn-ea"/>
              </a:rPr>
              <a:t>Пример численной реализации </a:t>
            </a:r>
            <a:r>
              <a:rPr kumimoji="1" lang="ru-RU" b="1" dirty="0" smtClean="0">
                <a:solidFill>
                  <a:srgbClr val="010000"/>
                </a:solidFill>
                <a:latin typeface="Arial Narrow" pitchFamily="34" charset="0"/>
                <a:ea typeface="+mn-ea"/>
              </a:rPr>
              <a:t>конечно-разностным </a:t>
            </a:r>
            <a:r>
              <a:rPr kumimoji="1" lang="ru-RU" b="1" dirty="0" smtClean="0">
                <a:solidFill>
                  <a:srgbClr val="010000"/>
                </a:solidFill>
                <a:latin typeface="Arial Narrow" pitchFamily="34" charset="0"/>
                <a:ea typeface="+mn-ea"/>
              </a:rPr>
              <a:t>методом</a:t>
            </a:r>
            <a:endParaRPr kumimoji="1" lang="en-US" b="1" dirty="0">
              <a:solidFill>
                <a:srgbClr val="010000"/>
              </a:solidFill>
              <a:latin typeface="Arial Narrow" pitchFamily="34" charset="0"/>
              <a:ea typeface="+mn-ea"/>
            </a:endParaRPr>
          </a:p>
          <a:p>
            <a:pPr marL="742950" lvl="1" indent="-285750" eaLnBrk="1" hangingPunct="1">
              <a:spcBef>
                <a:spcPct val="50000"/>
              </a:spcBef>
              <a:buClr>
                <a:srgbClr val="0066FF"/>
              </a:buClr>
              <a:buFont typeface="Arial Narrow" pitchFamily="34" charset="0"/>
              <a:buChar char="─"/>
            </a:pPr>
            <a:r>
              <a:rPr kumimoji="1" lang="ru-RU" sz="1800" dirty="0" smtClean="0">
                <a:solidFill>
                  <a:srgbClr val="010000"/>
                </a:solidFill>
                <a:latin typeface="Arial Narrow" pitchFamily="34" charset="0"/>
              </a:rPr>
              <a:t>Равномерная разнесенная прямоугольная сетка</a:t>
            </a:r>
            <a:r>
              <a:rPr kumimoji="1" lang="ru-RU" sz="1800" dirty="0" smtClean="0">
                <a:solidFill>
                  <a:srgbClr val="010000"/>
                </a:solidFill>
                <a:latin typeface="Arial Narrow" pitchFamily="34" charset="0"/>
              </a:rPr>
              <a:t>;</a:t>
            </a:r>
          </a:p>
          <a:p>
            <a:pPr marL="742950" lvl="1" indent="-285750" eaLnBrk="1" hangingPunct="1">
              <a:spcBef>
                <a:spcPct val="50000"/>
              </a:spcBef>
              <a:buClr>
                <a:srgbClr val="0066FF"/>
              </a:buClr>
              <a:buFont typeface="Arial Narrow" pitchFamily="34" charset="0"/>
              <a:buChar char="─"/>
            </a:pPr>
            <a:r>
              <a:rPr kumimoji="1" lang="ru-RU" dirty="0" err="1" smtClean="0">
                <a:solidFill>
                  <a:srgbClr val="010000"/>
                </a:solidFill>
                <a:latin typeface="Arial Narrow" pitchFamily="34" charset="0"/>
              </a:rPr>
              <a:t>Полунеявный</a:t>
            </a:r>
            <a:r>
              <a:rPr kumimoji="1" lang="ru-RU" dirty="0" smtClean="0">
                <a:solidFill>
                  <a:srgbClr val="010000"/>
                </a:solidFill>
                <a:latin typeface="Arial Narrow" pitchFamily="34" charset="0"/>
              </a:rPr>
              <a:t> метод решения системы уравнений;</a:t>
            </a:r>
            <a:endParaRPr kumimoji="1" lang="ru-RU" sz="1800" dirty="0" smtClean="0">
              <a:solidFill>
                <a:srgbClr val="010000"/>
              </a:solidFill>
              <a:latin typeface="Arial Narrow" pitchFamily="34" charset="0"/>
            </a:endParaRPr>
          </a:p>
          <a:p>
            <a:pPr marL="742950" lvl="1" indent="-285750">
              <a:spcBef>
                <a:spcPct val="50000"/>
              </a:spcBef>
              <a:buClr>
                <a:srgbClr val="0066FF"/>
              </a:buClr>
              <a:buFont typeface="Arial Narrow" pitchFamily="34" charset="0"/>
              <a:buChar char="─"/>
            </a:pPr>
            <a:r>
              <a:rPr kumimoji="1" lang="ru-RU" dirty="0" smtClean="0">
                <a:solidFill>
                  <a:srgbClr val="010000"/>
                </a:solidFill>
                <a:latin typeface="Arial Narrow" pitchFamily="34" charset="0"/>
              </a:rPr>
              <a:t>Пятиточечный шаблон аппроксимации уравнения для давления (центральные разности,</a:t>
            </a:r>
            <a:r>
              <a:rPr kumimoji="1" lang="en-US" dirty="0" smtClean="0">
                <a:solidFill>
                  <a:srgbClr val="010000"/>
                </a:solidFill>
                <a:latin typeface="Arial Narrow" pitchFamily="34" charset="0"/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O</a:t>
            </a:r>
            <a:r>
              <a:rPr lang="ru-RU" dirty="0">
                <a:solidFill>
                  <a:srgbClr val="000000"/>
                </a:solidFill>
              </a:rPr>
              <a:t>(</a:t>
            </a:r>
            <a:r>
              <a:rPr lang="en-US" i="1" dirty="0">
                <a:solidFill>
                  <a:srgbClr val="000000"/>
                </a:solidFill>
              </a:rPr>
              <a:t>h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ru-RU" dirty="0" smtClean="0">
                <a:solidFill>
                  <a:srgbClr val="000000"/>
                </a:solidFill>
              </a:rPr>
              <a:t>)</a:t>
            </a:r>
            <a:r>
              <a:rPr kumimoji="1" lang="ru-RU" dirty="0" smtClean="0">
                <a:solidFill>
                  <a:srgbClr val="010000"/>
                </a:solidFill>
                <a:latin typeface="Arial Narrow" pitchFamily="34" charset="0"/>
              </a:rPr>
              <a:t>)</a:t>
            </a:r>
            <a:r>
              <a:rPr kumimoji="1" lang="en-US" dirty="0">
                <a:solidFill>
                  <a:srgbClr val="010000"/>
                </a:solidFill>
                <a:latin typeface="Arial Narrow" pitchFamily="34" charset="0"/>
              </a:rPr>
              <a:t>;</a:t>
            </a:r>
            <a:endParaRPr kumimoji="1" lang="ru-RU" sz="1800" dirty="0" smtClean="0">
              <a:solidFill>
                <a:srgbClr val="010000"/>
              </a:solidFill>
              <a:latin typeface="Arial Narrow" pitchFamily="34" charset="0"/>
            </a:endParaRPr>
          </a:p>
          <a:p>
            <a:pPr marL="742950" lvl="1" indent="-285750" eaLnBrk="1" hangingPunct="1">
              <a:spcBef>
                <a:spcPct val="50000"/>
              </a:spcBef>
              <a:buClr>
                <a:srgbClr val="0066FF"/>
              </a:buClr>
              <a:buFont typeface="Arial Narrow" pitchFamily="34" charset="0"/>
              <a:buChar char="─"/>
            </a:pPr>
            <a:r>
              <a:rPr kumimoji="1" lang="ru-RU" dirty="0" smtClean="0">
                <a:solidFill>
                  <a:srgbClr val="010000"/>
                </a:solidFill>
                <a:latin typeface="Arial Narrow" pitchFamily="34" charset="0"/>
              </a:rPr>
              <a:t>Методы решения СЛАУ </a:t>
            </a:r>
            <a:r>
              <a:rPr kumimoji="1" lang="en-US" dirty="0" smtClean="0">
                <a:solidFill>
                  <a:srgbClr val="010000"/>
                </a:solidFill>
                <a:latin typeface="Arial Narrow" pitchFamily="34" charset="0"/>
              </a:rPr>
              <a:t>c</a:t>
            </a:r>
            <a:r>
              <a:rPr kumimoji="1" lang="ru-RU" dirty="0" smtClean="0">
                <a:solidFill>
                  <a:srgbClr val="010000"/>
                </a:solidFill>
                <a:latin typeface="Arial Narrow" pitchFamily="34" charset="0"/>
              </a:rPr>
              <a:t> </a:t>
            </a:r>
            <a:r>
              <a:rPr kumimoji="1" lang="ru-RU" dirty="0" err="1" smtClean="0">
                <a:solidFill>
                  <a:srgbClr val="010000"/>
                </a:solidFill>
                <a:latin typeface="Arial Narrow" pitchFamily="34" charset="0"/>
              </a:rPr>
              <a:t>пятидиагональной</a:t>
            </a:r>
            <a:r>
              <a:rPr kumimoji="1" lang="ru-RU" dirty="0" smtClean="0">
                <a:solidFill>
                  <a:srgbClr val="010000"/>
                </a:solidFill>
                <a:latin typeface="Arial Narrow" pitchFamily="34" charset="0"/>
              </a:rPr>
              <a:t> матрицей;</a:t>
            </a:r>
          </a:p>
          <a:p>
            <a:pPr marL="742950" lvl="1" indent="-285750" eaLnBrk="1" hangingPunct="1">
              <a:spcBef>
                <a:spcPct val="50000"/>
              </a:spcBef>
              <a:buClr>
                <a:srgbClr val="0066FF"/>
              </a:buClr>
              <a:buFont typeface="Arial Narrow" pitchFamily="34" charset="0"/>
              <a:buChar char="─"/>
            </a:pPr>
            <a:r>
              <a:rPr kumimoji="1" lang="ru-RU" sz="1800" dirty="0" smtClean="0">
                <a:solidFill>
                  <a:srgbClr val="010000"/>
                </a:solidFill>
                <a:latin typeface="Arial Narrow" pitchFamily="34" charset="0"/>
              </a:rPr>
              <a:t>Явный метод решения уравнения переноса </a:t>
            </a:r>
            <a:r>
              <a:rPr kumimoji="1" lang="en-US" sz="1800" dirty="0" smtClean="0">
                <a:solidFill>
                  <a:srgbClr val="010000"/>
                </a:solidFill>
                <a:latin typeface="Arial Narrow" pitchFamily="34" charset="0"/>
              </a:rPr>
              <a:t>TVD </a:t>
            </a:r>
            <a:r>
              <a:rPr kumimoji="1" lang="ru-RU" sz="1800" dirty="0" smtClean="0">
                <a:solidFill>
                  <a:srgbClr val="010000"/>
                </a:solidFill>
                <a:latin typeface="Arial Narrow" pitchFamily="34" charset="0"/>
              </a:rPr>
              <a:t>схемой второго порядка с ограничителем потоков;</a:t>
            </a:r>
            <a:endParaRPr kumimoji="1" lang="en-US" sz="1800" dirty="0" smtClean="0">
              <a:solidFill>
                <a:srgbClr val="010000"/>
              </a:solidFill>
              <a:latin typeface="Arial Narrow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Clr>
                <a:srgbClr val="0066FF"/>
              </a:buClr>
              <a:buFont typeface="Symbol" pitchFamily="18" charset="2"/>
              <a:buChar char="·"/>
            </a:pPr>
            <a:r>
              <a:rPr kumimoji="1" lang="ru-RU" b="1" dirty="0" smtClean="0">
                <a:solidFill>
                  <a:srgbClr val="010000"/>
                </a:solidFill>
                <a:latin typeface="Arial Narrow" pitchFamily="34" charset="0"/>
                <a:ea typeface="+mn-ea"/>
              </a:rPr>
              <a:t>Иллюстрация работоспособности модели и </a:t>
            </a:r>
            <a:r>
              <a:rPr kumimoji="1" lang="ru-RU" b="1" dirty="0" err="1" smtClean="0">
                <a:solidFill>
                  <a:srgbClr val="010000"/>
                </a:solidFill>
                <a:latin typeface="Arial Narrow" pitchFamily="34" charset="0"/>
                <a:ea typeface="+mn-ea"/>
              </a:rPr>
              <a:t>валидация</a:t>
            </a:r>
            <a:endParaRPr kumimoji="1" lang="en-US" b="1" dirty="0">
              <a:solidFill>
                <a:srgbClr val="010000"/>
              </a:solidFill>
              <a:latin typeface="Arial Narrow" pitchFamily="34" charset="0"/>
              <a:ea typeface="+mn-ea"/>
            </a:endParaRPr>
          </a:p>
          <a:p>
            <a:pPr marL="742950" lvl="1" indent="-285750">
              <a:spcBef>
                <a:spcPct val="50000"/>
              </a:spcBef>
              <a:buClr>
                <a:srgbClr val="0066FF"/>
              </a:buClr>
              <a:buFont typeface="Arial Narrow" pitchFamily="34" charset="0"/>
              <a:buChar char="─"/>
            </a:pPr>
            <a:r>
              <a:rPr kumimoji="1" lang="ru-RU" sz="1800" dirty="0" smtClean="0">
                <a:solidFill>
                  <a:srgbClr val="010000"/>
                </a:solidFill>
                <a:latin typeface="Arial Narrow" pitchFamily="34" charset="0"/>
                <a:ea typeface="+mn-ea"/>
              </a:rPr>
              <a:t>4 набора </a:t>
            </a:r>
            <a:r>
              <a:rPr kumimoji="1" lang="ru-RU" dirty="0">
                <a:solidFill>
                  <a:srgbClr val="010000"/>
                </a:solidFill>
                <a:latin typeface="Arial Narrow" pitchFamily="34" charset="0"/>
              </a:rPr>
              <a:t>экспериментов в </a:t>
            </a:r>
            <a:r>
              <a:rPr kumimoji="1" lang="ru-RU" dirty="0" smtClean="0">
                <a:solidFill>
                  <a:srgbClr val="010000"/>
                </a:solidFill>
                <a:latin typeface="Arial Narrow" pitchFamily="34" charset="0"/>
              </a:rPr>
              <a:t>ячейках </a:t>
            </a:r>
            <a:r>
              <a:rPr kumimoji="1" lang="ru-RU" dirty="0">
                <a:solidFill>
                  <a:srgbClr val="010000"/>
                </a:solidFill>
                <a:latin typeface="Arial Narrow" pitchFamily="34" charset="0"/>
              </a:rPr>
              <a:t>Хеле-Шоу </a:t>
            </a:r>
            <a:r>
              <a:rPr kumimoji="1" lang="en-US" sz="1800" dirty="0" smtClean="0">
                <a:solidFill>
                  <a:srgbClr val="010000"/>
                </a:solidFill>
                <a:latin typeface="Arial Narrow" pitchFamily="34" charset="0"/>
                <a:ea typeface="+mn-ea"/>
              </a:rPr>
              <a:t>: </a:t>
            </a:r>
            <a:r>
              <a:rPr kumimoji="1" lang="ru-RU" sz="1800" dirty="0" smtClean="0">
                <a:solidFill>
                  <a:srgbClr val="010000"/>
                </a:solidFill>
                <a:latin typeface="Arial Narrow" pitchFamily="34" charset="0"/>
                <a:ea typeface="+mn-ea"/>
              </a:rPr>
              <a:t>гравитационное оплывание, пальцевидная неустойчивость при вытеснении р-</a:t>
            </a:r>
            <a:r>
              <a:rPr kumimoji="1" lang="ru-RU" sz="1800" dirty="0" err="1" smtClean="0">
                <a:solidFill>
                  <a:srgbClr val="010000"/>
                </a:solidFill>
                <a:latin typeface="Arial Narrow" pitchFamily="34" charset="0"/>
                <a:ea typeface="+mn-ea"/>
              </a:rPr>
              <a:t>ра</a:t>
            </a:r>
            <a:r>
              <a:rPr kumimoji="1" lang="ru-RU" sz="1800" dirty="0" smtClean="0">
                <a:solidFill>
                  <a:srgbClr val="010000"/>
                </a:solidFill>
                <a:latin typeface="Arial Narrow" pitchFamily="34" charset="0"/>
                <a:ea typeface="+mn-ea"/>
              </a:rPr>
              <a:t> глицерина водой, вытеснение вязкопластической жидкости водой и гелями и осаждение частиц.</a:t>
            </a:r>
            <a:endParaRPr kumimoji="1" lang="en-US" sz="1800" dirty="0" smtClean="0">
              <a:solidFill>
                <a:srgbClr val="010000"/>
              </a:solidFill>
              <a:latin typeface="Arial Narrow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8612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90504" y="80371"/>
            <a:ext cx="11730892" cy="628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110" b="1" dirty="0" smtClean="0">
                <a:solidFill>
                  <a:schemeClr val="tx1"/>
                </a:solidFill>
              </a:rPr>
              <a:t>Вытеснение жидкостей</a:t>
            </a:r>
            <a:r>
              <a:rPr kumimoji="0" lang="ru-RU" sz="211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в узком канале (ячейке </a:t>
            </a:r>
            <a:r>
              <a:rPr kumimoji="0" lang="ru-RU" sz="211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Хеле</a:t>
            </a:r>
            <a:r>
              <a:rPr kumimoji="0" lang="ru-RU" sz="211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-Шоу)</a:t>
            </a:r>
            <a:endParaRPr kumimoji="0" lang="en-US" sz="211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5253" y="749574"/>
            <a:ext cx="11082679" cy="2140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61938" indent="-2619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603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889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>
              <a:buClr>
                <a:srgbClr val="004992"/>
              </a:buClr>
              <a:buFont typeface="Arial Narrow" panose="020B0606020202030204" pitchFamily="34" charset="0"/>
              <a:buChar char="●"/>
            </a:pPr>
            <a:r>
              <a:rPr lang="ru-RU" sz="2200" b="1" dirty="0" smtClean="0">
                <a:solidFill>
                  <a:srgbClr val="000000"/>
                </a:solidFill>
                <a:latin typeface="Arial Narrow"/>
              </a:rPr>
              <a:t>Схема течения и основные предположения </a:t>
            </a:r>
            <a:r>
              <a:rPr lang="ru-RU" sz="2200" dirty="0" smtClean="0">
                <a:solidFill>
                  <a:srgbClr val="000000"/>
                </a:solidFill>
                <a:latin typeface="Arial Narrow"/>
              </a:rPr>
              <a:t>(см. рис)</a:t>
            </a:r>
            <a:endParaRPr lang="en-US" sz="2200" dirty="0" smtClean="0">
              <a:solidFill>
                <a:srgbClr val="000000"/>
              </a:solidFill>
              <a:latin typeface="Arial Narrow"/>
            </a:endParaRPr>
          </a:p>
          <a:p>
            <a:pPr marL="715963" lvl="1" indent="-357188">
              <a:buClr>
                <a:srgbClr val="004992"/>
              </a:buClr>
              <a:buFont typeface="Arial Narrow" panose="020B0606020202030204" pitchFamily="34" charset="0"/>
              <a:buChar char="―"/>
            </a:pPr>
            <a:r>
              <a:rPr lang="ru-RU" sz="1800" dirty="0" smtClean="0">
                <a:solidFill>
                  <a:srgbClr val="000000"/>
                </a:solidFill>
                <a:latin typeface="Arial Narrow"/>
              </a:rPr>
              <a:t>Узкий вертикальный канал</a:t>
            </a:r>
            <a:r>
              <a:rPr lang="en-US" sz="1800" dirty="0">
                <a:solidFill>
                  <a:srgbClr val="000000"/>
                </a:solidFill>
                <a:latin typeface="Arial Narrow"/>
              </a:rPr>
              <a:t>: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 </a:t>
            </a:r>
            <a:r>
              <a:rPr lang="en-US" sz="1800" i="1" dirty="0" smtClean="0">
                <a:solidFill>
                  <a:srgbClr val="000000"/>
                </a:solidFill>
              </a:rPr>
              <a:t>L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  <a:r>
              <a:rPr lang="en-US" sz="1800" i="1" dirty="0" smtClean="0">
                <a:solidFill>
                  <a:srgbClr val="000000"/>
                </a:solidFill>
              </a:rPr>
              <a:t>H</a:t>
            </a:r>
            <a:r>
              <a:rPr lang="en-US" sz="1800" dirty="0" smtClean="0">
                <a:solidFill>
                  <a:srgbClr val="000000"/>
                </a:solidFill>
              </a:rPr>
              <a:t> &gt;&gt; </a:t>
            </a:r>
            <a:r>
              <a:rPr lang="en-US" sz="1800" i="1" dirty="0" smtClean="0">
                <a:solidFill>
                  <a:srgbClr val="000000"/>
                </a:solidFill>
              </a:rPr>
              <a:t>d</a:t>
            </a:r>
            <a:r>
              <a:rPr lang="ru-RU" sz="1800" dirty="0" smtClean="0">
                <a:solidFill>
                  <a:srgbClr val="000000"/>
                </a:solidFill>
                <a:latin typeface="Arial Narrow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(</a:t>
            </a:r>
            <a:r>
              <a:rPr lang="en-US" sz="1800" i="1" dirty="0" smtClean="0">
                <a:solidFill>
                  <a:srgbClr val="000000"/>
                </a:solidFill>
              </a:rPr>
              <a:t>L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 – </a:t>
            </a:r>
            <a:r>
              <a:rPr lang="ru-RU" sz="1800" dirty="0" smtClean="0">
                <a:solidFill>
                  <a:srgbClr val="000000"/>
                </a:solidFill>
                <a:latin typeface="Arial Narrow"/>
              </a:rPr>
              <a:t>Длина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, </a:t>
            </a:r>
            <a:r>
              <a:rPr lang="en-US" sz="1800" i="1" dirty="0" smtClean="0">
                <a:solidFill>
                  <a:srgbClr val="000000"/>
                </a:solidFill>
              </a:rPr>
              <a:t>H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 - </a:t>
            </a:r>
            <a:r>
              <a:rPr lang="ru-RU" sz="1800" dirty="0" smtClean="0">
                <a:solidFill>
                  <a:srgbClr val="000000"/>
                </a:solidFill>
                <a:latin typeface="Arial Narrow"/>
              </a:rPr>
              <a:t> высота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, </a:t>
            </a:r>
            <a:r>
              <a:rPr lang="en-US" sz="1800" i="1" dirty="0" smtClean="0">
                <a:solidFill>
                  <a:srgbClr val="000000"/>
                </a:solidFill>
              </a:rPr>
              <a:t>d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 – </a:t>
            </a:r>
            <a:r>
              <a:rPr lang="ru-RU" sz="1800" dirty="0" smtClean="0">
                <a:solidFill>
                  <a:srgbClr val="000000"/>
                </a:solidFill>
                <a:latin typeface="Arial Narrow"/>
              </a:rPr>
              <a:t>масштаб толщины)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;</a:t>
            </a:r>
            <a:r>
              <a:rPr 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15963" lvl="1" indent="-357188">
              <a:buClr>
                <a:srgbClr val="004992"/>
              </a:buClr>
              <a:buFont typeface="Arial Narrow" panose="020B0606020202030204" pitchFamily="34" charset="0"/>
              <a:buChar char="―"/>
            </a:pPr>
            <a:r>
              <a:rPr lang="ru-RU" sz="1800" dirty="0" smtClean="0">
                <a:solidFill>
                  <a:srgbClr val="000000"/>
                </a:solidFill>
                <a:latin typeface="Arial Narrow"/>
              </a:rPr>
              <a:t>Закачка нескольких жидкостей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Arial Narrow"/>
              </a:rPr>
              <a:t>с частицами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Arial Narrow"/>
              </a:rPr>
              <a:t>через левую вертикальную границу;</a:t>
            </a:r>
          </a:p>
          <a:p>
            <a:pPr marL="715963" lvl="1" indent="-357188">
              <a:buClr>
                <a:srgbClr val="004992"/>
              </a:buClr>
              <a:buFont typeface="Arial Narrow" panose="020B0606020202030204" pitchFamily="34" charset="0"/>
              <a:buChar char="―"/>
            </a:pPr>
            <a:r>
              <a:rPr lang="ru-RU" sz="1800" dirty="0" smtClean="0">
                <a:solidFill>
                  <a:srgbClr val="000000"/>
                </a:solidFill>
                <a:latin typeface="Arial Narrow"/>
              </a:rPr>
              <a:t>Правая граница – выходное сечение; нижняя и верхняя границы непроницаемые;</a:t>
            </a:r>
          </a:p>
          <a:p>
            <a:pPr marL="715963" lvl="1" indent="-357188">
              <a:buClr>
                <a:srgbClr val="004992"/>
              </a:buClr>
              <a:buFont typeface="Arial Narrow" panose="020B0606020202030204" pitchFamily="34" charset="0"/>
              <a:buChar char="―"/>
            </a:pPr>
            <a:r>
              <a:rPr lang="ru-RU" sz="1800" dirty="0" smtClean="0">
                <a:solidFill>
                  <a:srgbClr val="000000"/>
                </a:solidFill>
                <a:latin typeface="Arial Narrow"/>
              </a:rPr>
              <a:t>Течение суспензии </a:t>
            </a:r>
            <a:r>
              <a:rPr lang="ru-RU" sz="1800" dirty="0">
                <a:solidFill>
                  <a:srgbClr val="000000"/>
                </a:solidFill>
                <a:latin typeface="Arial Narrow"/>
              </a:rPr>
              <a:t>описывается в рамках </a:t>
            </a:r>
            <a:r>
              <a:rPr lang="ru-RU" sz="1800" b="1" dirty="0">
                <a:solidFill>
                  <a:srgbClr val="000000"/>
                </a:solidFill>
                <a:latin typeface="Arial Narrow"/>
              </a:rPr>
              <a:t>модели взаимопроникающих континуумов</a:t>
            </a:r>
            <a:r>
              <a:rPr lang="ru-RU" sz="1800" dirty="0" smtClean="0">
                <a:solidFill>
                  <a:srgbClr val="000000"/>
                </a:solidFill>
                <a:latin typeface="Arial Narrow"/>
              </a:rPr>
              <a:t>:</a:t>
            </a:r>
          </a:p>
          <a:p>
            <a:pPr marL="993775" lvl="2" indent="-357188">
              <a:buClr>
                <a:srgbClr val="004992"/>
              </a:buClr>
            </a:pPr>
            <a:r>
              <a:rPr lang="ru-RU" sz="1600" b="1" dirty="0" smtClean="0">
                <a:solidFill>
                  <a:srgbClr val="000000"/>
                </a:solidFill>
                <a:latin typeface="Arial Narrow"/>
              </a:rPr>
              <a:t>Несущая фаза</a:t>
            </a:r>
            <a:r>
              <a:rPr lang="ru-RU" sz="1600" dirty="0" smtClean="0">
                <a:solidFill>
                  <a:srgbClr val="000000"/>
                </a:solidFill>
                <a:latin typeface="Arial Narrow"/>
              </a:rPr>
              <a:t>: несжимаемые, несмешивающиеся жидкости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 (</a:t>
            </a:r>
            <a:r>
              <a:rPr lang="ru-RU" sz="1600" dirty="0" smtClean="0">
                <a:solidFill>
                  <a:srgbClr val="000000"/>
                </a:solidFill>
                <a:latin typeface="Arial Narrow"/>
              </a:rPr>
              <a:t>разные плотности/вязкости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)</a:t>
            </a:r>
            <a:r>
              <a:rPr lang="ru-RU" sz="1600" dirty="0" smtClean="0">
                <a:solidFill>
                  <a:srgbClr val="000000"/>
                </a:solidFill>
                <a:latin typeface="Arial Narrow"/>
              </a:rPr>
              <a:t>;</a:t>
            </a:r>
          </a:p>
          <a:p>
            <a:pPr marL="993775" lvl="2" indent="-357188">
              <a:buClr>
                <a:srgbClr val="004992"/>
              </a:buClr>
            </a:pPr>
            <a:r>
              <a:rPr lang="ru-RU" sz="1600" b="1" dirty="0" smtClean="0">
                <a:solidFill>
                  <a:srgbClr val="000000"/>
                </a:solidFill>
                <a:latin typeface="Arial Narrow"/>
              </a:rPr>
              <a:t>Дисперсная фаза</a:t>
            </a:r>
            <a:r>
              <a:rPr lang="ru-RU" sz="1600" dirty="0" smtClean="0">
                <a:solidFill>
                  <a:srgbClr val="000000"/>
                </a:solidFill>
                <a:latin typeface="Arial Narrow"/>
              </a:rPr>
              <a:t>: сферические </a:t>
            </a:r>
            <a:r>
              <a:rPr lang="ru-RU" sz="1600" dirty="0" err="1" smtClean="0">
                <a:solidFill>
                  <a:srgbClr val="000000"/>
                </a:solidFill>
                <a:latin typeface="Arial Narrow"/>
              </a:rPr>
              <a:t>неброуновские</a:t>
            </a:r>
            <a:r>
              <a:rPr lang="ru-RU" sz="1600" dirty="0" smtClean="0">
                <a:solidFill>
                  <a:srgbClr val="000000"/>
                </a:solidFill>
                <a:latin typeface="Arial Narrow"/>
              </a:rPr>
              <a:t> частицы одинакового радиуса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;</a:t>
            </a:r>
            <a:endParaRPr lang="ru-RU" sz="1600" dirty="0" smtClean="0">
              <a:solidFill>
                <a:srgbClr val="000000"/>
              </a:solidFill>
              <a:latin typeface="Arial Narrow"/>
            </a:endParaRPr>
          </a:p>
          <a:p>
            <a:pPr marL="715963" lvl="1" indent="-357188">
              <a:buClr>
                <a:srgbClr val="004992"/>
              </a:buClr>
              <a:buFont typeface="Arial Narrow" panose="020B0606020202030204" pitchFamily="34" charset="0"/>
              <a:buChar char="―"/>
            </a:pPr>
            <a:r>
              <a:rPr lang="ru-RU" sz="1800" dirty="0" smtClean="0">
                <a:solidFill>
                  <a:srgbClr val="000000"/>
                </a:solidFill>
                <a:latin typeface="Arial Narrow"/>
              </a:rPr>
              <a:t>Концентрации частиц и жидкостей распределены равномерно по толщине канала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;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4326876" y="3601040"/>
            <a:ext cx="4258147" cy="2662129"/>
            <a:chOff x="6975833" y="2685163"/>
            <a:chExt cx="4440027" cy="2720166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749" y="2685163"/>
              <a:ext cx="4156111" cy="2720166"/>
            </a:xfrm>
            <a:prstGeom prst="rect">
              <a:avLst/>
            </a:prstGeom>
          </p:spPr>
        </p:pic>
        <p:cxnSp>
          <p:nvCxnSpPr>
            <p:cNvPr id="66" name="Straight Arrow Connector 65"/>
            <p:cNvCxnSpPr/>
            <p:nvPr/>
          </p:nvCxnSpPr>
          <p:spPr bwMode="auto">
            <a:xfrm>
              <a:off x="6975833" y="3657599"/>
              <a:ext cx="36576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7" name="Straight Arrow Connector 66"/>
            <p:cNvCxnSpPr/>
            <p:nvPr/>
          </p:nvCxnSpPr>
          <p:spPr bwMode="auto">
            <a:xfrm>
              <a:off x="6975833" y="4167797"/>
              <a:ext cx="36576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8" name="Straight Arrow Connector 67"/>
            <p:cNvCxnSpPr/>
            <p:nvPr/>
          </p:nvCxnSpPr>
          <p:spPr bwMode="auto">
            <a:xfrm>
              <a:off x="6994687" y="4687840"/>
              <a:ext cx="36576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9" name="Straight Arrow Connector 68"/>
            <p:cNvCxnSpPr/>
            <p:nvPr/>
          </p:nvCxnSpPr>
          <p:spPr bwMode="auto">
            <a:xfrm>
              <a:off x="10946089" y="3688601"/>
              <a:ext cx="36576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0" name="Straight Arrow Connector 69"/>
            <p:cNvCxnSpPr/>
            <p:nvPr/>
          </p:nvCxnSpPr>
          <p:spPr bwMode="auto">
            <a:xfrm>
              <a:off x="10946089" y="4170518"/>
              <a:ext cx="36576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" name="Straight Arrow Connector 70"/>
            <p:cNvCxnSpPr/>
            <p:nvPr/>
          </p:nvCxnSpPr>
          <p:spPr bwMode="auto">
            <a:xfrm>
              <a:off x="10964943" y="4690561"/>
              <a:ext cx="36576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3" name="TextBox 12"/>
          <p:cNvSpPr txBox="1"/>
          <p:nvPr/>
        </p:nvSpPr>
        <p:spPr>
          <a:xfrm>
            <a:off x="10228259" y="5482811"/>
            <a:ext cx="818100" cy="246221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1600" b="1" dirty="0" smtClean="0">
                <a:solidFill>
                  <a:srgbClr val="010000"/>
                </a:solidFill>
                <a:latin typeface="Arial Narrow"/>
                <a:cs typeface="Arial" charset="0"/>
              </a:rPr>
              <a:t>Частицы</a:t>
            </a:r>
            <a:endParaRPr kumimoji="1" lang="ru-RU" sz="1600" b="1" dirty="0">
              <a:solidFill>
                <a:srgbClr val="010000"/>
              </a:solidFill>
              <a:latin typeface="Arial Narrow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12078" y="4687223"/>
            <a:ext cx="1762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1600" b="1" dirty="0" smtClean="0">
                <a:solidFill>
                  <a:srgbClr val="010000"/>
                </a:solidFill>
                <a:latin typeface="Arial Narrow"/>
                <a:cs typeface="Arial" charset="0"/>
              </a:rPr>
              <a:t>Несущая жидкость</a:t>
            </a:r>
            <a:endParaRPr kumimoji="1" lang="ru-RU" sz="1600" b="1" dirty="0">
              <a:solidFill>
                <a:srgbClr val="010000"/>
              </a:solidFill>
              <a:latin typeface="Arial Narrow"/>
              <a:cs typeface="Arial" charset="0"/>
            </a:endParaRPr>
          </a:p>
        </p:txBody>
      </p:sp>
      <p:grpSp>
        <p:nvGrpSpPr>
          <p:cNvPr id="15" name="Group 194"/>
          <p:cNvGrpSpPr/>
          <p:nvPr/>
        </p:nvGrpSpPr>
        <p:grpSpPr>
          <a:xfrm>
            <a:off x="8839227" y="5155527"/>
            <a:ext cx="1123861" cy="1094287"/>
            <a:chOff x="-2286045" y="1500180"/>
            <a:chExt cx="1123861" cy="1094287"/>
          </a:xfrm>
        </p:grpSpPr>
        <p:sp>
          <p:nvSpPr>
            <p:cNvPr id="16" name="Oval 94"/>
            <p:cNvSpPr>
              <a:spLocks noChangeAspect="1"/>
            </p:cNvSpPr>
            <p:nvPr/>
          </p:nvSpPr>
          <p:spPr bwMode="auto">
            <a:xfrm>
              <a:off x="-2286045" y="1500180"/>
              <a:ext cx="1123861" cy="1094287"/>
            </a:xfrm>
            <a:prstGeom prst="ellipse">
              <a:avLst/>
            </a:prstGeom>
            <a:solidFill>
              <a:srgbClr val="008282">
                <a:lumMod val="20000"/>
                <a:lumOff val="80000"/>
              </a:srgbClr>
            </a:solidFill>
            <a:ln w="25400" cap="flat" cmpd="sng" algn="ctr">
              <a:solidFill>
                <a:srgbClr val="01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17" name="Oval 95"/>
            <p:cNvSpPr>
              <a:spLocks noChangeAspect="1"/>
            </p:cNvSpPr>
            <p:nvPr/>
          </p:nvSpPr>
          <p:spPr bwMode="auto">
            <a:xfrm>
              <a:off x="-1822542" y="1878795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18" name="Oval 96"/>
            <p:cNvSpPr>
              <a:spLocks noChangeAspect="1"/>
            </p:cNvSpPr>
            <p:nvPr/>
          </p:nvSpPr>
          <p:spPr bwMode="auto">
            <a:xfrm>
              <a:off x="-1670142" y="2031195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19" name="Oval 97"/>
            <p:cNvSpPr>
              <a:spLocks noChangeAspect="1"/>
            </p:cNvSpPr>
            <p:nvPr/>
          </p:nvSpPr>
          <p:spPr bwMode="auto">
            <a:xfrm>
              <a:off x="-1517742" y="2183595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20" name="Oval 98"/>
            <p:cNvSpPr>
              <a:spLocks noChangeAspect="1"/>
            </p:cNvSpPr>
            <p:nvPr/>
          </p:nvSpPr>
          <p:spPr bwMode="auto">
            <a:xfrm>
              <a:off x="-1785980" y="2378861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21" name="Oval 99"/>
            <p:cNvSpPr>
              <a:spLocks noChangeAspect="1"/>
            </p:cNvSpPr>
            <p:nvPr/>
          </p:nvSpPr>
          <p:spPr bwMode="auto">
            <a:xfrm>
              <a:off x="-2000294" y="2164547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22" name="Oval 100"/>
            <p:cNvSpPr>
              <a:spLocks noChangeAspect="1"/>
            </p:cNvSpPr>
            <p:nvPr/>
          </p:nvSpPr>
          <p:spPr bwMode="auto">
            <a:xfrm>
              <a:off x="-1500228" y="1950233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23" name="Oval 101"/>
            <p:cNvSpPr>
              <a:spLocks noChangeAspect="1"/>
            </p:cNvSpPr>
            <p:nvPr/>
          </p:nvSpPr>
          <p:spPr bwMode="auto">
            <a:xfrm>
              <a:off x="-1428790" y="1664481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24" name="Oval 102"/>
            <p:cNvSpPr>
              <a:spLocks noChangeAspect="1"/>
            </p:cNvSpPr>
            <p:nvPr/>
          </p:nvSpPr>
          <p:spPr bwMode="auto">
            <a:xfrm>
              <a:off x="-1365342" y="2335995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25" name="Oval 103"/>
            <p:cNvSpPr>
              <a:spLocks noChangeAspect="1"/>
            </p:cNvSpPr>
            <p:nvPr/>
          </p:nvSpPr>
          <p:spPr bwMode="auto">
            <a:xfrm>
              <a:off x="-2000296" y="2357430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26" name="Oval 104"/>
            <p:cNvSpPr>
              <a:spLocks noChangeAspect="1"/>
            </p:cNvSpPr>
            <p:nvPr/>
          </p:nvSpPr>
          <p:spPr bwMode="auto">
            <a:xfrm>
              <a:off x="-2000296" y="1785926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27" name="Oval 105"/>
            <p:cNvSpPr>
              <a:spLocks noChangeAspect="1"/>
            </p:cNvSpPr>
            <p:nvPr/>
          </p:nvSpPr>
          <p:spPr bwMode="auto">
            <a:xfrm>
              <a:off x="-2071734" y="2071678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28" name="Oval 106"/>
            <p:cNvSpPr>
              <a:spLocks noChangeAspect="1"/>
            </p:cNvSpPr>
            <p:nvPr/>
          </p:nvSpPr>
          <p:spPr bwMode="auto">
            <a:xfrm>
              <a:off x="-1357354" y="2071678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29" name="Oval 107"/>
            <p:cNvSpPr>
              <a:spLocks noChangeAspect="1"/>
            </p:cNvSpPr>
            <p:nvPr/>
          </p:nvSpPr>
          <p:spPr bwMode="auto">
            <a:xfrm>
              <a:off x="-1643106" y="1785926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30" name="Oval 108"/>
            <p:cNvSpPr>
              <a:spLocks noChangeAspect="1"/>
            </p:cNvSpPr>
            <p:nvPr/>
          </p:nvSpPr>
          <p:spPr bwMode="auto">
            <a:xfrm>
              <a:off x="-1367548" y="1893576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31" name="Oval 109"/>
            <p:cNvSpPr>
              <a:spLocks noChangeAspect="1"/>
            </p:cNvSpPr>
            <p:nvPr/>
          </p:nvSpPr>
          <p:spPr bwMode="auto">
            <a:xfrm>
              <a:off x="-2143172" y="1928802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32" name="Oval 110"/>
            <p:cNvSpPr>
              <a:spLocks noChangeAspect="1"/>
            </p:cNvSpPr>
            <p:nvPr/>
          </p:nvSpPr>
          <p:spPr bwMode="auto">
            <a:xfrm>
              <a:off x="-1714544" y="1571612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33" name="Oval 111"/>
            <p:cNvSpPr>
              <a:spLocks noChangeAspect="1"/>
            </p:cNvSpPr>
            <p:nvPr/>
          </p:nvSpPr>
          <p:spPr bwMode="auto">
            <a:xfrm>
              <a:off x="-2143172" y="2214554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34" name="Oval 112"/>
            <p:cNvSpPr>
              <a:spLocks noChangeAspect="1"/>
            </p:cNvSpPr>
            <p:nvPr/>
          </p:nvSpPr>
          <p:spPr bwMode="auto">
            <a:xfrm>
              <a:off x="-1714544" y="2214554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35" name="Oval 113"/>
            <p:cNvSpPr>
              <a:spLocks noChangeAspect="1"/>
            </p:cNvSpPr>
            <p:nvPr/>
          </p:nvSpPr>
          <p:spPr bwMode="auto">
            <a:xfrm>
              <a:off x="-1785982" y="2143116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36" name="Oval 114"/>
            <p:cNvSpPr>
              <a:spLocks noChangeAspect="1"/>
            </p:cNvSpPr>
            <p:nvPr/>
          </p:nvSpPr>
          <p:spPr bwMode="auto">
            <a:xfrm>
              <a:off x="-1571668" y="2357430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37" name="Oval 115"/>
            <p:cNvSpPr>
              <a:spLocks noChangeAspect="1"/>
            </p:cNvSpPr>
            <p:nvPr/>
          </p:nvSpPr>
          <p:spPr bwMode="auto">
            <a:xfrm>
              <a:off x="-1785982" y="1714488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38" name="Oval 116"/>
            <p:cNvSpPr>
              <a:spLocks noChangeAspect="1"/>
            </p:cNvSpPr>
            <p:nvPr/>
          </p:nvSpPr>
          <p:spPr bwMode="auto">
            <a:xfrm>
              <a:off x="-1857420" y="2000240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  <p:sp>
          <p:nvSpPr>
            <p:cNvPr id="39" name="Oval 117"/>
            <p:cNvSpPr>
              <a:spLocks noChangeAspect="1"/>
            </p:cNvSpPr>
            <p:nvPr/>
          </p:nvSpPr>
          <p:spPr bwMode="auto">
            <a:xfrm>
              <a:off x="-1928858" y="1643050"/>
              <a:ext cx="55459" cy="5400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336699"/>
                </a:buClr>
                <a:buFont typeface="Times New Roman" pitchFamily="18" charset="0"/>
                <a:buNone/>
                <a:defRPr/>
              </a:pPr>
              <a:endParaRPr kumimoji="1" lang="ru-RU" sz="2400" kern="0" smtClean="0">
                <a:solidFill>
                  <a:srgbClr val="010000"/>
                </a:solidFill>
                <a:latin typeface="Arial Narrow"/>
                <a:cs typeface="Arial" charset="0"/>
              </a:endParaRPr>
            </a:p>
          </p:txBody>
        </p:sp>
      </p:grpSp>
      <p:cxnSp>
        <p:nvCxnSpPr>
          <p:cNvPr id="40" name="Straight Arrow Connector 118"/>
          <p:cNvCxnSpPr>
            <a:cxnSpLocks/>
            <a:endCxn id="13" idx="1"/>
          </p:cNvCxnSpPr>
          <p:nvPr/>
        </p:nvCxnSpPr>
        <p:spPr bwMode="auto">
          <a:xfrm flipV="1">
            <a:off x="9841842" y="5605922"/>
            <a:ext cx="386417" cy="133589"/>
          </a:xfrm>
          <a:prstGeom prst="straightConnector1">
            <a:avLst/>
          </a:prstGeom>
          <a:solidFill>
            <a:srgbClr val="CCECFF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119"/>
          <p:cNvCxnSpPr>
            <a:cxnSpLocks noChangeAspect="1"/>
            <a:stCxn id="42" idx="6"/>
            <a:endCxn id="16" idx="2"/>
          </p:cNvCxnSpPr>
          <p:nvPr/>
        </p:nvCxnSpPr>
        <p:spPr bwMode="auto">
          <a:xfrm>
            <a:off x="6829453" y="5381254"/>
            <a:ext cx="2009774" cy="321417"/>
          </a:xfrm>
          <a:prstGeom prst="straightConnector1">
            <a:avLst/>
          </a:prstGeom>
          <a:noFill/>
          <a:ln w="15875" cap="flat" cmpd="sng" algn="ctr">
            <a:solidFill>
              <a:srgbClr val="010000"/>
            </a:solidFill>
            <a:prstDash val="dash"/>
            <a:round/>
            <a:headEnd type="none" w="med" len="med"/>
            <a:tailEnd type="triangle" w="med" len="lg"/>
          </a:ln>
          <a:effectLst/>
        </p:spPr>
      </p:cxnSp>
      <p:sp>
        <p:nvSpPr>
          <p:cNvPr id="42" name="Oval 120"/>
          <p:cNvSpPr>
            <a:spLocks noChangeAspect="1"/>
          </p:cNvSpPr>
          <p:nvPr/>
        </p:nvSpPr>
        <p:spPr bwMode="auto">
          <a:xfrm>
            <a:off x="6644589" y="5291254"/>
            <a:ext cx="184864" cy="180000"/>
          </a:xfrm>
          <a:prstGeom prst="ellipse">
            <a:avLst/>
          </a:prstGeom>
          <a:noFill/>
          <a:ln w="12700" cap="flat" cmpd="sng" algn="ctr">
            <a:solidFill>
              <a:srgbClr val="01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336699"/>
              </a:buClr>
              <a:buFont typeface="Times New Roman" pitchFamily="18" charset="0"/>
              <a:buNone/>
              <a:defRPr/>
            </a:pPr>
            <a:endParaRPr kumimoji="1" lang="ru-RU" sz="2400" kern="0" smtClean="0">
              <a:solidFill>
                <a:srgbClr val="010000"/>
              </a:solidFill>
              <a:latin typeface="Arial Narrow"/>
              <a:cs typeface="Arial" charset="0"/>
            </a:endParaRPr>
          </a:p>
        </p:txBody>
      </p:sp>
      <p:cxnSp>
        <p:nvCxnSpPr>
          <p:cNvPr id="43" name="Straight Arrow Connector 121"/>
          <p:cNvCxnSpPr>
            <a:cxnSpLocks/>
            <a:endCxn id="13" idx="1"/>
          </p:cNvCxnSpPr>
          <p:nvPr/>
        </p:nvCxnSpPr>
        <p:spPr bwMode="auto">
          <a:xfrm>
            <a:off x="9823376" y="5584149"/>
            <a:ext cx="404883" cy="21773"/>
          </a:xfrm>
          <a:prstGeom prst="straightConnector1">
            <a:avLst/>
          </a:prstGeom>
          <a:solidFill>
            <a:srgbClr val="CCECFF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122"/>
          <p:cNvCxnSpPr>
            <a:cxnSpLocks/>
            <a:endCxn id="14" idx="2"/>
          </p:cNvCxnSpPr>
          <p:nvPr/>
        </p:nvCxnSpPr>
        <p:spPr bwMode="auto">
          <a:xfrm flipV="1">
            <a:off x="9553614" y="5025777"/>
            <a:ext cx="439475" cy="272620"/>
          </a:xfrm>
          <a:prstGeom prst="straightConnector1">
            <a:avLst/>
          </a:prstGeom>
          <a:solidFill>
            <a:srgbClr val="3366CC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Freeform 123"/>
          <p:cNvSpPr/>
          <p:nvPr/>
        </p:nvSpPr>
        <p:spPr>
          <a:xfrm>
            <a:off x="4738593" y="5549918"/>
            <a:ext cx="2664069" cy="305506"/>
          </a:xfrm>
          <a:custGeom>
            <a:avLst/>
            <a:gdLst>
              <a:gd name="connsiteX0" fmla="*/ 0 w 2664069"/>
              <a:gd name="connsiteY0" fmla="*/ 182413 h 305506"/>
              <a:gd name="connsiteX1" fmla="*/ 536331 w 2664069"/>
              <a:gd name="connsiteY1" fmla="*/ 32944 h 305506"/>
              <a:gd name="connsiteX2" fmla="*/ 1477108 w 2664069"/>
              <a:gd name="connsiteY2" fmla="*/ 24152 h 305506"/>
              <a:gd name="connsiteX3" fmla="*/ 2664069 w 2664069"/>
              <a:gd name="connsiteY3" fmla="*/ 305506 h 30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069" h="305506">
                <a:moveTo>
                  <a:pt x="0" y="182413"/>
                </a:moveTo>
                <a:cubicBezTo>
                  <a:pt x="145073" y="120867"/>
                  <a:pt x="290146" y="59321"/>
                  <a:pt x="536331" y="32944"/>
                </a:cubicBezTo>
                <a:cubicBezTo>
                  <a:pt x="782516" y="6567"/>
                  <a:pt x="1122485" y="-21275"/>
                  <a:pt x="1477108" y="24152"/>
                </a:cubicBezTo>
                <a:cubicBezTo>
                  <a:pt x="1831731" y="69579"/>
                  <a:pt x="2247900" y="187542"/>
                  <a:pt x="2664069" y="305506"/>
                </a:cubicBezTo>
              </a:path>
            </a:pathLst>
          </a:custGeom>
          <a:noFill/>
          <a:ln w="25400" cap="flat" cmpd="sng" algn="ctr">
            <a:solidFill>
              <a:srgbClr val="3366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29533" y="5557938"/>
            <a:ext cx="1338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1600" dirty="0" smtClean="0">
                <a:solidFill>
                  <a:srgbClr val="010000"/>
                </a:solidFill>
                <a:latin typeface="Arial Narrow"/>
                <a:cs typeface="Arial" charset="0"/>
              </a:rPr>
              <a:t>Осадок частиц</a:t>
            </a:r>
            <a:endParaRPr kumimoji="1" lang="ru-RU" sz="1600" dirty="0">
              <a:solidFill>
                <a:srgbClr val="010000"/>
              </a:solidFill>
              <a:latin typeface="Arial Narrow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11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1"/>
          <p:cNvSpPr txBox="1">
            <a:spLocks/>
          </p:cNvSpPr>
          <p:nvPr/>
        </p:nvSpPr>
        <p:spPr bwMode="auto">
          <a:xfrm>
            <a:off x="517294" y="114787"/>
            <a:ext cx="11395306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2pPr>
            <a:lvl3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3pPr>
            <a:lvl4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4pPr>
            <a:lvl5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5pPr>
            <a:lvl6pPr marL="4572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6pPr>
            <a:lvl7pPr marL="9144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7pPr>
            <a:lvl8pPr marL="13716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8pPr>
            <a:lvl9pPr marL="18288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110" b="1" kern="0" noProof="0" dirty="0" smtClean="0">
                <a:solidFill>
                  <a:schemeClr val="tx1"/>
                </a:solidFill>
              </a:rPr>
              <a:t>Уравнения 3</a:t>
            </a:r>
            <a:r>
              <a:rPr lang="en-US" sz="2110" b="1" kern="0" noProof="0" dirty="0" smtClean="0">
                <a:solidFill>
                  <a:schemeClr val="tx1"/>
                </a:solidFill>
              </a:rPr>
              <a:t>D </a:t>
            </a:r>
            <a:r>
              <a:rPr lang="ru-RU" sz="2110" b="1" kern="0" noProof="0" dirty="0" smtClean="0">
                <a:solidFill>
                  <a:schemeClr val="tx1"/>
                </a:solidFill>
              </a:rPr>
              <a:t>течения суспензии в плоском канале</a:t>
            </a:r>
            <a:r>
              <a:rPr lang="en-US" sz="2110" b="1" kern="0" baseline="30000" dirty="0" smtClean="0">
                <a:solidFill>
                  <a:schemeClr val="tx1"/>
                </a:solidFill>
              </a:rPr>
              <a:t>2</a:t>
            </a:r>
            <a:r>
              <a:rPr lang="en-US" sz="2110" b="1" kern="0" baseline="30000" noProof="0" dirty="0" smtClean="0">
                <a:solidFill>
                  <a:schemeClr val="tx1"/>
                </a:solidFill>
              </a:rPr>
              <a:t>,3</a:t>
            </a:r>
            <a:endParaRPr kumimoji="1" lang="en-US" sz="2110" b="1" i="0" u="none" strike="noStrike" kern="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02" name="Rectangle 6"/>
          <p:cNvSpPr>
            <a:spLocks noChangeArrowheads="1"/>
          </p:cNvSpPr>
          <p:nvPr/>
        </p:nvSpPr>
        <p:spPr bwMode="auto">
          <a:xfrm>
            <a:off x="574405" y="912374"/>
            <a:ext cx="8572560" cy="43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200" b="1" dirty="0" smtClean="0">
                <a:solidFill>
                  <a:srgbClr val="010000"/>
                </a:solidFill>
                <a:latin typeface="Arial Narrow" pitchFamily="34" charset="0"/>
              </a:rPr>
              <a:t>Уравнения неразрывности</a:t>
            </a:r>
            <a:r>
              <a:rPr kumimoji="1" lang="en-US" sz="2200" dirty="0" smtClean="0">
                <a:solidFill>
                  <a:srgbClr val="010000"/>
                </a:solidFill>
                <a:latin typeface="Arial Narrow" pitchFamily="34" charset="0"/>
              </a:rPr>
              <a:t>:</a:t>
            </a:r>
          </a:p>
        </p:txBody>
      </p:sp>
      <p:sp>
        <p:nvSpPr>
          <p:cNvPr id="103" name="Rectangle 6"/>
          <p:cNvSpPr>
            <a:spLocks noChangeArrowheads="1"/>
          </p:cNvSpPr>
          <p:nvPr/>
        </p:nvSpPr>
        <p:spPr bwMode="auto">
          <a:xfrm>
            <a:off x="574405" y="3183118"/>
            <a:ext cx="4247578" cy="43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200" b="1" dirty="0" smtClean="0">
                <a:solidFill>
                  <a:srgbClr val="010000"/>
                </a:solidFill>
                <a:latin typeface="Arial Narrow" pitchFamily="34" charset="0"/>
              </a:rPr>
              <a:t>Уравнения Навье-Стокса</a:t>
            </a:r>
            <a:r>
              <a:rPr kumimoji="1" lang="en-US" sz="2200" dirty="0" smtClean="0">
                <a:solidFill>
                  <a:srgbClr val="010000"/>
                </a:solidFill>
                <a:latin typeface="Arial Narrow" pitchFamily="34" charset="0"/>
              </a:rPr>
              <a:t>:</a:t>
            </a: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584324" y="5714704"/>
            <a:ext cx="11200952" cy="55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fontAlgn="base">
              <a:spcAft>
                <a:spcPct val="0"/>
              </a:spcAft>
              <a:buClr>
                <a:srgbClr val="2F5597"/>
              </a:buClr>
            </a:pPr>
            <a:r>
              <a:rPr kumimoji="1" lang="en-US" sz="1500" dirty="0" smtClean="0">
                <a:solidFill>
                  <a:srgbClr val="010000"/>
                </a:solidFill>
                <a:latin typeface="Arial Narrow" pitchFamily="34" charset="0"/>
              </a:rPr>
              <a:t>[2] </a:t>
            </a:r>
            <a:r>
              <a:rPr kumimoji="1" lang="ru-RU" sz="1500" dirty="0" smtClean="0">
                <a:solidFill>
                  <a:srgbClr val="010000"/>
                </a:solidFill>
                <a:latin typeface="Arial Narrow" pitchFamily="34" charset="0"/>
              </a:rPr>
              <a:t>Боронин </a:t>
            </a:r>
            <a:r>
              <a:rPr kumimoji="1" lang="ru-RU" sz="1500" dirty="0">
                <a:solidFill>
                  <a:srgbClr val="010000"/>
                </a:solidFill>
                <a:latin typeface="Arial Narrow" pitchFamily="34" charset="0"/>
              </a:rPr>
              <a:t>С.А., Осипцов А.А. Двухконтинуальная модель течения суспензии в трещине </a:t>
            </a:r>
            <a:r>
              <a:rPr kumimoji="1" lang="ru-RU" sz="1500" dirty="0" smtClean="0">
                <a:solidFill>
                  <a:srgbClr val="010000"/>
                </a:solidFill>
                <a:latin typeface="Arial Narrow" pitchFamily="34" charset="0"/>
              </a:rPr>
              <a:t>гидроразрыва// </a:t>
            </a:r>
            <a:r>
              <a:rPr kumimoji="1" lang="ru-RU" sz="1500" dirty="0">
                <a:solidFill>
                  <a:srgbClr val="010000"/>
                </a:solidFill>
                <a:latin typeface="Arial Narrow" pitchFamily="34" charset="0"/>
              </a:rPr>
              <a:t>Доклады РАН. 2010. Т. 431. № 6. С. 758-761</a:t>
            </a:r>
            <a:endParaRPr kumimoji="1" lang="en-US" sz="1500" dirty="0" smtClean="0">
              <a:solidFill>
                <a:srgbClr val="010000"/>
              </a:solidFill>
              <a:latin typeface="Arial Narrow" pitchFamily="34" charset="0"/>
            </a:endParaRPr>
          </a:p>
          <a:p>
            <a:pPr fontAlgn="base">
              <a:spcAft>
                <a:spcPct val="0"/>
              </a:spcAft>
              <a:buClr>
                <a:srgbClr val="2F5597"/>
              </a:buClr>
            </a:pPr>
            <a:r>
              <a:rPr kumimoji="1" lang="en-US" sz="1500" dirty="0" smtClean="0">
                <a:solidFill>
                  <a:srgbClr val="010000"/>
                </a:solidFill>
                <a:latin typeface="Arial Narrow" pitchFamily="34" charset="0"/>
              </a:rPr>
              <a:t>[3] Boronin </a:t>
            </a:r>
            <a:r>
              <a:rPr kumimoji="1" lang="en-US" sz="1500" dirty="0">
                <a:solidFill>
                  <a:srgbClr val="010000"/>
                </a:solidFill>
                <a:latin typeface="Arial Narrow" pitchFamily="34" charset="0"/>
              </a:rPr>
              <a:t>S. A., Osiptsov A. A., Desroches J. Displacement of yield-stress fluids in a fracture. Intl. J. Multiphase Flow. 2015. V. 76. pp. 47-63</a:t>
            </a:r>
            <a:endParaRPr kumimoji="1" lang="en-US" sz="1500" dirty="0" smtClean="0">
              <a:solidFill>
                <a:srgbClr val="010000"/>
              </a:solidFill>
              <a:latin typeface="Arial Narrow" pitchFamily="34" charset="0"/>
            </a:endParaRPr>
          </a:p>
        </p:txBody>
      </p:sp>
      <p:graphicFrame>
        <p:nvGraphicFramePr>
          <p:cNvPr id="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813028"/>
              </p:ext>
            </p:extLst>
          </p:nvPr>
        </p:nvGraphicFramePr>
        <p:xfrm>
          <a:off x="923757" y="1462090"/>
          <a:ext cx="4568190" cy="670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72" name="Equation" r:id="rId3" imgW="2768600" imgH="406400" progId="Equation.3">
                  <p:embed/>
                </p:oleObj>
              </mc:Choice>
              <mc:Fallback>
                <p:oleObj name="Equation" r:id="rId3" imgW="2768600" imgH="406400" progId="Equation.3">
                  <p:embed/>
                  <p:pic>
                    <p:nvPicPr>
                      <p:cNvPr id="10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757" y="1462090"/>
                        <a:ext cx="4568190" cy="6705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454592"/>
              </p:ext>
            </p:extLst>
          </p:nvPr>
        </p:nvGraphicFramePr>
        <p:xfrm>
          <a:off x="923757" y="2194076"/>
          <a:ext cx="2137410" cy="691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73" name="Equation" r:id="rId5" imgW="1295400" imgH="419100" progId="Equation.3">
                  <p:embed/>
                </p:oleObj>
              </mc:Choice>
              <mc:Fallback>
                <p:oleObj name="Equation" r:id="rId5" imgW="1295400" imgH="419100" progId="Equation.3">
                  <p:embed/>
                  <p:pic>
                    <p:nvPicPr>
                      <p:cNvPr id="10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757" y="2194076"/>
                        <a:ext cx="2137410" cy="6915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621647"/>
              </p:ext>
            </p:extLst>
          </p:nvPr>
        </p:nvGraphicFramePr>
        <p:xfrm>
          <a:off x="954540" y="3742892"/>
          <a:ext cx="4065270" cy="691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74" name="Equation" r:id="rId7" imgW="2463800" imgH="419100" progId="Equation.3">
                  <p:embed/>
                </p:oleObj>
              </mc:Choice>
              <mc:Fallback>
                <p:oleObj name="Equation" r:id="rId7" imgW="2463800" imgH="419100" progId="Equation.3">
                  <p:embed/>
                  <p:pic>
                    <p:nvPicPr>
                      <p:cNvPr id="104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540" y="3742892"/>
                        <a:ext cx="4065270" cy="6915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357859"/>
              </p:ext>
            </p:extLst>
          </p:nvPr>
        </p:nvGraphicFramePr>
        <p:xfrm>
          <a:off x="954540" y="4553226"/>
          <a:ext cx="4023360" cy="670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75" name="Equation" r:id="rId9" imgW="2438400" imgH="406400" progId="Equation.3">
                  <p:embed/>
                </p:oleObj>
              </mc:Choice>
              <mc:Fallback>
                <p:oleObj name="Equation" r:id="rId9" imgW="2438400" imgH="406400" progId="Equation.3">
                  <p:embed/>
                  <p:pic>
                    <p:nvPicPr>
                      <p:cNvPr id="10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540" y="4553226"/>
                        <a:ext cx="4023360" cy="6705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25"/>
          <p:cNvSpPr>
            <a:spLocks noChangeArrowheads="1"/>
          </p:cNvSpPr>
          <p:nvPr/>
        </p:nvSpPr>
        <p:spPr bwMode="auto">
          <a:xfrm>
            <a:off x="6116529" y="949779"/>
            <a:ext cx="5846091" cy="321626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0066FF"/>
              </a:buClr>
              <a:buSzTx/>
              <a:buFontTx/>
              <a:buNone/>
              <a:tabLst/>
              <a:defRPr/>
            </a:pPr>
            <a:r>
              <a:rPr kumimoji="1" lang="ru-RU" b="1" kern="0" dirty="0" smtClean="0">
                <a:solidFill>
                  <a:srgbClr val="010000"/>
                </a:solidFill>
                <a:latin typeface="Arial Narrow" pitchFamily="34" charset="0"/>
              </a:rPr>
              <a:t>Обозначения</a:t>
            </a:r>
            <a:r>
              <a:rPr kumimoji="1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 pitchFamily="34" charset="0"/>
              </a:rPr>
              <a:t>:</a:t>
            </a:r>
          </a:p>
          <a:p>
            <a:pPr marL="342900" lvl="0" indent="-342900" fontAlgn="base">
              <a:spcBef>
                <a:spcPts val="300"/>
              </a:spcBef>
              <a:spcAft>
                <a:spcPct val="0"/>
              </a:spcAft>
              <a:buClr>
                <a:srgbClr val="0066FF"/>
              </a:buClr>
              <a:defRPr/>
            </a:pPr>
            <a:r>
              <a:rPr kumimoji="1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sz="1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0</a:t>
            </a:r>
            <a:r>
              <a:rPr kumimoji="1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1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sz="1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1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1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sz="1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1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1" lang="en-US" sz="1600" kern="0" dirty="0">
                <a:solidFill>
                  <a:srgbClr val="010000"/>
                </a:solidFill>
                <a:latin typeface="Arial Narrow" pitchFamily="34" charset="0"/>
              </a:rPr>
              <a:t>–</a:t>
            </a:r>
            <a:r>
              <a:rPr kumimoji="1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1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 pitchFamily="34" charset="0"/>
              </a:rPr>
              <a:t>трейсеры</a:t>
            </a:r>
            <a:r>
              <a:rPr kumimoji="1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 pitchFamily="34" charset="0"/>
              </a:rPr>
              <a:t> флюидов 0 ,</a:t>
            </a:r>
            <a:r>
              <a:rPr kumimoji="1" lang="ru-RU" sz="1600" b="0" i="0" u="none" strike="noStrike" kern="0" cap="none" spc="0" normalizeH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 pitchFamily="34" charset="0"/>
              </a:rPr>
              <a:t> 1 и 2;</a:t>
            </a:r>
          </a:p>
          <a:p>
            <a:pPr lvl="0" fontAlgn="base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sz="1600" i="1" kern="0" dirty="0" err="1" smtClean="0">
                <a:solidFill>
                  <a:srgbClr val="010000"/>
                </a:solidFill>
              </a:rPr>
              <a:t>C</a:t>
            </a:r>
            <a:r>
              <a:rPr kumimoji="1" lang="en-US" sz="1600" i="1" kern="0" baseline="-25000" dirty="0" err="1" smtClean="0">
                <a:solidFill>
                  <a:srgbClr val="010000"/>
                </a:solidFill>
              </a:rPr>
              <a:t>p</a:t>
            </a:r>
            <a:r>
              <a:rPr kumimoji="1" lang="en-US" sz="1600" kern="0" dirty="0" smtClean="0">
                <a:solidFill>
                  <a:srgbClr val="010000"/>
                </a:solidFill>
                <a:latin typeface="Arial Narrow" pitchFamily="34" charset="0"/>
              </a:rPr>
              <a:t> – </a:t>
            </a:r>
            <a:r>
              <a:rPr kumimoji="1" lang="ru-RU" sz="1600" kern="0" dirty="0" smtClean="0">
                <a:solidFill>
                  <a:srgbClr val="010000"/>
                </a:solidFill>
                <a:latin typeface="Arial Narrow" pitchFamily="34" charset="0"/>
              </a:rPr>
              <a:t>объемная концентрация частиц;          </a:t>
            </a:r>
          </a:p>
          <a:p>
            <a:pPr lvl="0" fontAlgn="base">
              <a:spcBef>
                <a:spcPts val="300"/>
              </a:spcBef>
              <a:spcAft>
                <a:spcPct val="0"/>
              </a:spcAft>
              <a:defRPr/>
            </a:pPr>
            <a:r>
              <a:rPr kumimoji="1" lang="en-US" sz="1600" kern="0" dirty="0" smtClean="0">
                <a:solidFill>
                  <a:srgbClr val="010000"/>
                </a:solidFill>
                <a:latin typeface="Arial Narrow" pitchFamily="34" charset="0"/>
              </a:rPr>
              <a:t>                 </a:t>
            </a:r>
            <a:r>
              <a:rPr kumimoji="1" lang="ru-RU" sz="1600" kern="0" dirty="0" smtClean="0">
                <a:solidFill>
                  <a:srgbClr val="010000"/>
                </a:solidFill>
                <a:latin typeface="Arial Narrow" pitchFamily="34" charset="0"/>
              </a:rPr>
              <a:t>                                          </a:t>
            </a:r>
            <a:r>
              <a:rPr kumimoji="1" lang="ru-RU" sz="1600" kern="0" dirty="0">
                <a:solidFill>
                  <a:srgbClr val="010000"/>
                </a:solidFill>
                <a:latin typeface="Arial Narrow" pitchFamily="34" charset="0"/>
              </a:rPr>
              <a:t>- </a:t>
            </a:r>
            <a:r>
              <a:rPr kumimoji="1" lang="ru-RU" sz="1600" kern="0" dirty="0" smtClean="0">
                <a:solidFill>
                  <a:srgbClr val="010000"/>
                </a:solidFill>
                <a:latin typeface="Arial Narrow" pitchFamily="34" charset="0"/>
              </a:rPr>
              <a:t>плотность несущей фазы;</a:t>
            </a:r>
          </a:p>
          <a:p>
            <a:pPr lvl="0" fontAlgn="base">
              <a:spcBef>
                <a:spcPts val="300"/>
              </a:spcBef>
              <a:spcAft>
                <a:spcPct val="0"/>
              </a:spcAft>
              <a:defRPr/>
            </a:pPr>
            <a:r>
              <a:rPr kumimoji="0" lang="ru-RU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 pitchFamily="34" charset="0"/>
                <a:ea typeface="Times New Roman" pitchFamily="18" charset="0"/>
                <a:cs typeface="Arial" pitchFamily="34" charset="0"/>
              </a:rPr>
              <a:t>                     </a:t>
            </a:r>
            <a:r>
              <a:rPr kumimoji="1" lang="en-US" sz="1600" kern="0" dirty="0" smtClean="0">
                <a:solidFill>
                  <a:srgbClr val="010000"/>
                </a:solidFill>
                <a:latin typeface="Arial Narrow" pitchFamily="34" charset="0"/>
              </a:rPr>
              <a:t>–</a:t>
            </a:r>
            <a:r>
              <a:rPr kumimoji="0" lang="ru-RU" sz="1600" b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 pitchFamily="34" charset="0"/>
                <a:ea typeface="Times New Roman" pitchFamily="18" charset="0"/>
                <a:cs typeface="Arial" pitchFamily="34" charset="0"/>
              </a:rPr>
              <a:t> плотность дисперсной</a:t>
            </a:r>
            <a:r>
              <a:rPr kumimoji="0" lang="ru-RU" sz="1600" b="0" u="none" strike="noStrike" kern="0" cap="none" spc="0" normalizeH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 pitchFamily="34" charset="0"/>
                <a:ea typeface="Times New Roman" pitchFamily="18" charset="0"/>
                <a:cs typeface="Arial" pitchFamily="34" charset="0"/>
              </a:rPr>
              <a:t> фазы;</a:t>
            </a:r>
            <a:endParaRPr kumimoji="0" lang="ru-RU" sz="1600" b="0" u="none" strike="noStrike" kern="0" cap="none" spc="0" normalizeH="0" baseline="0" noProof="0" dirty="0" smtClean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 Narrow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ts val="300"/>
              </a:spcBef>
              <a:spcAft>
                <a:spcPct val="0"/>
              </a:spcAft>
              <a:defRPr/>
            </a:pPr>
            <a:r>
              <a:rPr kumimoji="0" lang="ru-RU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 pitchFamily="34" charset="0"/>
                <a:ea typeface="Times New Roman" pitchFamily="18" charset="0"/>
                <a:cs typeface="Arial" pitchFamily="34" charset="0"/>
              </a:rPr>
              <a:t>                        </a:t>
            </a:r>
            <a:r>
              <a:rPr kumimoji="1" lang="en-US" sz="1600" kern="0" dirty="0" smtClean="0">
                <a:solidFill>
                  <a:srgbClr val="010000"/>
                </a:solidFill>
                <a:latin typeface="Arial Narrow" pitchFamily="34" charset="0"/>
              </a:rPr>
              <a:t>–</a:t>
            </a:r>
            <a:r>
              <a:rPr kumimoji="0" lang="ru-RU" sz="1600" b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 pitchFamily="34" charset="0"/>
                <a:ea typeface="Times New Roman" pitchFamily="18" charset="0"/>
                <a:cs typeface="Arial" pitchFamily="34" charset="0"/>
              </a:rPr>
              <a:t> плотность</a:t>
            </a:r>
            <a:r>
              <a:rPr kumimoji="0" lang="en-US" sz="1600" b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 pitchFamily="34" charset="0"/>
                <a:ea typeface="Times New Roman" pitchFamily="18" charset="0"/>
                <a:cs typeface="Arial" pitchFamily="34" charset="0"/>
              </a:rPr>
              <a:t>суспензии;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ea typeface="Times New Roman" pitchFamily="18" charset="0"/>
                <a:cs typeface="Arial" pitchFamily="34" charset="0"/>
              </a:rPr>
              <a:t>p</a:t>
            </a:r>
            <a:r>
              <a:rPr kumimoji="0" lang="en-US" sz="16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ea typeface="Times New Roman" pitchFamily="18" charset="0"/>
                <a:cs typeface="Arial" pitchFamily="34" charset="0"/>
              </a:rPr>
              <a:t>f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ea typeface="Times New Roman" pitchFamily="18" charset="0"/>
                <a:cs typeface="Arial" pitchFamily="34" charset="0"/>
              </a:rPr>
              <a:t>,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ea typeface="Times New Roman" pitchFamily="18" charset="0"/>
                <a:cs typeface="Arial" pitchFamily="34" charset="0"/>
              </a:rPr>
              <a:t>p</a:t>
            </a:r>
            <a:r>
              <a:rPr kumimoji="0" lang="en-US" sz="1600" b="0" i="1" u="none" strike="noStrike" kern="0" cap="none" spc="0" normalizeH="0" baseline="-3000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ea typeface="Times New Roman" pitchFamily="18" charset="0"/>
                <a:cs typeface="Arial" pitchFamily="34" charset="0"/>
              </a:rPr>
              <a:t>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 pitchFamily="34" charset="0"/>
                <a:ea typeface="Times New Roman" pitchFamily="18" charset="0"/>
                <a:cs typeface="Arial" pitchFamily="34" charset="0"/>
              </a:rPr>
              <a:t> –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 pitchFamily="34" charset="0"/>
                <a:ea typeface="Times New Roman" pitchFamily="18" charset="0"/>
                <a:cs typeface="Arial" pitchFamily="34" charset="0"/>
              </a:rPr>
              <a:t>давление в несущей и дисперсной фазах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 pitchFamily="34" charset="0"/>
                <a:ea typeface="Times New Roman" pitchFamily="18" charset="0"/>
                <a:cs typeface="Arial" pitchFamily="34" charset="0"/>
              </a:rPr>
              <a:t>; 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 Narrow" pitchFamily="34" charset="0"/>
              <a:cs typeface="Arial" pitchFamily="34" charset="0"/>
            </a:endParaRPr>
          </a:p>
          <a:p>
            <a:pPr lvl="0" fontAlgn="base">
              <a:spcBef>
                <a:spcPts val="300"/>
              </a:spcBef>
              <a:spcAft>
                <a:spcPct val="0"/>
              </a:spcAft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Times New Roman" pitchFamily="18" charset="0"/>
                <a:cs typeface="Arial" pitchFamily="34" charset="0"/>
              </a:rPr>
              <a:t>и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Times New Roman" pitchFamily="18" charset="0"/>
                <a:cs typeface="Arial" pitchFamily="34" charset="0"/>
              </a:rPr>
              <a:t>       </a:t>
            </a:r>
            <a:r>
              <a:rPr kumimoji="1" lang="en-US" sz="1600" kern="0" dirty="0" smtClean="0">
                <a:solidFill>
                  <a:srgbClr val="010000"/>
                </a:solidFill>
                <a:latin typeface="Arial Narrow" pitchFamily="34" charset="0"/>
              </a:rPr>
              <a:t>–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Times New Roman" pitchFamily="18" charset="0"/>
                <a:cs typeface="Arial" pitchFamily="34" charset="0"/>
              </a:rPr>
              <a:t> тензоры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Times New Roman" pitchFamily="18" charset="0"/>
                <a:cs typeface="Arial" pitchFamily="34" charset="0"/>
              </a:rPr>
              <a:t> вязких напряжений в несущей фазе и среде частиц</a:t>
            </a:r>
            <a:r>
              <a:rPr lang="ru-RU" sz="1600" kern="0" dirty="0">
                <a:solidFill>
                  <a:srgbClr val="010000"/>
                </a:solidFill>
                <a:latin typeface="Arial Narrow"/>
                <a:ea typeface="Times New Roman" pitchFamily="18" charset="0"/>
                <a:cs typeface="Arial" pitchFamily="34" charset="0"/>
              </a:rPr>
              <a:t>;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 Narrow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ts val="300"/>
              </a:spcBef>
              <a:spcAft>
                <a:spcPct val="0"/>
              </a:spcAft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ea typeface="Times New Roman" pitchFamily="18" charset="0"/>
                <a:cs typeface="Arial" pitchFamily="34" charset="0"/>
              </a:rPr>
              <a:t>n</a:t>
            </a:r>
            <a:r>
              <a:rPr kumimoji="0" lang="en-US" sz="1600" b="0" i="1" u="none" strike="noStrike" kern="0" cap="none" spc="0" normalizeH="0" baseline="-3000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ea typeface="Times New Roman" pitchFamily="18" charset="0"/>
                <a:cs typeface="Arial" pitchFamily="34" charset="0"/>
              </a:rPr>
              <a:t>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Times New Roman" pitchFamily="18" charset="0"/>
                <a:cs typeface="Arial" pitchFamily="34" charset="0"/>
              </a:rPr>
              <a:t> </a:t>
            </a:r>
            <a:r>
              <a:rPr kumimoji="1" lang="en-US" sz="1600" kern="0" dirty="0" smtClean="0">
                <a:solidFill>
                  <a:srgbClr val="010000"/>
                </a:solidFill>
                <a:latin typeface="Arial Narrow" pitchFamily="34" charset="0"/>
              </a:rPr>
              <a:t>–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Times New Roman" pitchFamily="18" charset="0"/>
                <a:cs typeface="Arial" pitchFamily="34" charset="0"/>
              </a:rPr>
              <a:t> числовая концентрация частиц</a:t>
            </a:r>
            <a:r>
              <a:rPr lang="ru-RU" sz="1600" kern="0" dirty="0">
                <a:solidFill>
                  <a:srgbClr val="010000"/>
                </a:solidFill>
                <a:latin typeface="Arial Narrow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fontAlgn="base">
              <a:spcBef>
                <a:spcPts val="300"/>
              </a:spcBef>
              <a:spcAft>
                <a:spcPct val="0"/>
              </a:spcAft>
              <a:defRPr/>
            </a:pP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ea typeface="Times New Roman" pitchFamily="18" charset="0"/>
                <a:cs typeface="Arial" pitchFamily="34" charset="0"/>
              </a:rPr>
              <a:t>F</a:t>
            </a:r>
            <a:r>
              <a:rPr kumimoji="0" lang="en-US" sz="1600" b="0" i="1" u="none" strike="noStrike" kern="0" cap="none" spc="0" normalizeH="0" baseline="-30000" noProof="0" dirty="0" err="1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ea typeface="Times New Roman" pitchFamily="18" charset="0"/>
                <a:cs typeface="Arial" pitchFamily="34" charset="0"/>
              </a:rPr>
              <a:t>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Times New Roman" pitchFamily="18" charset="0"/>
                <a:cs typeface="Arial" pitchFamily="34" charset="0"/>
              </a:rPr>
              <a:t> </a:t>
            </a:r>
            <a:r>
              <a:rPr kumimoji="1" lang="en-US" sz="1600" kern="0" dirty="0">
                <a:solidFill>
                  <a:srgbClr val="010000"/>
                </a:solidFill>
                <a:latin typeface="Arial Narrow" pitchFamily="34" charset="0"/>
              </a:rPr>
              <a:t>–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/>
                <a:ea typeface="Times New Roman" pitchFamily="18" charset="0"/>
                <a:cs typeface="Arial" pitchFamily="34" charset="0"/>
              </a:rPr>
              <a:t> сила, действующая на одиночную частицу;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 Narrow"/>
              <a:ea typeface="Times New Roman" pitchFamily="18" charset="0"/>
              <a:cs typeface="Arial" pitchFamily="34" charset="0"/>
            </a:endParaRPr>
          </a:p>
          <a:p>
            <a:pPr marL="342900" lvl="0" indent="-342900" fontAlgn="base">
              <a:spcBef>
                <a:spcPts val="300"/>
              </a:spcBef>
              <a:spcAft>
                <a:spcPct val="0"/>
              </a:spcAft>
              <a:buClr>
                <a:srgbClr val="0066FF"/>
              </a:buClr>
              <a:defRPr/>
            </a:pPr>
            <a:r>
              <a:rPr kumimoji="1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 pitchFamily="34" charset="0"/>
              </a:rPr>
              <a:t>            </a:t>
            </a:r>
            <a:r>
              <a:rPr kumimoji="1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1" lang="en-US" sz="1600" kern="0" dirty="0">
                <a:solidFill>
                  <a:srgbClr val="010000"/>
                </a:solidFill>
                <a:latin typeface="Arial Narrow" pitchFamily="34" charset="0"/>
              </a:rPr>
              <a:t>–</a:t>
            </a:r>
            <a:r>
              <a:rPr kumimoji="1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 pitchFamily="34" charset="0"/>
              </a:rPr>
              <a:t> скорости</a:t>
            </a:r>
            <a:r>
              <a:rPr kumimoji="1" lang="ru-RU" sz="1600" b="0" i="0" u="none" strike="noStrike" kern="0" cap="none" spc="0" normalizeH="0" noProof="0" dirty="0" smtClean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 Narrow" pitchFamily="34" charset="0"/>
              </a:rPr>
              <a:t> несущей фазы и частиц.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 Narrow"/>
              <a:cs typeface="Arial" pitchFamily="34" charset="0"/>
            </a:endParaRPr>
          </a:p>
        </p:txBody>
      </p:sp>
      <p:graphicFrame>
        <p:nvGraphicFramePr>
          <p:cNvPr id="18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2946800"/>
              </p:ext>
            </p:extLst>
          </p:nvPr>
        </p:nvGraphicFramePr>
        <p:xfrm>
          <a:off x="6161175" y="2446050"/>
          <a:ext cx="1245869" cy="32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76" name="Equation" r:id="rId11" imgW="939392" imgH="241195" progId="Equation.3">
                  <p:embed/>
                </p:oleObj>
              </mc:Choice>
              <mc:Fallback>
                <p:oleObj name="Equation" r:id="rId11" imgW="939392" imgH="241195" progId="Equation.3">
                  <p:embed/>
                  <p:pic>
                    <p:nvPicPr>
                      <p:cNvPr id="113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1175" y="2446050"/>
                        <a:ext cx="1245869" cy="320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258896"/>
              </p:ext>
            </p:extLst>
          </p:nvPr>
        </p:nvGraphicFramePr>
        <p:xfrm>
          <a:off x="6175485" y="2994535"/>
          <a:ext cx="235742" cy="338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77" name="Equation" r:id="rId13" imgW="177569" imgH="253670" progId="Equation.3">
                  <p:embed/>
                </p:oleObj>
              </mc:Choice>
              <mc:Fallback>
                <p:oleObj name="Equation" r:id="rId13" imgW="177569" imgH="253670" progId="Equation.3">
                  <p:embed/>
                  <p:pic>
                    <p:nvPicPr>
                      <p:cNvPr id="108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485" y="2994535"/>
                        <a:ext cx="235742" cy="3386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0823210"/>
              </p:ext>
            </p:extLst>
          </p:nvPr>
        </p:nvGraphicFramePr>
        <p:xfrm>
          <a:off x="6641699" y="2984918"/>
          <a:ext cx="235742" cy="338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78" name="Equation" r:id="rId15" imgW="177569" imgH="253670" progId="Equation.3">
                  <p:embed/>
                </p:oleObj>
              </mc:Choice>
              <mc:Fallback>
                <p:oleObj name="Equation" r:id="rId15" imgW="177569" imgH="253670" progId="Equation.3">
                  <p:embed/>
                  <p:pic>
                    <p:nvPicPr>
                      <p:cNvPr id="109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1699" y="2984918"/>
                        <a:ext cx="235742" cy="3386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324449"/>
              </p:ext>
            </p:extLst>
          </p:nvPr>
        </p:nvGraphicFramePr>
        <p:xfrm>
          <a:off x="6161175" y="1863974"/>
          <a:ext cx="271621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79" name="Equation" r:id="rId17" imgW="2070000" imgH="241200" progId="Equation.3">
                  <p:embed/>
                </p:oleObj>
              </mc:Choice>
              <mc:Fallback>
                <p:oleObj name="Equation" r:id="rId17" imgW="2070000" imgH="241200" progId="Equation.3">
                  <p:embed/>
                  <p:pic>
                    <p:nvPicPr>
                      <p:cNvPr id="11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1175" y="1863974"/>
                        <a:ext cx="271621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628310"/>
              </p:ext>
            </p:extLst>
          </p:nvPr>
        </p:nvGraphicFramePr>
        <p:xfrm>
          <a:off x="6177877" y="2145686"/>
          <a:ext cx="1040130" cy="331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80" name="Equation" r:id="rId19" imgW="787058" imgH="253890" progId="Equation.3">
                  <p:embed/>
                </p:oleObj>
              </mc:Choice>
              <mc:Fallback>
                <p:oleObj name="Equation" r:id="rId19" imgW="787058" imgH="253890" progId="Equation.3">
                  <p:embed/>
                  <p:pic>
                    <p:nvPicPr>
                      <p:cNvPr id="112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7877" y="2145686"/>
                        <a:ext cx="1040130" cy="3314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81878"/>
              </p:ext>
            </p:extLst>
          </p:nvPr>
        </p:nvGraphicFramePr>
        <p:xfrm>
          <a:off x="6184800" y="3838811"/>
          <a:ext cx="570070" cy="32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81" name="Equation" r:id="rId21" imgW="431640" imgH="241200" progId="Equation.3">
                  <p:embed/>
                </p:oleObj>
              </mc:Choice>
              <mc:Fallback>
                <p:oleObj name="Equation" r:id="rId21" imgW="431640" imgH="241200" progId="Equation.3">
                  <p:embed/>
                  <p:pic>
                    <p:nvPicPr>
                      <p:cNvPr id="114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4800" y="3838811"/>
                        <a:ext cx="570070" cy="320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16529" y="4380214"/>
            <a:ext cx="528490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2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1"/>
          <p:cNvSpPr txBox="1">
            <a:spLocks/>
          </p:cNvSpPr>
          <p:nvPr/>
        </p:nvSpPr>
        <p:spPr bwMode="auto">
          <a:xfrm>
            <a:off x="517294" y="114787"/>
            <a:ext cx="11395306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2pPr>
            <a:lvl3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3pPr>
            <a:lvl4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4pPr>
            <a:lvl5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5pPr>
            <a:lvl6pPr marL="4572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6pPr>
            <a:lvl7pPr marL="9144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7pPr>
            <a:lvl8pPr marL="13716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8pPr>
            <a:lvl9pPr marL="18288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110" b="1" kern="0" dirty="0" smtClean="0">
                <a:solidFill>
                  <a:schemeClr val="tx1"/>
                </a:solidFill>
              </a:rPr>
              <a:t>Замыкающие соотношения</a:t>
            </a:r>
            <a:endParaRPr kumimoji="1" lang="en-US" sz="2110" b="1" i="0" u="none" strike="noStrike" kern="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19" name="Rectangle 6"/>
          <p:cNvSpPr>
            <a:spLocks noChangeArrowheads="1"/>
          </p:cNvSpPr>
          <p:nvPr/>
        </p:nvSpPr>
        <p:spPr bwMode="auto">
          <a:xfrm>
            <a:off x="517294" y="830493"/>
            <a:ext cx="857256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dirty="0" smtClean="0">
                <a:solidFill>
                  <a:srgbClr val="010000"/>
                </a:solidFill>
                <a:latin typeface="Arial Narrow" pitchFamily="34" charset="0"/>
              </a:rPr>
              <a:t>Реология суспензии в случае вязкопластических несущих жидкостей</a:t>
            </a:r>
            <a:endParaRPr kumimoji="1" lang="en-US" sz="2000" dirty="0" smtClean="0">
              <a:solidFill>
                <a:srgbClr val="010000"/>
              </a:solidFill>
              <a:latin typeface="Arial Narrow" pitchFamily="34" charset="0"/>
            </a:endParaRPr>
          </a:p>
        </p:txBody>
      </p:sp>
      <p:graphicFrame>
        <p:nvGraphicFramePr>
          <p:cNvPr id="12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46735"/>
              </p:ext>
            </p:extLst>
          </p:nvPr>
        </p:nvGraphicFramePr>
        <p:xfrm>
          <a:off x="943571" y="1214837"/>
          <a:ext cx="92265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9" name="Equation" r:id="rId3" imgW="5041800" imgH="736560" progId="Equation.3">
                  <p:embed/>
                </p:oleObj>
              </mc:Choice>
              <mc:Fallback>
                <p:oleObj name="Equation" r:id="rId3" imgW="504180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3571" y="1214837"/>
                        <a:ext cx="9226550" cy="137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" name="Rectangle 58"/>
          <p:cNvSpPr/>
          <p:nvPr/>
        </p:nvSpPr>
        <p:spPr>
          <a:xfrm>
            <a:off x="10054876" y="1715971"/>
            <a:ext cx="213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</a:pPr>
            <a:r>
              <a:rPr kumimoji="1" lang="ru-RU" b="1" dirty="0" smtClean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  – Предел текучести</a:t>
            </a:r>
          </a:p>
        </p:txBody>
      </p:sp>
      <p:graphicFrame>
        <p:nvGraphicFramePr>
          <p:cNvPr id="6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2322976"/>
              </p:ext>
            </p:extLst>
          </p:nvPr>
        </p:nvGraphicFramePr>
        <p:xfrm>
          <a:off x="992188" y="4178881"/>
          <a:ext cx="3783012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0" name="Equation" r:id="rId5" imgW="2044440" imgH="393480" progId="Equation.3">
                  <p:embed/>
                </p:oleObj>
              </mc:Choice>
              <mc:Fallback>
                <p:oleObj name="Equation" r:id="rId5" imgW="2044440" imgH="393480" progId="Equation.3">
                  <p:embed/>
                  <p:pic>
                    <p:nvPicPr>
                      <p:cNvPr id="115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188" y="4178881"/>
                        <a:ext cx="3783012" cy="728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3"/>
          <p:cNvSpPr/>
          <p:nvPr/>
        </p:nvSpPr>
        <p:spPr>
          <a:xfrm>
            <a:off x="4929010" y="4367578"/>
            <a:ext cx="31120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</a:pPr>
            <a:r>
              <a:rPr kumimoji="1" lang="ru-RU" b="1" dirty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–</a:t>
            </a:r>
            <a:r>
              <a:rPr kumimoji="1" lang="en-US" b="1" dirty="0" smtClean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 </a:t>
            </a:r>
            <a:r>
              <a:rPr kumimoji="1" lang="ru-RU" b="1" dirty="0" smtClean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Силы Стокса и Архимеда</a:t>
            </a:r>
            <a:endParaRPr kumimoji="1" lang="ru-RU" b="1" u="sng" dirty="0" smtClean="0">
              <a:solidFill>
                <a:srgbClr val="003399"/>
              </a:solidFill>
              <a:latin typeface="Arial Narrow" pitchFamily="34" charset="0"/>
              <a:sym typeface="Symbol" pitchFamily="18" charset="2"/>
            </a:endParaRPr>
          </a:p>
        </p:txBody>
      </p:sp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3571" y="5345973"/>
            <a:ext cx="5160645" cy="85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55"/>
          <p:cNvSpPr/>
          <p:nvPr/>
        </p:nvSpPr>
        <p:spPr>
          <a:xfrm>
            <a:off x="6113642" y="5595308"/>
            <a:ext cx="4199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</a:pPr>
            <a:r>
              <a:rPr kumimoji="1" lang="ru-RU" b="1" dirty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–</a:t>
            </a:r>
            <a:r>
              <a:rPr kumimoji="1" lang="en-US" b="1" dirty="0" smtClean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 </a:t>
            </a:r>
            <a:r>
              <a:rPr kumimoji="1" lang="ru-RU" b="1" dirty="0" smtClean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Фор</a:t>
            </a:r>
            <a:r>
              <a:rPr kumimoji="1" lang="ru-RU" b="1" dirty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м</a:t>
            </a:r>
            <a:r>
              <a:rPr kumimoji="1" lang="ru-RU" b="1" dirty="0" smtClean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ула Скотта для вязкости суспензии</a:t>
            </a:r>
            <a:endParaRPr kumimoji="1" lang="ru-RU" b="1" u="sng" dirty="0" smtClean="0">
              <a:solidFill>
                <a:srgbClr val="003399"/>
              </a:solidFill>
              <a:latin typeface="Arial Narrow" pitchFamily="34" charset="0"/>
              <a:sym typeface="Symbol" pitchFamily="18" charset="2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17294" y="3739923"/>
            <a:ext cx="658109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dirty="0" smtClean="0">
                <a:solidFill>
                  <a:srgbClr val="010000"/>
                </a:solidFill>
                <a:latin typeface="Arial Narrow" pitchFamily="34" charset="0"/>
              </a:rPr>
              <a:t>Силы межфазного взаимодействия (жидкость - частицы)</a:t>
            </a:r>
            <a:endParaRPr kumimoji="1" lang="en-US" sz="2000" dirty="0" smtClean="0">
              <a:solidFill>
                <a:srgbClr val="010000"/>
              </a:solidFill>
              <a:latin typeface="Arial Narrow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26721" y="4925453"/>
            <a:ext cx="857256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dirty="0" smtClean="0">
                <a:solidFill>
                  <a:srgbClr val="010000"/>
                </a:solidFill>
                <a:latin typeface="Arial Narrow" pitchFamily="34" charset="0"/>
              </a:rPr>
              <a:t>Силы межфазного взаимодействия (жидкость - частицы)</a:t>
            </a:r>
            <a:endParaRPr kumimoji="1" lang="en-US" sz="2000" dirty="0" smtClean="0">
              <a:solidFill>
                <a:srgbClr val="010000"/>
              </a:solidFill>
              <a:latin typeface="Arial Narrow" pitchFamily="34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526721" y="2576361"/>
            <a:ext cx="857256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dirty="0" smtClean="0">
                <a:solidFill>
                  <a:srgbClr val="010000"/>
                </a:solidFill>
                <a:latin typeface="Arial Narrow" pitchFamily="34" charset="0"/>
              </a:rPr>
              <a:t>Реология суспензии в случае </a:t>
            </a:r>
            <a:r>
              <a:rPr kumimoji="1" lang="ru-RU" sz="2000" dirty="0" err="1" smtClean="0">
                <a:solidFill>
                  <a:srgbClr val="010000"/>
                </a:solidFill>
                <a:latin typeface="Arial Narrow" pitchFamily="34" charset="0"/>
              </a:rPr>
              <a:t>ньютоновских</a:t>
            </a:r>
            <a:r>
              <a:rPr kumimoji="1" lang="ru-RU" sz="2000" dirty="0" smtClean="0">
                <a:solidFill>
                  <a:srgbClr val="010000"/>
                </a:solidFill>
                <a:latin typeface="Arial Narrow" pitchFamily="34" charset="0"/>
              </a:rPr>
              <a:t> несущих жидкостей</a:t>
            </a:r>
            <a:endParaRPr kumimoji="1" lang="en-US" sz="2000" dirty="0" smtClean="0">
              <a:solidFill>
                <a:srgbClr val="010000"/>
              </a:solidFill>
              <a:latin typeface="Arial Narrow" pitchFamily="34" charset="0"/>
            </a:endParaRPr>
          </a:p>
        </p:txBody>
      </p:sp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3902635"/>
              </p:ext>
            </p:extLst>
          </p:nvPr>
        </p:nvGraphicFramePr>
        <p:xfrm>
          <a:off x="943571" y="2956901"/>
          <a:ext cx="6416675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1" name="Equation" r:id="rId8" imgW="3504960" imgH="431640" progId="Equation.3">
                  <p:embed/>
                </p:oleObj>
              </mc:Choice>
              <mc:Fallback>
                <p:oleObj name="Equation" r:id="rId8" imgW="3504960" imgH="431640" progId="Equation.3">
                  <p:embed/>
                  <p:pic>
                    <p:nvPicPr>
                      <p:cNvPr id="12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3571" y="2956901"/>
                        <a:ext cx="6416675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53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13325"/>
              </p:ext>
            </p:extLst>
          </p:nvPr>
        </p:nvGraphicFramePr>
        <p:xfrm>
          <a:off x="798923" y="1748269"/>
          <a:ext cx="6224588" cy="318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9" name="Equation" r:id="rId3" imgW="3276360" imgH="1676160" progId="Equation.3">
                  <p:embed/>
                </p:oleObj>
              </mc:Choice>
              <mc:Fallback>
                <p:oleObj name="Equation" r:id="rId3" imgW="3276360" imgH="167616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923" y="1748269"/>
                        <a:ext cx="6224588" cy="318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974856"/>
              </p:ext>
            </p:extLst>
          </p:nvPr>
        </p:nvGraphicFramePr>
        <p:xfrm>
          <a:off x="703493" y="1699836"/>
          <a:ext cx="6321426" cy="3353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442">
                  <a:extLst>
                    <a:ext uri="{9D8B030D-6E8A-4147-A177-3AD203B41FA5}">
                      <a16:colId xmlns:a16="http://schemas.microsoft.com/office/drawing/2014/main" val="1982456799"/>
                    </a:ext>
                  </a:extLst>
                </a:gridCol>
                <a:gridCol w="5148984">
                  <a:extLst>
                    <a:ext uri="{9D8B030D-6E8A-4147-A177-3AD203B41FA5}">
                      <a16:colId xmlns:a16="http://schemas.microsoft.com/office/drawing/2014/main" val="3504507489"/>
                    </a:ext>
                  </a:extLst>
                </a:gridCol>
              </a:tblGrid>
              <a:tr h="95114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7472680"/>
                  </a:ext>
                </a:extLst>
              </a:tr>
              <a:tr h="5196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140502"/>
                  </a:ext>
                </a:extLst>
              </a:tr>
              <a:tr h="4807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6126945"/>
                  </a:ext>
                </a:extLst>
              </a:tr>
              <a:tr h="8012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4034356"/>
                  </a:ext>
                </a:extLst>
              </a:tr>
              <a:tr h="6008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2348131"/>
                  </a:ext>
                </a:extLst>
              </a:tr>
            </a:tbl>
          </a:graphicData>
        </a:graphic>
      </p:graphicFrame>
      <p:sp>
        <p:nvSpPr>
          <p:cNvPr id="99" name="Title 1"/>
          <p:cNvSpPr txBox="1">
            <a:spLocks/>
          </p:cNvSpPr>
          <p:nvPr/>
        </p:nvSpPr>
        <p:spPr bwMode="auto">
          <a:xfrm>
            <a:off x="517294" y="114787"/>
            <a:ext cx="11395306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2pPr>
            <a:lvl3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3pPr>
            <a:lvl4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4pPr>
            <a:lvl5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5pPr>
            <a:lvl6pPr marL="4572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6pPr>
            <a:lvl7pPr marL="9144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7pPr>
            <a:lvl8pPr marL="13716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8pPr>
            <a:lvl9pPr marL="18288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110" b="1" kern="0" noProof="0" dirty="0" smtClean="0">
                <a:solidFill>
                  <a:schemeClr val="tx1"/>
                </a:solidFill>
              </a:rPr>
              <a:t>Граничные условия для </a:t>
            </a:r>
            <a:r>
              <a:rPr lang="en-US" sz="2110" b="1" kern="0" noProof="0" dirty="0" smtClean="0">
                <a:solidFill>
                  <a:schemeClr val="tx1"/>
                </a:solidFill>
              </a:rPr>
              <a:t>3D </a:t>
            </a:r>
            <a:r>
              <a:rPr lang="ru-RU" sz="2110" b="1" kern="0" noProof="0" dirty="0" smtClean="0">
                <a:solidFill>
                  <a:schemeClr val="tx1"/>
                </a:solidFill>
              </a:rPr>
              <a:t>уравнений</a:t>
            </a:r>
            <a:endParaRPr kumimoji="1" lang="en-US" sz="2110" b="1" i="0" u="none" strike="noStrike" kern="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456490" y="2045615"/>
            <a:ext cx="4258147" cy="2662129"/>
            <a:chOff x="7805367" y="2026764"/>
            <a:chExt cx="4258147" cy="266212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653" y="2026764"/>
              <a:ext cx="3985861" cy="2662129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 bwMode="auto">
            <a:xfrm>
              <a:off x="7805367" y="2978452"/>
              <a:ext cx="350777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7805367" y="3477765"/>
              <a:ext cx="350777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7823449" y="3986712"/>
              <a:ext cx="350777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11612987" y="3008793"/>
              <a:ext cx="350777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11612987" y="3480428"/>
              <a:ext cx="350777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11631068" y="3989375"/>
              <a:ext cx="350777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1"/>
          <p:cNvSpPr txBox="1">
            <a:spLocks/>
          </p:cNvSpPr>
          <p:nvPr/>
        </p:nvSpPr>
        <p:spPr bwMode="auto">
          <a:xfrm>
            <a:off x="517294" y="114787"/>
            <a:ext cx="11395306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2pPr>
            <a:lvl3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3pPr>
            <a:lvl4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4pPr>
            <a:lvl5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5pPr>
            <a:lvl6pPr marL="4572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6pPr>
            <a:lvl7pPr marL="9144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7pPr>
            <a:lvl8pPr marL="13716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8pPr>
            <a:lvl9pPr marL="18288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110" b="1" kern="0" noProof="0" dirty="0" smtClean="0">
                <a:solidFill>
                  <a:schemeClr val="tx1"/>
                </a:solidFill>
              </a:rPr>
              <a:t>Масштабы течения и безразмерные параметры</a:t>
            </a:r>
            <a:endParaRPr kumimoji="1" lang="en-US" sz="2110" b="1" i="0" u="none" strike="noStrike" kern="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20" y="2130588"/>
            <a:ext cx="7999713" cy="2997594"/>
          </a:xfrm>
          <a:prstGeom prst="rect">
            <a:avLst/>
          </a:prstGeom>
        </p:spPr>
      </p:pic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517294" y="830493"/>
            <a:ext cx="8572560" cy="78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dirty="0" smtClean="0">
                <a:solidFill>
                  <a:srgbClr val="010000"/>
                </a:solidFill>
                <a:latin typeface="Arial Narrow" pitchFamily="34" charset="0"/>
              </a:rPr>
              <a:t>Масштабы течения: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</a:pPr>
            <a:r>
              <a:rPr kumimoji="1" lang="ru-RU" sz="2000" dirty="0" smtClean="0">
                <a:solidFill>
                  <a:srgbClr val="010000"/>
                </a:solidFill>
                <a:latin typeface="Arial Narrow" pitchFamily="34" charset="0"/>
              </a:rPr>
              <a:t>      </a:t>
            </a:r>
            <a:r>
              <a:rPr kumimoji="1" lang="en-US" sz="2000" i="1" dirty="0" smtClean="0">
                <a:solidFill>
                  <a:srgbClr val="010000"/>
                </a:solidFill>
              </a:rPr>
              <a:t>L</a:t>
            </a:r>
            <a:r>
              <a:rPr kumimoji="1" lang="en-US" sz="2000" dirty="0" smtClean="0">
                <a:solidFill>
                  <a:srgbClr val="010000"/>
                </a:solidFill>
                <a:latin typeface="Arial Narrow" pitchFamily="34" charset="0"/>
              </a:rPr>
              <a:t> – </a:t>
            </a:r>
            <a:r>
              <a:rPr kumimoji="1" lang="ru-RU" sz="2000" dirty="0" smtClean="0">
                <a:solidFill>
                  <a:srgbClr val="010000"/>
                </a:solidFill>
                <a:latin typeface="Arial Narrow" pitchFamily="34" charset="0"/>
              </a:rPr>
              <a:t>длина канала, </a:t>
            </a:r>
            <a:r>
              <a:rPr kumimoji="1" lang="en-US" sz="2000" i="1" dirty="0" smtClean="0">
                <a:solidFill>
                  <a:srgbClr val="010000"/>
                </a:solidFill>
              </a:rPr>
              <a:t>U</a:t>
            </a:r>
            <a:r>
              <a:rPr kumimoji="1" lang="en-US" sz="2000" dirty="0" smtClean="0">
                <a:solidFill>
                  <a:srgbClr val="010000"/>
                </a:solidFill>
                <a:latin typeface="Arial Narrow" pitchFamily="34" charset="0"/>
              </a:rPr>
              <a:t> – </a:t>
            </a:r>
            <a:r>
              <a:rPr kumimoji="1" lang="ru-RU" sz="2000" dirty="0" smtClean="0">
                <a:solidFill>
                  <a:srgbClr val="010000"/>
                </a:solidFill>
                <a:latin typeface="Arial Narrow" pitchFamily="34" charset="0"/>
              </a:rPr>
              <a:t>масштаб скорости во входном сечении</a:t>
            </a:r>
            <a:endParaRPr kumimoji="1" lang="en-US" sz="2000" dirty="0" smtClean="0">
              <a:solidFill>
                <a:srgbClr val="01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87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1"/>
          <p:cNvSpPr txBox="1">
            <a:spLocks/>
          </p:cNvSpPr>
          <p:nvPr/>
        </p:nvSpPr>
        <p:spPr bwMode="auto">
          <a:xfrm>
            <a:off x="517294" y="114787"/>
            <a:ext cx="11395306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2pPr>
            <a:lvl3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3pPr>
            <a:lvl4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4pPr>
            <a:lvl5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5pPr>
            <a:lvl6pPr marL="4572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6pPr>
            <a:lvl7pPr marL="9144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7pPr>
            <a:lvl8pPr marL="13716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8pPr>
            <a:lvl9pPr marL="1828800"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110" b="1" kern="0" noProof="0" dirty="0" smtClean="0">
                <a:solidFill>
                  <a:schemeClr val="tx1"/>
                </a:solidFill>
              </a:rPr>
              <a:t>3</a:t>
            </a:r>
            <a:r>
              <a:rPr lang="en-US" sz="2110" b="1" kern="0" noProof="0" dirty="0" smtClean="0">
                <a:solidFill>
                  <a:schemeClr val="tx1"/>
                </a:solidFill>
              </a:rPr>
              <a:t>D </a:t>
            </a:r>
            <a:r>
              <a:rPr lang="ru-RU" sz="2110" b="1" kern="0" noProof="0" dirty="0" smtClean="0">
                <a:solidFill>
                  <a:schemeClr val="tx1"/>
                </a:solidFill>
              </a:rPr>
              <a:t>уравнения в безразмерном виде</a:t>
            </a:r>
            <a:endParaRPr kumimoji="1" lang="en-US" sz="2110" b="1" i="0" u="none" strike="noStrike" kern="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36" y="2108357"/>
            <a:ext cx="4114778" cy="822960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04170" y="830493"/>
            <a:ext cx="857256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dirty="0" smtClean="0">
                <a:solidFill>
                  <a:srgbClr val="010000"/>
                </a:solidFill>
                <a:latin typeface="Arial Narrow" pitchFamily="34" charset="0"/>
              </a:rPr>
              <a:t>Сохранение импульса для дисперсной фазы: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36" y="3630656"/>
            <a:ext cx="8100880" cy="914400"/>
          </a:xfrm>
          <a:prstGeom prst="rect">
            <a:avLst/>
          </a:prstGeom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04170" y="3229904"/>
            <a:ext cx="857256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Clr>
                <a:srgbClr val="2F5597"/>
              </a:buClr>
              <a:buFont typeface="Symbol" pitchFamily="18" charset="2"/>
              <a:buChar char="·"/>
            </a:pPr>
            <a:r>
              <a:rPr kumimoji="1" lang="ru-RU" sz="2000" dirty="0" smtClean="0">
                <a:solidFill>
                  <a:srgbClr val="010000"/>
                </a:solidFill>
                <a:latin typeface="Arial Narrow" pitchFamily="34" charset="0"/>
              </a:rPr>
              <a:t>Сохранение импульса суспензии: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42" y="4697683"/>
            <a:ext cx="4231595" cy="822960"/>
          </a:xfrm>
          <a:prstGeom prst="rect">
            <a:avLst/>
          </a:prstGeom>
        </p:spPr>
      </p:pic>
      <p:sp>
        <p:nvSpPr>
          <p:cNvPr id="12" name="Rectangle 53"/>
          <p:cNvSpPr/>
          <p:nvPr/>
        </p:nvSpPr>
        <p:spPr>
          <a:xfrm>
            <a:off x="850836" y="2777780"/>
            <a:ext cx="1405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</a:pPr>
            <a:r>
              <a:rPr kumimoji="1" lang="ru-RU" dirty="0" smtClean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Число Стокса</a:t>
            </a:r>
            <a:endParaRPr kumimoji="1" lang="ru-RU" u="sng" dirty="0" smtClean="0">
              <a:solidFill>
                <a:srgbClr val="003399"/>
              </a:solidFill>
              <a:latin typeface="Arial Narrow" pitchFamily="34" charset="0"/>
              <a:sym typeface="Symbol" pitchFamily="18" charset="2"/>
            </a:endParaRPr>
          </a:p>
        </p:txBody>
      </p:sp>
      <p:sp>
        <p:nvSpPr>
          <p:cNvPr id="13" name="Rectangle 53"/>
          <p:cNvSpPr/>
          <p:nvPr/>
        </p:nvSpPr>
        <p:spPr>
          <a:xfrm>
            <a:off x="2620647" y="2785145"/>
            <a:ext cx="1405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</a:pPr>
            <a:r>
              <a:rPr kumimoji="1" lang="ru-RU" dirty="0" smtClean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Число Фруда</a:t>
            </a:r>
            <a:endParaRPr kumimoji="1" lang="ru-RU" u="sng" dirty="0" smtClean="0">
              <a:solidFill>
                <a:srgbClr val="003399"/>
              </a:solidFill>
              <a:latin typeface="Arial Narrow" pitchFamily="34" charset="0"/>
              <a:sym typeface="Symbol" pitchFamily="18" charset="2"/>
            </a:endParaRPr>
          </a:p>
        </p:txBody>
      </p:sp>
      <p:sp>
        <p:nvSpPr>
          <p:cNvPr id="14" name="Rectangle 53"/>
          <p:cNvSpPr/>
          <p:nvPr/>
        </p:nvSpPr>
        <p:spPr>
          <a:xfrm>
            <a:off x="736023" y="5550719"/>
            <a:ext cx="1854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</a:pPr>
            <a:r>
              <a:rPr kumimoji="1" lang="ru-RU" dirty="0" smtClean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Число </a:t>
            </a:r>
            <a:r>
              <a:rPr kumimoji="1" lang="ru-RU" dirty="0" err="1" smtClean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Рейнольдса</a:t>
            </a:r>
            <a:endParaRPr kumimoji="1" lang="ru-RU" u="sng" dirty="0" smtClean="0">
              <a:solidFill>
                <a:srgbClr val="003399"/>
              </a:solidFill>
              <a:latin typeface="Arial Narrow" pitchFamily="34" charset="0"/>
              <a:sym typeface="Symbol" pitchFamily="18" charset="2"/>
            </a:endParaRPr>
          </a:p>
        </p:txBody>
      </p:sp>
      <p:sp>
        <p:nvSpPr>
          <p:cNvPr id="15" name="Rectangle 53"/>
          <p:cNvSpPr/>
          <p:nvPr/>
        </p:nvSpPr>
        <p:spPr>
          <a:xfrm>
            <a:off x="2620647" y="5550719"/>
            <a:ext cx="1854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</a:pPr>
            <a:r>
              <a:rPr kumimoji="1" lang="ru-RU" dirty="0" smtClean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Число плавучести</a:t>
            </a:r>
            <a:endParaRPr kumimoji="1" lang="ru-RU" u="sng" dirty="0" smtClean="0">
              <a:solidFill>
                <a:srgbClr val="003399"/>
              </a:solidFill>
              <a:latin typeface="Arial Narrow" pitchFamily="34" charset="0"/>
              <a:sym typeface="Symbol" pitchFamily="18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2107" y="4738220"/>
            <a:ext cx="4855757" cy="10972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836" y="1288492"/>
            <a:ext cx="6661486" cy="914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r="29746"/>
          <a:stretch/>
        </p:blipFill>
        <p:spPr>
          <a:xfrm>
            <a:off x="5202769" y="2134503"/>
            <a:ext cx="3605811" cy="791165"/>
          </a:xfrm>
          <a:prstGeom prst="rect">
            <a:avLst/>
          </a:prstGeom>
        </p:spPr>
      </p:pic>
      <p:sp>
        <p:nvSpPr>
          <p:cNvPr id="20" name="Rectangle 53"/>
          <p:cNvSpPr/>
          <p:nvPr/>
        </p:nvSpPr>
        <p:spPr>
          <a:xfrm>
            <a:off x="5421623" y="5537883"/>
            <a:ext cx="18246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</a:pPr>
            <a:r>
              <a:rPr kumimoji="1" lang="ru-RU" dirty="0" smtClean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Число </a:t>
            </a:r>
            <a:r>
              <a:rPr kumimoji="1" lang="ru-RU" dirty="0" err="1" smtClean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Бингама</a:t>
            </a:r>
            <a:endParaRPr kumimoji="1" lang="ru-RU" u="sng" dirty="0" smtClean="0">
              <a:solidFill>
                <a:srgbClr val="003399"/>
              </a:solidFill>
              <a:latin typeface="Arial Narrow" pitchFamily="34" charset="0"/>
              <a:sym typeface="Symbol" pitchFamily="18" charset="2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74381"/>
          <a:stretch/>
        </p:blipFill>
        <p:spPr>
          <a:xfrm>
            <a:off x="5421623" y="4738220"/>
            <a:ext cx="1314894" cy="79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7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 Template_11.29.12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8E9B23"/>
      </a:accent1>
      <a:accent2>
        <a:srgbClr val="4C5412"/>
      </a:accent2>
      <a:accent3>
        <a:srgbClr val="899623"/>
      </a:accent3>
      <a:accent4>
        <a:srgbClr val="CDDA63"/>
      </a:accent4>
      <a:accent5>
        <a:srgbClr val="DAE48C"/>
      </a:accent5>
      <a:accent6>
        <a:srgbClr val="E9EFBB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normAutofit/>
      </a:bodyPr>
      <a:lstStyle>
        <a:defPPr algn="ctr">
          <a:defRPr dirty="0">
            <a:latin typeface="+mj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9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110" b="1" i="0" u="none" strike="noStrike" kern="1200" cap="none" spc="0" normalizeH="0" baseline="0" noProof="0" dirty="0" smtClean="0">
            <a:ln>
              <a:noFill/>
            </a:ln>
            <a:solidFill>
              <a:srgbClr val="595959"/>
            </a:solidFill>
            <a:effectLst/>
            <a:uLnTx/>
            <a:uFillTx/>
            <a:ea typeface="+mj-ea"/>
            <a:cs typeface="+mj-cs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verview Slides.potx" id="{F5E17A39-7484-454C-BD1B-A3A251539016}" vid="{6BC8FEFF-CDB5-4377-80B2-C79C0883369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3518</TotalTime>
  <Words>2365</Words>
  <Application>Microsoft Office PowerPoint</Application>
  <PresentationFormat>Widescreen</PresentationFormat>
  <Paragraphs>396</Paragraphs>
  <Slides>35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ＭＳ Ｐゴシック</vt:lpstr>
      <vt:lpstr>ＭＳ Ｐゴシック</vt:lpstr>
      <vt:lpstr>Arial</vt:lpstr>
      <vt:lpstr>Arial Narrow</vt:lpstr>
      <vt:lpstr>Calibri</vt:lpstr>
      <vt:lpstr>Helvetica</vt:lpstr>
      <vt:lpstr>Lucida Grande</vt:lpstr>
      <vt:lpstr>Symbol</vt:lpstr>
      <vt:lpstr>Times</vt:lpstr>
      <vt:lpstr>Times New Roman</vt:lpstr>
      <vt:lpstr>Wingdings</vt:lpstr>
      <vt:lpstr>Presentation Template_11.29.12</vt:lpstr>
      <vt:lpstr>Equation</vt:lpstr>
      <vt:lpstr>Формула</vt:lpstr>
      <vt:lpstr>Microsoft Equation 3.0</vt:lpstr>
      <vt:lpstr>PowerPoint Presentation</vt:lpstr>
      <vt:lpstr>Содержание лекции</vt:lpstr>
      <vt:lpstr>Мотивация: моделирование нефтесервисных технологий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Многосеточный метод: эффективный солвер для эллиптических ДУ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Сравнение с экспериментом по закачке воды с песком (формирование осадка)</vt:lpstr>
      <vt:lpstr>Заключение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Участники консорциума</dc:title>
  <dc:creator>Andrei Osiptsov</dc:creator>
  <cp:lastModifiedBy>Sergei Boronin</cp:lastModifiedBy>
  <cp:revision>265</cp:revision>
  <dcterms:created xsi:type="dcterms:W3CDTF">2016-11-29T06:32:35Z</dcterms:created>
  <dcterms:modified xsi:type="dcterms:W3CDTF">2017-08-15T20:24:35Z</dcterms:modified>
</cp:coreProperties>
</file>