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0" r:id="rId2"/>
    <p:sldMasterId id="2147484183" r:id="rId3"/>
  </p:sldMasterIdLst>
  <p:notesMasterIdLst>
    <p:notesMasterId r:id="rId11"/>
  </p:notesMasterIdLst>
  <p:sldIdLst>
    <p:sldId id="256" r:id="rId4"/>
    <p:sldId id="352" r:id="rId5"/>
    <p:sldId id="357" r:id="rId6"/>
    <p:sldId id="353" r:id="rId7"/>
    <p:sldId id="358" r:id="rId8"/>
    <p:sldId id="355" r:id="rId9"/>
    <p:sldId id="34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0021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7D05-58A3-4BCA-B519-D525EE4A225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2FC5-8F20-49B1-979A-FCF8904C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9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0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1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3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7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2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8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4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93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5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6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4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6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4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7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1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1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1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1661-7911-49B9-8D1E-9E0B228C1F67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9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4.wmf"/><Relationship Id="rId19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859" y="809330"/>
            <a:ext cx="9144000" cy="108537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A50021"/>
                </a:solidFill>
              </a:rPr>
              <a:t>Thermodynamically compatible models</a:t>
            </a:r>
            <a:br>
              <a:rPr lang="en-US" sz="4000" b="1" dirty="0">
                <a:solidFill>
                  <a:srgbClr val="A50021"/>
                </a:solidFill>
              </a:rPr>
            </a:br>
            <a:r>
              <a:rPr lang="en-US" sz="4000" b="1" dirty="0">
                <a:solidFill>
                  <a:srgbClr val="A50021"/>
                </a:solidFill>
              </a:rPr>
              <a:t>of multiphase compressible flows</a:t>
            </a:r>
            <a:endParaRPr lang="ru-RU" sz="4000" b="1" dirty="0">
              <a:solidFill>
                <a:srgbClr val="A50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251" y="2732905"/>
            <a:ext cx="9144000" cy="28657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Application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Romenski E.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Sobolev Institute of Mathematics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406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Распространение акустических волн в насыщенной жидкостью пористой среде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2</a:t>
            </a:fld>
            <a:endParaRPr lang="ru-RU" alt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A2EC8F-584B-420F-8A93-C03179EEA5A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73835" y="1430855"/>
            <a:ext cx="5671759" cy="4398760"/>
            <a:chOff x="1344493" y="0"/>
            <a:chExt cx="3768075" cy="316835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CF3E530-EA91-4DBA-B7A9-3BA92E86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493" y="0"/>
              <a:ext cx="3768075" cy="3168352"/>
            </a:xfrm>
            <a:prstGeom prst="rect">
              <a:avLst/>
            </a:prstGeom>
            <a:pattFill prst="weave">
              <a:fgClr>
                <a:srgbClr val="996633"/>
              </a:fgClr>
              <a:bgClr>
                <a:srgbClr val="FFFFFF"/>
              </a:bgClr>
            </a:pattFill>
            <a:ln w="952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4339917-EEC4-4F69-9C74-D4DEBFC4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432" y="1624"/>
              <a:ext cx="1224136" cy="3166728"/>
            </a:xfrm>
            <a:prstGeom prst="rect">
              <a:avLst/>
            </a:prstGeom>
            <a:pattFill prst="dashHorz">
              <a:fgClr>
                <a:srgbClr val="00B0F0"/>
              </a:fgClr>
              <a:bgClr>
                <a:srgbClr val="FFFFFF"/>
              </a:bgClr>
            </a:pattFill>
            <a:ln w="317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8187C92-1D16-4064-A382-959E3603C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164" y="571200"/>
              <a:ext cx="160666" cy="151685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50000">
                  <a:srgbClr val="C2D1ED"/>
                </a:gs>
                <a:gs pos="100000">
                  <a:srgbClr val="E1E8F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71CEC588-4F39-4187-B52D-4526B596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804" y="104335"/>
              <a:ext cx="936745" cy="33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источник</a:t>
              </a:r>
              <a:endParaRPr lang="ru-RU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C620F869-FFF6-4699-B357-5AE2B158D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0472" y="1850964"/>
              <a:ext cx="2092825" cy="59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насыщенная водой пористая  матрица</a:t>
              </a:r>
              <a:endPara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82C44879-6385-4193-97F1-F7B77B943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512" y="1850965"/>
              <a:ext cx="987821" cy="59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1F497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скважина</a:t>
              </a:r>
              <a:endParaRPr lang="ru-RU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DF5A8F-E82A-43DD-867E-380A638B9725}"/>
              </a:ext>
            </a:extLst>
          </p:cNvPr>
          <p:cNvSpPr txBox="1"/>
          <p:nvPr/>
        </p:nvSpPr>
        <p:spPr>
          <a:xfrm>
            <a:off x="7104888" y="1250282"/>
            <a:ext cx="3968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Начальные условия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Жидкая среда покоится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Начальные напряжения отсутствуют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61CC7-F10D-4E5B-9FAB-3B53031E3AF0}"/>
              </a:ext>
            </a:extLst>
          </p:cNvPr>
          <p:cNvSpPr txBox="1"/>
          <p:nvPr/>
        </p:nvSpPr>
        <p:spPr>
          <a:xfrm>
            <a:off x="7168896" y="2984965"/>
            <a:ext cx="46640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Граничные условия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двухфазная среда считается</a:t>
            </a:r>
            <a:br>
              <a:rPr lang="ru-RU" dirty="0"/>
            </a:br>
            <a:r>
              <a:rPr lang="ru-RU" dirty="0"/>
              <a:t>неограниченной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граница пористой среды и скважины</a:t>
            </a:r>
            <a:br>
              <a:rPr lang="ru-RU" dirty="0"/>
            </a:br>
            <a:r>
              <a:rPr lang="ru-RU" dirty="0"/>
              <a:t>выделена физическими параметрами: </a:t>
            </a:r>
            <a:br>
              <a:rPr lang="ru-RU" dirty="0"/>
            </a:br>
            <a:r>
              <a:rPr lang="ru-RU" dirty="0"/>
              <a:t>объемными содержаниями фаз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81D8208-D6AE-4C0A-9D47-85F708112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771606"/>
              </p:ext>
            </p:extLst>
          </p:nvPr>
        </p:nvGraphicFramePr>
        <p:xfrm>
          <a:off x="4703953" y="5250055"/>
          <a:ext cx="1293193" cy="51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3" imgW="571252" imgH="228501" progId="Equation.DSMT4">
                  <p:embed/>
                </p:oleObj>
              </mc:Choice>
              <mc:Fallback>
                <p:oleObj name="Equation" r:id="rId3" imgW="571252" imgH="22850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953" y="5250055"/>
                        <a:ext cx="1293193" cy="517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8D27514-4355-4CD5-9ED9-DAB70C6CE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06121"/>
              </p:ext>
            </p:extLst>
          </p:nvPr>
        </p:nvGraphicFramePr>
        <p:xfrm>
          <a:off x="4703953" y="4786658"/>
          <a:ext cx="1293193" cy="51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Equation" r:id="rId5" imgW="571252" imgH="228501" progId="Equation.DSMT4">
                  <p:embed/>
                </p:oleObj>
              </mc:Choice>
              <mc:Fallback>
                <p:oleObj name="Equation" r:id="rId5" imgW="571252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953" y="4786658"/>
                        <a:ext cx="1293193" cy="517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E788508F-8D50-438A-A470-0DA613EDA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96413"/>
              </p:ext>
            </p:extLst>
          </p:nvPr>
        </p:nvGraphicFramePr>
        <p:xfrm>
          <a:off x="1088977" y="5249491"/>
          <a:ext cx="1493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81D8208-D6AE-4C0A-9D47-85F708112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977" y="5249491"/>
                        <a:ext cx="149383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04ABB6AC-4BD4-4323-B408-5F7372032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178539"/>
              </p:ext>
            </p:extLst>
          </p:nvPr>
        </p:nvGraphicFramePr>
        <p:xfrm>
          <a:off x="1103265" y="4785941"/>
          <a:ext cx="14652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8D27514-4355-4CD5-9ED9-DAB70C6CE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65" y="4785941"/>
                        <a:ext cx="1465262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8">
            <a:extLst>
              <a:ext uri="{FF2B5EF4-FFF2-40B4-BE49-F238E27FC236}">
                <a16:creationId xmlns:a16="http://schemas.microsoft.com/office/drawing/2014/main" id="{D30C9841-F5AA-4458-A899-6C1C708F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2939" y="61507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E986570-2C7D-4458-9217-52A834829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64498"/>
              </p:ext>
            </p:extLst>
          </p:nvPr>
        </p:nvGraphicFramePr>
        <p:xfrm>
          <a:off x="7512939" y="5644949"/>
          <a:ext cx="4192857" cy="52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11" imgW="2667000" imgH="330200" progId="Equation.DSMT4">
                  <p:embed/>
                </p:oleObj>
              </mc:Choice>
              <mc:Fallback>
                <p:oleObj name="Equation" r:id="rId11" imgW="2667000" imgH="330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939" y="5644949"/>
                        <a:ext cx="4192857" cy="5222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61C8A53-E691-428A-98EB-E7F19D88CF11}"/>
              </a:ext>
            </a:extLst>
          </p:cNvPr>
          <p:cNvSpPr txBox="1"/>
          <p:nvPr/>
        </p:nvSpPr>
        <p:spPr>
          <a:xfrm>
            <a:off x="7168896" y="5275617"/>
            <a:ext cx="271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Источник типа </a:t>
            </a:r>
            <a:r>
              <a:rPr lang="ru-RU" b="1" dirty="0" err="1"/>
              <a:t>Рикера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068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406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Распространение акустических волн в насыщенной двухфазной смесью пористой среде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3</a:t>
            </a:fld>
            <a:endParaRPr lang="ru-RU" altLang="ru-RU" sz="1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A2EC8F-584B-420F-8A93-C03179EEA5A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973835" y="1430855"/>
            <a:ext cx="5671759" cy="4398760"/>
            <a:chOff x="1344493" y="0"/>
            <a:chExt cx="3768075" cy="316835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CF3E530-EA91-4DBA-B7A9-3BA92E868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493" y="0"/>
              <a:ext cx="3768075" cy="3168352"/>
            </a:xfrm>
            <a:prstGeom prst="rect">
              <a:avLst/>
            </a:prstGeom>
            <a:pattFill prst="weave">
              <a:fgClr>
                <a:srgbClr val="996633"/>
              </a:fgClr>
              <a:bgClr>
                <a:srgbClr val="FFFFFF"/>
              </a:bgClr>
            </a:pattFill>
            <a:ln w="952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4339917-EEC4-4F69-9C74-D4DEBFC4F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432" y="1624"/>
              <a:ext cx="1224136" cy="3166728"/>
            </a:xfrm>
            <a:prstGeom prst="rect">
              <a:avLst/>
            </a:prstGeom>
            <a:pattFill prst="dashHorz">
              <a:fgClr>
                <a:srgbClr val="00B0F0"/>
              </a:fgClr>
              <a:bgClr>
                <a:srgbClr val="FFFFFF"/>
              </a:bgClr>
            </a:pattFill>
            <a:ln w="317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8187C92-1D16-4064-A382-959E3603C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164" y="571200"/>
              <a:ext cx="160666" cy="151685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50000">
                  <a:srgbClr val="C2D1ED"/>
                </a:gs>
                <a:gs pos="100000">
                  <a:srgbClr val="E1E8F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71CEC588-4F39-4187-B52D-4526B5967C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804" y="104335"/>
              <a:ext cx="936745" cy="33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источник</a:t>
              </a:r>
              <a:endParaRPr lang="ru-RU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82C44879-6385-4193-97F1-F7B77B943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156" y="1271504"/>
              <a:ext cx="987821" cy="59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1F497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скважина</a:t>
              </a:r>
              <a:endParaRPr lang="ru-RU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C620F869-FFF6-4699-B357-5AE2B158D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9855" y="1616375"/>
              <a:ext cx="1308944" cy="59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насыщенная</a:t>
              </a:r>
              <a:br>
                <a:rPr lang="ru-RU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2400" b="1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водой</a:t>
              </a:r>
              <a:endPara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DF5A8F-E82A-43DD-867E-380A638B9725}"/>
              </a:ext>
            </a:extLst>
          </p:cNvPr>
          <p:cNvSpPr txBox="1"/>
          <p:nvPr/>
        </p:nvSpPr>
        <p:spPr>
          <a:xfrm>
            <a:off x="7104888" y="1250282"/>
            <a:ext cx="3968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Начальные условия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Жидкая среда покоится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Начальные напряжения отсутствуют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61CC7-F10D-4E5B-9FAB-3B53031E3AF0}"/>
              </a:ext>
            </a:extLst>
          </p:cNvPr>
          <p:cNvSpPr txBox="1"/>
          <p:nvPr/>
        </p:nvSpPr>
        <p:spPr>
          <a:xfrm>
            <a:off x="7104888" y="3630235"/>
            <a:ext cx="46640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Граничные условия</a:t>
            </a:r>
          </a:p>
          <a:p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трехфазная среда считается</a:t>
            </a:r>
            <a:br>
              <a:rPr lang="ru-RU" dirty="0"/>
            </a:br>
            <a:r>
              <a:rPr lang="ru-RU" dirty="0"/>
              <a:t>неограниченной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граница пористой среды и скважины</a:t>
            </a:r>
            <a:br>
              <a:rPr lang="ru-RU" dirty="0"/>
            </a:br>
            <a:r>
              <a:rPr lang="ru-RU" dirty="0"/>
              <a:t>выделена физическими параметрами: </a:t>
            </a:r>
            <a:br>
              <a:rPr lang="ru-RU" dirty="0"/>
            </a:br>
            <a:r>
              <a:rPr lang="ru-RU" dirty="0"/>
              <a:t>объемными содержаниями фаз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81D8208-D6AE-4C0A-9D47-85F708112E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3566"/>
              </p:ext>
            </p:extLst>
          </p:nvPr>
        </p:nvGraphicFramePr>
        <p:xfrm>
          <a:off x="5032375" y="5251450"/>
          <a:ext cx="1495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1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81D8208-D6AE-4C0A-9D47-85F708112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5251450"/>
                        <a:ext cx="1495425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8D27514-4355-4CD5-9ED9-DAB70C6CE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65114"/>
              </p:ext>
            </p:extLst>
          </p:nvPr>
        </p:nvGraphicFramePr>
        <p:xfrm>
          <a:off x="5132671" y="4451955"/>
          <a:ext cx="1293193" cy="51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Equation" r:id="rId5" imgW="571320" imgH="228600" progId="Equation.DSMT4">
                  <p:embed/>
                </p:oleObj>
              </mc:Choice>
              <mc:Fallback>
                <p:oleObj name="Equation" r:id="rId5" imgW="571320" imgH="2286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8D27514-4355-4CD5-9ED9-DAB70C6CE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671" y="4451955"/>
                        <a:ext cx="1293193" cy="517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E788508F-8D50-438A-A470-0DA613EDA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711135"/>
              </p:ext>
            </p:extLst>
          </p:nvPr>
        </p:nvGraphicFramePr>
        <p:xfrm>
          <a:off x="1088977" y="5249491"/>
          <a:ext cx="1493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E788508F-8D50-438A-A470-0DA613EDA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977" y="5249491"/>
                        <a:ext cx="1493838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04ABB6AC-4BD4-4323-B408-5F7372032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26128"/>
              </p:ext>
            </p:extLst>
          </p:nvPr>
        </p:nvGraphicFramePr>
        <p:xfrm>
          <a:off x="1125354" y="4452700"/>
          <a:ext cx="14652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9" imgW="647640" imgH="228600" progId="Equation.DSMT4">
                  <p:embed/>
                </p:oleObj>
              </mc:Choice>
              <mc:Fallback>
                <p:oleObj name="Equation" r:id="rId9" imgW="647640" imgH="2286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04ABB6AC-4BD4-4323-B408-5F7372032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354" y="4452700"/>
                        <a:ext cx="1465262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706DC579-C98D-44E8-A404-DDC1D81A5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481396"/>
              </p:ext>
            </p:extLst>
          </p:nvPr>
        </p:nvGraphicFramePr>
        <p:xfrm>
          <a:off x="1125354" y="4812585"/>
          <a:ext cx="14652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Equation" r:id="rId11" imgW="647640" imgH="228600" progId="Equation.DSMT4">
                  <p:embed/>
                </p:oleObj>
              </mc:Choice>
              <mc:Fallback>
                <p:oleObj name="Equation" r:id="rId11" imgW="647640" imgH="2286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04ABB6AC-4BD4-4323-B408-5F7372032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354" y="4812585"/>
                        <a:ext cx="1465262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BF646D21-8291-453D-A8C7-57903AEF0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374509"/>
              </p:ext>
            </p:extLst>
          </p:nvPr>
        </p:nvGraphicFramePr>
        <p:xfrm>
          <a:off x="5046663" y="4814888"/>
          <a:ext cx="1466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13" imgW="647640" imgH="228600" progId="Equation.DSMT4">
                  <p:embed/>
                </p:oleObj>
              </mc:Choice>
              <mc:Fallback>
                <p:oleObj name="Equation" r:id="rId13" imgW="64764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81D8208-D6AE-4C0A-9D47-85F708112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4814888"/>
                        <a:ext cx="146685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FD7A5D83-1AD1-4184-93E9-85C0A9AF0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45034"/>
              </p:ext>
            </p:extLst>
          </p:nvPr>
        </p:nvGraphicFramePr>
        <p:xfrm>
          <a:off x="3241675" y="5237163"/>
          <a:ext cx="1466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15" imgW="647640" imgH="228600" progId="Equation.DSMT4">
                  <p:embed/>
                </p:oleObj>
              </mc:Choice>
              <mc:Fallback>
                <p:oleObj name="Equation" r:id="rId15" imgW="647640" imgH="22860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81D8208-D6AE-4C0A-9D47-85F708112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5237163"/>
                        <a:ext cx="1466850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id="{CB1B9F58-8793-4D55-8467-046CEA2AD9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86307"/>
              </p:ext>
            </p:extLst>
          </p:nvPr>
        </p:nvGraphicFramePr>
        <p:xfrm>
          <a:off x="3327948" y="4436632"/>
          <a:ext cx="1293193" cy="517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quation" r:id="rId17" imgW="571320" imgH="228600" progId="Equation.DSMT4">
                  <p:embed/>
                </p:oleObj>
              </mc:Choice>
              <mc:Fallback>
                <p:oleObj name="Equation" r:id="rId17" imgW="571320" imgH="2286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8D27514-4355-4CD5-9ED9-DAB70C6CE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948" y="4436632"/>
                        <a:ext cx="1293193" cy="517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31AB2BF2-12E5-4CA9-9128-A8510BBB4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19806"/>
              </p:ext>
            </p:extLst>
          </p:nvPr>
        </p:nvGraphicFramePr>
        <p:xfrm>
          <a:off x="3227388" y="4799013"/>
          <a:ext cx="1495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quation" r:id="rId18" imgW="660240" imgH="228600" progId="Equation.DSMT4">
                  <p:embed/>
                </p:oleObj>
              </mc:Choice>
              <mc:Fallback>
                <p:oleObj name="Equation" r:id="rId18" imgW="660240" imgH="2286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BF646D21-8291-453D-A8C7-57903AEF0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4799013"/>
                        <a:ext cx="1495425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E09F27B-90AF-41EB-BBC0-706839BF6294}"/>
              </a:ext>
            </a:extLst>
          </p:cNvPr>
          <p:cNvCxnSpPr>
            <a:cxnSpLocks/>
          </p:cNvCxnSpPr>
          <p:nvPr/>
        </p:nvCxnSpPr>
        <p:spPr>
          <a:xfrm>
            <a:off x="4846320" y="1430855"/>
            <a:ext cx="0" cy="4398760"/>
          </a:xfrm>
          <a:prstGeom prst="line">
            <a:avLst/>
          </a:prstGeom>
          <a:ln w="15875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6">
            <a:extLst>
              <a:ext uri="{FF2B5EF4-FFF2-40B4-BE49-F238E27FC236}">
                <a16:creationId xmlns:a16="http://schemas.microsoft.com/office/drawing/2014/main" id="{958BB051-FEE9-43D7-BE5F-4054F52F649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63364" y="3168570"/>
            <a:ext cx="3150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пористая    матрица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A6539D15-406B-4D00-8C3A-9368FC1CA0C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00222" y="3705258"/>
            <a:ext cx="19702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насыщенная</a:t>
            </a:r>
            <a:b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нефтью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3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406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Распространение акустических волн в насыщенной  пористой среде: пример расчета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35131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пористость</a:t>
            </a:r>
            <a:r>
              <a:rPr lang="en-US" sz="1600" dirty="0"/>
              <a:t> 0.2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 	</a:t>
            </a:r>
            <a:r>
              <a:rPr lang="ru-RU" sz="1600" dirty="0"/>
              <a:t>давление</a:t>
            </a:r>
            <a:r>
              <a:rPr lang="en-US" sz="1600" dirty="0"/>
              <a:t> 	</a:t>
            </a:r>
            <a:r>
              <a:rPr lang="ru-RU" sz="1600" dirty="0"/>
              <a:t>	</a:t>
            </a:r>
            <a:r>
              <a:rPr lang="en-US" sz="1600" dirty="0"/>
              <a:t>       </a:t>
            </a:r>
            <a:r>
              <a:rPr lang="ru-RU" sz="1600" dirty="0"/>
              <a:t>       </a:t>
            </a:r>
            <a:r>
              <a:rPr lang="en-US" sz="1600" dirty="0"/>
              <a:t>x-</a:t>
            </a:r>
            <a:r>
              <a:rPr lang="ru-RU" sz="1600" dirty="0"/>
              <a:t>компонента</a:t>
            </a:r>
            <a:r>
              <a:rPr lang="en-US" sz="1600" dirty="0"/>
              <a:t> </a:t>
            </a:r>
            <a:r>
              <a:rPr lang="ru-RU" sz="1600" dirty="0" err="1"/>
              <a:t>девиатора</a:t>
            </a:r>
            <a:r>
              <a:rPr lang="ru-RU" sz="1600" dirty="0"/>
              <a:t> напряжений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4</a:t>
            </a:fld>
            <a:endParaRPr lang="ru-RU" altLang="ru-RU" sz="1400"/>
          </a:p>
        </p:txBody>
      </p:sp>
      <p:pic>
        <p:nvPicPr>
          <p:cNvPr id="19" name="Picture 433">
            <a:extLst>
              <a:ext uri="{FF2B5EF4-FFF2-40B4-BE49-F238E27FC236}">
                <a16:creationId xmlns:a16="http://schemas.microsoft.com/office/drawing/2014/main" id="{1D0181EA-3B87-44B9-8CF1-E866BCB4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990" y="1865748"/>
            <a:ext cx="3957906" cy="34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4">
            <a:extLst>
              <a:ext uri="{FF2B5EF4-FFF2-40B4-BE49-F238E27FC236}">
                <a16:creationId xmlns:a16="http://schemas.microsoft.com/office/drawing/2014/main" id="{0DC55A98-5F5B-4FB5-BFB7-28460849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8008" y="1793749"/>
            <a:ext cx="4023311" cy="34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1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406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Распространение акустических волн в насыщенной  пористой среде: анализ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5</a:t>
            </a:fld>
            <a:endParaRPr lang="ru-RU" altLang="ru-RU" sz="14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674F705-757A-4BC8-B57C-9778D1766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" y="16002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>
            <a:extLst>
              <a:ext uri="{FF2B5EF4-FFF2-40B4-BE49-F238E27FC236}">
                <a16:creationId xmlns:a16="http://schemas.microsoft.com/office/drawing/2014/main" id="{27484810-712E-47FE-8140-55EEC0AB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8393"/>
            <a:ext cx="3372112" cy="19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3E737B44-E3D0-4A32-A6E6-585E9300B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720" y="16589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C9169CB0-9938-41ED-BE16-9C5BDFFF2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32" y="1624901"/>
            <a:ext cx="3236976" cy="18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303F711-701C-4636-B95F-F61CB91A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28" y="38631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2A9FC71A-8854-4C17-9B89-4266AD85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2" y="3760313"/>
            <a:ext cx="3497620" cy="20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193C5F-6DAA-45C8-89BF-8EA9940E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4568" y="40873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7" name="Picture 7">
            <a:extLst>
              <a:ext uri="{FF2B5EF4-FFF2-40B4-BE49-F238E27FC236}">
                <a16:creationId xmlns:a16="http://schemas.microsoft.com/office/drawing/2014/main" id="{28CB0F7E-BB4D-4791-8D6F-CA603BC2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75" y="3860655"/>
            <a:ext cx="3327027" cy="191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83DCCD-AF2F-4555-BBF4-5202E84AF456}"/>
              </a:ext>
            </a:extLst>
          </p:cNvPr>
          <p:cNvSpPr txBox="1"/>
          <p:nvPr/>
        </p:nvSpPr>
        <p:spPr>
          <a:xfrm>
            <a:off x="7426008" y="1587664"/>
            <a:ext cx="404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Изменение давления вблизи</a:t>
            </a:r>
            <a:br>
              <a:rPr lang="ru-RU" dirty="0"/>
            </a:br>
            <a:r>
              <a:rPr lang="ru-RU" dirty="0"/>
              <a:t> водонефтяного контакта</a:t>
            </a:r>
            <a:br>
              <a:rPr lang="ru-RU" dirty="0"/>
            </a:br>
            <a:r>
              <a:rPr lang="ru-RU" dirty="0"/>
              <a:t> (g1-g8) и границы формации и воды (p1-p8).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AFB1A-BB9F-4FF7-90C2-F5E146626910}"/>
              </a:ext>
            </a:extLst>
          </p:cNvPr>
          <p:cNvSpPr txBox="1"/>
          <p:nvPr/>
        </p:nvSpPr>
        <p:spPr>
          <a:xfrm>
            <a:off x="7426008" y="3982244"/>
            <a:ext cx="404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Изменение  компоненты напряжения вблизи  водонефтяного контакта (g1-g8) и границы формации и воды (p1-p8).</a:t>
            </a:r>
          </a:p>
        </p:txBody>
      </p:sp>
    </p:spTree>
    <p:extLst>
      <p:ext uri="{BB962C8B-B14F-4D97-AF65-F5344CB8AC3E}">
        <p14:creationId xmlns:p14="http://schemas.microsoft.com/office/powerpoint/2010/main" val="274583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406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Распространение акустических волн в насыщенной двухфазной смесью пористой среде: пример расчета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351310"/>
            <a:ext cx="9942576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пористость</a:t>
            </a:r>
            <a:r>
              <a:rPr lang="en-US" sz="1600" dirty="0"/>
              <a:t> 0.2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 	</a:t>
            </a:r>
            <a:r>
              <a:rPr lang="ru-RU" sz="1600" b="1" dirty="0"/>
              <a:t>			</a:t>
            </a:r>
            <a:r>
              <a:rPr lang="ru-RU" sz="1600" dirty="0"/>
              <a:t>давление</a:t>
            </a:r>
            <a:r>
              <a:rPr lang="en-US" sz="1600" dirty="0"/>
              <a:t> </a:t>
            </a:r>
            <a:r>
              <a:rPr lang="ru-RU" sz="1600" dirty="0"/>
              <a:t>	</a:t>
            </a:r>
            <a:r>
              <a:rPr lang="en-US" sz="1600" dirty="0"/>
              <a:t>     </a:t>
            </a:r>
            <a:r>
              <a:rPr lang="ru-RU" sz="1600" dirty="0"/>
              <a:t>       </a:t>
            </a:r>
            <a:r>
              <a:rPr lang="en-US" sz="1600" dirty="0"/>
              <a:t>x-</a:t>
            </a:r>
            <a:r>
              <a:rPr lang="ru-RU" sz="1600" dirty="0"/>
              <a:t>компонента</a:t>
            </a:r>
            <a:r>
              <a:rPr lang="en-US" sz="1600" dirty="0"/>
              <a:t> </a:t>
            </a:r>
            <a:r>
              <a:rPr lang="ru-RU" sz="1600" dirty="0" err="1"/>
              <a:t>девиатора</a:t>
            </a:r>
            <a:r>
              <a:rPr lang="ru-RU" sz="1600" dirty="0"/>
              <a:t> напряжений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6</a:t>
            </a:fld>
            <a:endParaRPr lang="ru-RU" altLang="ru-RU" sz="1400"/>
          </a:p>
        </p:txBody>
      </p:sp>
      <p:pic>
        <p:nvPicPr>
          <p:cNvPr id="15" name="Picture 223">
            <a:extLst>
              <a:ext uri="{FF2B5EF4-FFF2-40B4-BE49-F238E27FC236}">
                <a16:creationId xmlns:a16="http://schemas.microsoft.com/office/drawing/2014/main" id="{63DC0AB4-9BCC-44EA-BADC-3183EAB0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87" y="1748886"/>
            <a:ext cx="3652413" cy="320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64">
            <a:extLst>
              <a:ext uri="{FF2B5EF4-FFF2-40B4-BE49-F238E27FC236}">
                <a16:creationId xmlns:a16="http://schemas.microsoft.com/office/drawing/2014/main" id="{B36FE67E-80F3-422E-8090-E153D041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728215"/>
            <a:ext cx="3687044" cy="320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30263F-7233-4042-98CD-E772C2871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956" y="1500749"/>
            <a:ext cx="5836701" cy="40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38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Фильтрация водонефтяной смеси: 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268760"/>
            <a:ext cx="8503920" cy="5112568"/>
          </a:xfrm>
        </p:spPr>
        <p:txBody>
          <a:bodyPr>
            <a:normAutofit/>
          </a:bodyPr>
          <a:lstStyle/>
          <a:p>
            <a:r>
              <a:rPr lang="ru-RU" sz="1200" dirty="0"/>
              <a:t>Фильтрация </a:t>
            </a:r>
            <a:r>
              <a:rPr lang="ru-RU" sz="1200" dirty="0" err="1"/>
              <a:t>нефте</a:t>
            </a:r>
            <a:r>
              <a:rPr lang="ru-RU" sz="1200" dirty="0"/>
              <a:t>-водяной смеси в </a:t>
            </a:r>
            <a:r>
              <a:rPr lang="ru-RU" sz="1200" dirty="0" err="1"/>
              <a:t>заскважинное</a:t>
            </a:r>
            <a:r>
              <a:rPr lang="ru-RU" sz="1200" dirty="0"/>
              <a:t> пространство при нагнетании смеси в скважину</a:t>
            </a:r>
            <a:r>
              <a:rPr lang="en-US" sz="1200" dirty="0"/>
              <a:t>.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en-US" sz="1200" dirty="0"/>
          </a:p>
          <a:p>
            <a:r>
              <a:rPr lang="ru-RU" sz="1200" dirty="0"/>
              <a:t>Поле скоростей воды и</a:t>
            </a:r>
            <a:r>
              <a:rPr lang="es-ES" sz="1200" dirty="0"/>
              <a:t> </a:t>
            </a:r>
            <a:r>
              <a:rPr lang="ru-RU" sz="1200" dirty="0"/>
              <a:t>нефти</a:t>
            </a:r>
            <a:r>
              <a:rPr lang="es-ES" sz="1200" dirty="0"/>
              <a:t> (</a:t>
            </a:r>
            <a:r>
              <a:rPr lang="ru-RU" sz="1200" dirty="0"/>
              <a:t>горизонтальная компонента</a:t>
            </a:r>
            <a:r>
              <a:rPr lang="es-ES" sz="1200" dirty="0"/>
              <a:t>). </a:t>
            </a:r>
            <a:r>
              <a:rPr lang="ru-RU" sz="1200" dirty="0"/>
              <a:t> Акустический источник отсутствует </a:t>
            </a:r>
            <a:r>
              <a:rPr lang="es-ES" sz="1200" dirty="0"/>
              <a:t>(</a:t>
            </a:r>
            <a:r>
              <a:rPr lang="ru-RU" sz="1200" dirty="0"/>
              <a:t>левый график</a:t>
            </a:r>
            <a:r>
              <a:rPr lang="es-ES" sz="1200" dirty="0"/>
              <a:t>)</a:t>
            </a:r>
            <a:r>
              <a:rPr lang="ru-RU" sz="1200" dirty="0"/>
              <a:t> / Акустический источник (типа </a:t>
            </a:r>
            <a:r>
              <a:rPr lang="ru-RU" sz="1200" dirty="0" err="1"/>
              <a:t>Рикера</a:t>
            </a:r>
            <a:r>
              <a:rPr lang="ru-RU" sz="1200" dirty="0"/>
              <a:t>) находится в нижней части скважины</a:t>
            </a:r>
            <a:r>
              <a:rPr lang="fr-FR" sz="1200" dirty="0"/>
              <a:t> </a:t>
            </a:r>
            <a:r>
              <a:rPr lang="en-US" sz="1200" dirty="0"/>
              <a:t>(</a:t>
            </a:r>
            <a:r>
              <a:rPr lang="ru-RU" sz="1200" dirty="0"/>
              <a:t>правый график</a:t>
            </a:r>
            <a:r>
              <a:rPr lang="en-US" sz="1200" dirty="0"/>
              <a:t>)</a:t>
            </a:r>
            <a:r>
              <a:rPr lang="ru-RU" sz="1200" dirty="0"/>
              <a:t>.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5CD-2A31-4C85-A912-94B143E4AE4F}" type="datetime1">
              <a:rPr lang="ru-RU" sz="1100">
                <a:solidFill>
                  <a:schemeClr val="accent3">
                    <a:lumMod val="75000"/>
                  </a:schemeClr>
                </a:solidFill>
              </a:rPr>
              <a:t>17.08.2017</a:t>
            </a:fld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84431" y="412687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263166-FA9F-401A-98DE-973402933288}" type="slidenum">
              <a:rPr lang="ru-RU" altLang="ru-RU" sz="1400"/>
              <a:pPr algn="r" eaLnBrk="1" hangingPunct="1"/>
              <a:t>7</a:t>
            </a:fld>
            <a:endParaRPr lang="ru-RU" altLang="ru-RU" sz="1400"/>
          </a:p>
        </p:txBody>
      </p:sp>
      <p:pic>
        <p:nvPicPr>
          <p:cNvPr id="16" name="Picture 429">
            <a:extLst>
              <a:ext uri="{FF2B5EF4-FFF2-40B4-BE49-F238E27FC236}">
                <a16:creationId xmlns:a16="http://schemas.microsoft.com/office/drawing/2014/main" id="{4F7D08B0-F783-4EE1-A404-29373F6FD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8" y="2204865"/>
            <a:ext cx="2790166" cy="21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1">
            <a:extLst>
              <a:ext uri="{FF2B5EF4-FFF2-40B4-BE49-F238E27FC236}">
                <a16:creationId xmlns:a16="http://schemas.microsoft.com/office/drawing/2014/main" id="{0361DE47-4ABA-42F2-93D6-8D36F327B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92" y="2193499"/>
            <a:ext cx="2790166" cy="21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F61D5365-6A2A-424B-838D-4C99A641A2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7822" y="1944411"/>
            <a:ext cx="3047997" cy="2441753"/>
            <a:chOff x="709710" y="-151364"/>
            <a:chExt cx="4139442" cy="36567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400C268-EA02-4E8D-B813-206BA67A4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10" y="336987"/>
              <a:ext cx="3966988" cy="3168350"/>
            </a:xfrm>
            <a:prstGeom prst="rect">
              <a:avLst/>
            </a:prstGeom>
            <a:pattFill prst="weave">
              <a:fgClr>
                <a:srgbClr val="996633"/>
              </a:fgClr>
              <a:bgClr>
                <a:srgbClr val="FFFFFF"/>
              </a:bgClr>
            </a:pattFill>
            <a:ln w="952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81AC4C7-0E97-42A8-9CC5-975C5CA4F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284" y="336986"/>
              <a:ext cx="176390" cy="1726294"/>
            </a:xfrm>
            <a:prstGeom prst="rect">
              <a:avLst/>
            </a:prstGeom>
            <a:pattFill prst="dashHorz">
              <a:fgClr>
                <a:srgbClr val="00B0F0"/>
              </a:fgClr>
              <a:bgClr>
                <a:srgbClr val="FFFFFF"/>
              </a:bgClr>
            </a:pattFill>
            <a:ln w="3175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42F8A281-0BDB-4C68-B333-1A5230B58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312" y="1840094"/>
              <a:ext cx="72008" cy="72008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50000">
                  <a:srgbClr val="C2D1ED"/>
                </a:gs>
                <a:gs pos="100000">
                  <a:srgbClr val="E1E8F5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B687D642-CC2E-4E5F-ABA0-320FC8D8F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875" y="1639727"/>
              <a:ext cx="1316565" cy="47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source</a:t>
              </a:r>
              <a:endParaRPr lang="ru-RU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2729BA42-FC35-42E9-BB01-174FB0BE3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59" y="526024"/>
              <a:ext cx="1770996" cy="187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>
                  <a:solidFill>
                    <a:srgbClr val="6F0754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oil-water saturated porous medium</a:t>
              </a:r>
              <a:endParaRPr lang="ru-RU" dirty="0">
                <a:solidFill>
                  <a:srgbClr val="6F075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7A298760-FF27-48B7-B602-ADBC06881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366" y="541320"/>
              <a:ext cx="1665875" cy="408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borehole</a:t>
              </a:r>
              <a:endPara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Стрелка вниз 9">
              <a:extLst>
                <a:ext uri="{FF2B5EF4-FFF2-40B4-BE49-F238E27FC236}">
                  <a16:creationId xmlns:a16="http://schemas.microsoft.com/office/drawing/2014/main" id="{8111F07A-442B-40A8-86C6-7AE429D56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547" y="189602"/>
              <a:ext cx="241538" cy="144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3175" algn="ctr">
              <a:solidFill>
                <a:srgbClr val="71893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CD0E7235-408D-4013-B8C3-12FBC940F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938" y="-151364"/>
              <a:ext cx="2117214" cy="51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injected water</a:t>
              </a:r>
              <a:endParaRPr lang="ru-RU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9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197</Words>
  <Application>Microsoft Office PowerPoint</Application>
  <PresentationFormat>Широкоэкранный</PresentationFormat>
  <Paragraphs>109</Paragraphs>
  <Slides>7</Slides>
  <Notes>0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5_Default Design</vt:lpstr>
      <vt:lpstr>16_Default Design</vt:lpstr>
      <vt:lpstr>MathType 6.0 Equation</vt:lpstr>
      <vt:lpstr>Thermodynamically compatible models of multiphase compressible flows</vt:lpstr>
      <vt:lpstr>Распространение акустических волн в насыщенной жидкостью пористой среде</vt:lpstr>
      <vt:lpstr>Распространение акустических волн в насыщенной двухфазной смесью пористой среде</vt:lpstr>
      <vt:lpstr>Распространение акустических волн в насыщенной  пористой среде: пример расчета</vt:lpstr>
      <vt:lpstr>Распространение акустических волн в насыщенной  пористой среде: анализ</vt:lpstr>
      <vt:lpstr>Распространение акустических волн в насыщенной двухфазной смесью пористой среде: пример расчета</vt:lpstr>
      <vt:lpstr>Фильтрация водонефтяной смеси: пример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Thermodynamically compatible systems…</dc:title>
  <dc:creator>Evgeniy Romenskiy</dc:creator>
  <cp:lastModifiedBy>lagrange</cp:lastModifiedBy>
  <cp:revision>167</cp:revision>
  <dcterms:created xsi:type="dcterms:W3CDTF">2017-08-01T04:05:57Z</dcterms:created>
  <dcterms:modified xsi:type="dcterms:W3CDTF">2017-08-17T06:35:39Z</dcterms:modified>
</cp:coreProperties>
</file>