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16A263-7C90-4CE1-A0AB-D893B1469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A9B412-2440-47E0-89CF-DF7E2486B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AD19EB-8599-4519-91B8-0F08EB57C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D79FCD-03CB-41FF-A32D-11A2FB89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D8961C-DA30-4A8E-835C-2FAE626B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66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10D234-DEC4-4DFD-8D65-C881D1F99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44202A-3FC2-41F5-BF33-B8E050615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20AE5B-17DE-4A43-ABC3-3120FCC8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FF9876-61C0-4DD4-AA49-4B0BE56A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FBB917-2AFC-4748-B37C-4D103210B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26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037DE2B-4C65-4FFA-A136-6C2B2FA40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6D1E79-6032-4DCB-9235-A57E8ED97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3F11B2-7527-4192-9EDD-A5873F03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4E0A57-0EB4-42E5-9C63-573A5FD3C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E887CA-5F6B-45A0-B096-E238D01BF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0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24DA5B-1DAF-478F-BB88-2474348C5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BF0DAB-24DC-4B28-BDC9-B1B5F460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703C66-FD97-409E-B1B4-9F06E6CF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EE8C30-E3D3-4A13-8015-7A6DFEEC8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F9A92D-FEEE-4E9F-BBF0-9D340DCC4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98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E97F87-A2A9-44A7-96E0-1AC51BBE0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0D5238-F094-4456-93C0-7118EBB35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CCACBE-D603-4F3E-B955-B6DE3637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936F39-BF0A-41CC-B9CF-5006FAC6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D60076-BAFE-4B63-B223-A37852EC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12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F53B35-885F-42A7-802D-A183574F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720DB9-4556-40FC-BB79-BEB1D2DD9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A1ED4C0-1E18-4234-B5F4-257402783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545953-EB2F-4200-8BB2-BA428CDE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02A995-47C2-42DF-9C79-02474D52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A77783-6A8F-47AB-99D2-6FEF7EE9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63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E18E4-AAA8-47E0-AD8A-44E76613D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944BCC-A259-4C1A-B804-EFCADFC90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725C39-3004-4B1A-9D5B-1A67592D7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B373A52-F318-4CE3-ACBC-AEC004BC1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3771F38-3EE2-416D-9C5A-12CE68CBBA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C142E5C-BBE1-47B5-802C-C5AEA4462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3F3ACAA-045C-463B-84A0-70E415A7F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0B5583-215E-4A0D-B3D7-C1C53305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07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C020B-637E-4A4C-AAA1-8F5015A17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DA313BE-4A79-4633-8E78-7B9E7059A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E2CE462-CD9B-4029-AA00-CE1D9F099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19675BC-490B-4599-BBD0-C8AD56CBA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96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8027B57-3EA9-436B-9F9C-FE5326050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E4308E-BF4F-4782-A705-F56CEF558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00FAF39-C5C5-4020-8E61-446E8B1F4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81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322FC-1E6F-4B86-82DD-33383F76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DDFD44-6E4A-4951-BA6A-10FA34096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A27FEC-6AC9-4E6E-A96C-E827499E3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734822-314D-4E92-A31F-E0410D50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F343C8-31DB-455C-A2B3-CD45AA418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518E5A-ED8F-45D5-BB6C-99E709EA1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06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534325-E339-49F4-A1B5-CA1F371B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69FD710-EC76-4D3B-9F39-C2258F5FA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68961F-D582-44A1-9482-6BB32192F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5F64DC-5CBB-4153-AA87-A62494424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C26ECF-BC13-46F8-83EB-ED21F5D1D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4F0712-7CE5-4986-8EF9-08D58C9D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3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66C0CB-6CA4-4346-9006-E29BE84D8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CC9A75-15AB-4EEE-9776-BFA4147FF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9E4648-5F6D-4DC2-A242-031AEF362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0C12-095E-4E71-A37A-5417F7FE8A2A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774F08-51B7-42A8-94AE-9616AFB572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745CAC-76BF-40EC-B6E9-90D964902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AB28-121B-48C5-B9FB-9DC36DF83D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6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172C99-C030-4587-86F4-F1190B30A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932" y="1122363"/>
            <a:ext cx="1103543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О ВОССТАНОВЛЕНИИ НАЧАЛЬНОГО УСЛОВИЯ ГИПЕРБОЛИЧЕСКОГО УРАВНЕНИЯ ПО ИЗВЕСТНОМУ КРАЕВОМУ УСЛОВИЮ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476E312-316C-4A5A-B7E9-F70565A776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 </a:t>
            </a:r>
            <a:r>
              <a:rPr lang="ru-RU" dirty="0"/>
              <a:t>Сухарев Ю.И., Марков Б.А.</a:t>
            </a:r>
          </a:p>
          <a:p>
            <a:r>
              <a:rPr lang="ru-RU" dirty="0"/>
              <a:t>Южно-Уральский государственный университет</a:t>
            </a:r>
          </a:p>
          <a:p>
            <a:r>
              <a:rPr lang="ru-RU" dirty="0"/>
              <a:t>(научно-исследовательский институт)</a:t>
            </a:r>
          </a:p>
        </p:txBody>
      </p:sp>
    </p:spTree>
    <p:extLst>
      <p:ext uri="{BB962C8B-B14F-4D97-AF65-F5344CB8AC3E}">
        <p14:creationId xmlns:p14="http://schemas.microsoft.com/office/powerpoint/2010/main" val="364811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0114867-92E0-42F7-8F24-594EAC15F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833" y="388306"/>
            <a:ext cx="11461315" cy="61628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коллоидной химии исследователям нередко приходится сталкиваться с колебательными явлениями. Как правило, эти явления у практиков вызывают раздражение: скажем, реакция седиментации может идти в течение нескольких дней, и при этом химические параметры системы постоянно меняются, тогда как для практически важного применения химического процесса необходимы параметры в достаточно узком диапазоне, которые не менялись бы со временем.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колебательные процессы применительно к химии коллоидов были рассмотрены Стефаном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Ледюком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1903-ем году, после чего эпизодически рассматривались химиками-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коллоидниками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особого интереса. Скажем, книга 1938 года Шемякина 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Михалёва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содержит большое количество периодических химических реакций «реакция-диффузия», но развития она не получила.</a:t>
            </a:r>
          </a:p>
        </p:txBody>
      </p:sp>
    </p:spTree>
    <p:extLst>
      <p:ext uri="{BB962C8B-B14F-4D97-AF65-F5344CB8AC3E}">
        <p14:creationId xmlns:p14="http://schemas.microsoft.com/office/powerpoint/2010/main" val="332358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518969-C21E-4E56-8D81-9B35041E8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90" y="363255"/>
            <a:ext cx="11862147" cy="63256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дальнейшем колебательные процессы были рассмотрены Белоусовым и Жаботинским, обнаружившими химические автоколебания (реакция Белоусова-Жаботинского).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Подобные колебания распространены, по-видимому, очень широко. Так, в экспериментах Ю.И. Сухарева между двумя электродами, опущенными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оксигидрат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металла и соединёнными через амперметр, возникает спонтанный электрический ток. Отметим, что ток в этих экспериментах является самопроизвольным и имеет колебательный характер.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возможных причин такого явления являются электромеханические колебания длинных полимеризованных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оксигидратных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молекул коллоида, где отклонение длинного стержня от положения равновесия определяется накопленным зарядом. В линейном случае такие колебания могут быть заданы с помощью волнового уравнения.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41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0EA245-C3D4-48D1-998D-539837B66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7" y="275573"/>
            <a:ext cx="11686783" cy="6450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 возникает целая серия уже математических задач. Одна из них – зная величину тока между электродами во все моменты времени, восстановить картину колебаний во все моменты времени и найти начальные условия для задачи Коши. При условии, что производная по координате является периодической функцией.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8DA9FCF-D361-4D77-A9C0-067BE9DB3C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301086"/>
              </p:ext>
            </p:extLst>
          </p:nvPr>
        </p:nvGraphicFramePr>
        <p:xfrm>
          <a:off x="883978" y="3118437"/>
          <a:ext cx="10424044" cy="3463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4127400" imgH="1371600" progId="Equation.DSMT4">
                  <p:embed/>
                </p:oleObj>
              </mc:Choice>
              <mc:Fallback>
                <p:oleObj name="Equation" r:id="rId3" imgW="412740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3978" y="3118437"/>
                        <a:ext cx="10424044" cy="3463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50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62154B-ADE4-4794-AB8E-3289000F6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255" y="247389"/>
            <a:ext cx="11649205" cy="6363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задаче неизвестны функции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g(x),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функция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h(t),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наоборот, известна.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Потребуем, чтобы функция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h(x)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бы периодической с периодом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также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Будем искать функции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при известных функциях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g(x)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задачи Коши существует, является классическим, единственно и устойчиво по начальным данным.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решение имеет вид: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AD884B9-494B-45D9-BF40-A50D782FD2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548402"/>
              </p:ext>
            </p:extLst>
          </p:nvPr>
        </p:nvGraphicFramePr>
        <p:xfrm>
          <a:off x="4990937" y="1723178"/>
          <a:ext cx="2210126" cy="58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965160" imgH="253800" progId="Equation.DSMT4">
                  <p:embed/>
                </p:oleObj>
              </mc:Choice>
              <mc:Fallback>
                <p:oleObj name="Equation" r:id="rId3" imgW="965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90937" y="1723178"/>
                        <a:ext cx="2210126" cy="581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C7D81267-D4D9-4E27-91ED-8FB92FFEF8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201820"/>
              </p:ext>
            </p:extLst>
          </p:nvPr>
        </p:nvGraphicFramePr>
        <p:xfrm>
          <a:off x="4454160" y="2217108"/>
          <a:ext cx="2239207" cy="58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5" imgW="977760" imgH="253800" progId="Equation.DSMT4">
                  <p:embed/>
                </p:oleObj>
              </mc:Choice>
              <mc:Fallback>
                <p:oleObj name="Equation" r:id="rId5" imgW="977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54160" y="2217108"/>
                        <a:ext cx="2239207" cy="581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FFE696FA-96C5-46BA-B208-9B775DE703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9840"/>
              </p:ext>
            </p:extLst>
          </p:nvPr>
        </p:nvGraphicFramePr>
        <p:xfrm>
          <a:off x="7230144" y="2116900"/>
          <a:ext cx="2590916" cy="68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7" imgW="965160" imgH="253800" progId="Equation.DSMT4">
                  <p:embed/>
                </p:oleObj>
              </mc:Choice>
              <mc:Fallback>
                <p:oleObj name="Equation" r:id="rId7" imgW="965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30144" y="2116900"/>
                        <a:ext cx="2590916" cy="681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74CE1745-CA24-47F2-AD62-9E01D78CAD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569974"/>
              </p:ext>
            </p:extLst>
          </p:nvPr>
        </p:nvGraphicFramePr>
        <p:xfrm>
          <a:off x="725733" y="4900677"/>
          <a:ext cx="10740534" cy="1259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9" imgW="3682800" imgH="431640" progId="Equation.DSMT4">
                  <p:embed/>
                </p:oleObj>
              </mc:Choice>
              <mc:Fallback>
                <p:oleObj name="Equation" r:id="rId9" imgW="36828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25733" y="4900677"/>
                        <a:ext cx="10740534" cy="1259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210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EE1D60-76C1-4410-AD28-2510F7A32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99" y="275572"/>
            <a:ext cx="11624153" cy="6313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Вычислив производную по координате при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x=0,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 соотношение: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Решив эту задачу, приходим к соотношениям: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решение имеет смысл, если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T=1.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Далее, функции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g(x)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принадлежать пространству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          . Следовательно, функция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284DF03F-7569-475C-985F-251E5D9B13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978600"/>
              </p:ext>
            </p:extLst>
          </p:nvPr>
        </p:nvGraphicFramePr>
        <p:xfrm>
          <a:off x="1838257" y="1102291"/>
          <a:ext cx="8515485" cy="1139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3" imgW="3225600" imgH="431640" progId="Equation.DSMT4">
                  <p:embed/>
                </p:oleObj>
              </mc:Choice>
              <mc:Fallback>
                <p:oleObj name="Equation" r:id="rId3" imgW="3225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8257" y="1102291"/>
                        <a:ext cx="8515485" cy="1139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076D8B8-2CAE-43AC-BB92-9B40A575A3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511366"/>
              </p:ext>
            </p:extLst>
          </p:nvPr>
        </p:nvGraphicFramePr>
        <p:xfrm>
          <a:off x="1782763" y="3068638"/>
          <a:ext cx="8628062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5" imgW="3555720" imgH="469800" progId="Equation.DSMT4">
                  <p:embed/>
                </p:oleObj>
              </mc:Choice>
              <mc:Fallback>
                <p:oleObj name="Equation" r:id="rId5" imgW="35557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82763" y="3068638"/>
                        <a:ext cx="8628062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65129491-2A2D-454F-A9DE-40389DD4B0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047737"/>
              </p:ext>
            </p:extLst>
          </p:nvPr>
        </p:nvGraphicFramePr>
        <p:xfrm>
          <a:off x="288099" y="5203073"/>
          <a:ext cx="1294899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7" imgW="520560" imgH="241200" progId="Equation.DSMT4">
                  <p:embed/>
                </p:oleObj>
              </mc:Choice>
              <mc:Fallback>
                <p:oleObj name="Equation" r:id="rId7" imgW="520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8099" y="5203073"/>
                        <a:ext cx="1294899" cy="60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28CC88A2-9D49-47FC-B288-FE12B550D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127879"/>
              </p:ext>
            </p:extLst>
          </p:nvPr>
        </p:nvGraphicFramePr>
        <p:xfrm>
          <a:off x="1838257" y="5209097"/>
          <a:ext cx="1250634" cy="594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9" imgW="507960" imgH="241200" progId="Equation.DSMT4">
                  <p:embed/>
                </p:oleObj>
              </mc:Choice>
              <mc:Fallback>
                <p:oleObj name="Equation" r:id="rId9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38257" y="5209097"/>
                        <a:ext cx="1250634" cy="5940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0AE2F670-EDF8-417E-8646-0B82BD8C05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826349"/>
              </p:ext>
            </p:extLst>
          </p:nvPr>
        </p:nvGraphicFramePr>
        <p:xfrm>
          <a:off x="7763909" y="5143411"/>
          <a:ext cx="2589833" cy="719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11" imgW="914400" imgH="253800" progId="Equation.DSMT4">
                  <p:embed/>
                </p:oleObj>
              </mc:Choice>
              <mc:Fallback>
                <p:oleObj name="Equation" r:id="rId11" imgW="914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763909" y="5143411"/>
                        <a:ext cx="2589833" cy="719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7824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EC43E0-AE8D-479F-A104-A72BB1506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468" y="275573"/>
            <a:ext cx="11674258" cy="6363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Пусть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,                    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решение задачи Коши существует, и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причём функция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h(t)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период 1.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7644C2AC-BA27-4304-BDDD-93D62B507C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656221"/>
              </p:ext>
            </p:extLst>
          </p:nvPr>
        </p:nvGraphicFramePr>
        <p:xfrm>
          <a:off x="3096440" y="275573"/>
          <a:ext cx="2093424" cy="530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3" imgW="952200" imgH="241200" progId="Equation.DSMT4">
                  <p:embed/>
                </p:oleObj>
              </mc:Choice>
              <mc:Fallback>
                <p:oleObj name="Equation" r:id="rId3" imgW="952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6440" y="275573"/>
                        <a:ext cx="2093424" cy="5303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DB81DE70-43BF-4AD2-AD43-E661AF5517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844886"/>
              </p:ext>
            </p:extLst>
          </p:nvPr>
        </p:nvGraphicFramePr>
        <p:xfrm>
          <a:off x="5338002" y="301669"/>
          <a:ext cx="1963874" cy="50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5" imgW="939600" imgH="241200" progId="Equation.DSMT4">
                  <p:embed/>
                </p:oleObj>
              </mc:Choice>
              <mc:Fallback>
                <p:oleObj name="Equation" r:id="rId5" imgW="939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8002" y="301669"/>
                        <a:ext cx="1963874" cy="504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1446313C-C80F-48AE-9F57-345D01B513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900577"/>
              </p:ext>
            </p:extLst>
          </p:nvPr>
        </p:nvGraphicFramePr>
        <p:xfrm>
          <a:off x="3732208" y="1272271"/>
          <a:ext cx="4038551" cy="105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7" imgW="1600200" imgH="419040" progId="Equation.DSMT4">
                  <p:embed/>
                </p:oleObj>
              </mc:Choice>
              <mc:Fallback>
                <p:oleObj name="Equation" r:id="rId7" imgW="16002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2208" y="1272271"/>
                        <a:ext cx="4038551" cy="1056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1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EE2C58-2C24-4A9C-B003-6B037B1DF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42" y="212942"/>
            <a:ext cx="11824570" cy="6463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обратной задачи нам необходимо выяснить, есть ли решение у задачи без начальных условий, но с тремя краевыми: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Ищем формальное решение в виде ряда: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получаем  задачи: 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F9D71709-4202-4A82-B4B1-01939B56F6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102504"/>
              </p:ext>
            </p:extLst>
          </p:nvPr>
        </p:nvGraphicFramePr>
        <p:xfrm>
          <a:off x="1749111" y="1227551"/>
          <a:ext cx="9479516" cy="2041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4127400" imgH="888840" progId="Equation.DSMT4">
                  <p:embed/>
                </p:oleObj>
              </mc:Choice>
              <mc:Fallback>
                <p:oleObj name="Equation" r:id="rId3" imgW="412740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9111" y="1227551"/>
                        <a:ext cx="9479516" cy="2041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9CB276DC-464E-4642-B91E-92978EEA22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539888"/>
              </p:ext>
            </p:extLst>
          </p:nvPr>
        </p:nvGraphicFramePr>
        <p:xfrm>
          <a:off x="3837100" y="4014222"/>
          <a:ext cx="3867554" cy="99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1676160" imgH="431640" progId="Equation.DSMT4">
                  <p:embed/>
                </p:oleObj>
              </mc:Choice>
              <mc:Fallback>
                <p:oleObj name="Equation" r:id="rId5" imgW="1676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37100" y="4014222"/>
                        <a:ext cx="3867554" cy="996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8AA503D-B1CD-4D1F-9951-14FA9784D4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915499"/>
              </p:ext>
            </p:extLst>
          </p:nvPr>
        </p:nvGraphicFramePr>
        <p:xfrm>
          <a:off x="4107946" y="4961482"/>
          <a:ext cx="4121654" cy="1725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7" imgW="2184120" imgH="914400" progId="Equation.DSMT4">
                  <p:embed/>
                </p:oleObj>
              </mc:Choice>
              <mc:Fallback>
                <p:oleObj name="Equation" r:id="rId7" imgW="218412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07946" y="4961482"/>
                        <a:ext cx="4121654" cy="1725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97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443678-8982-48D5-88C7-B15E40A15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99" y="225468"/>
            <a:ext cx="11686783" cy="6488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основного уравнения имеет вид: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откуда  для краевого условия получаем: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для данной функции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h(t)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получаем разложение в ряд Фурье, определённое единственным образом.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и обратная задача имеет единственное решение.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49BBA797-4AAA-4F96-92AE-5AC2E72D53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830284"/>
              </p:ext>
            </p:extLst>
          </p:nvPr>
        </p:nvGraphicFramePr>
        <p:xfrm>
          <a:off x="2344760" y="595742"/>
          <a:ext cx="7573460" cy="912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2108160" imgH="253800" progId="Equation.DSMT4">
                  <p:embed/>
                </p:oleObj>
              </mc:Choice>
              <mc:Fallback>
                <p:oleObj name="Equation" r:id="rId3" imgW="2108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44760" y="595742"/>
                        <a:ext cx="7573460" cy="912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AA3B0EE-777D-4C1A-810E-D9B7DB4416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461026"/>
              </p:ext>
            </p:extLst>
          </p:nvPr>
        </p:nvGraphicFramePr>
        <p:xfrm>
          <a:off x="1715607" y="1636842"/>
          <a:ext cx="8760786" cy="1256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3098520" imgH="444240" progId="Equation.DSMT4">
                  <p:embed/>
                </p:oleObj>
              </mc:Choice>
              <mc:Fallback>
                <p:oleObj name="Equation" r:id="rId5" imgW="30985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15607" y="1636842"/>
                        <a:ext cx="8760786" cy="1256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16463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519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MathType 7.0 Equation</vt:lpstr>
      <vt:lpstr>О ВОССТАНОВЛЕНИИ НАЧАЛЬНОГО УСЛОВИЯ ГИПЕРБОЛИЧЕСКОГО УРАВНЕНИЯ ПО ИЗВЕСТНОМУ КРАЕВОМУ УСЛОВИЮ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Постановка, решение и исследование задачи Дирихле для волнового уравнения на конечном временном промежутке</dc:title>
  <dc:creator>smpx</dc:creator>
  <cp:lastModifiedBy>smpx</cp:lastModifiedBy>
  <cp:revision>19</cp:revision>
  <dcterms:created xsi:type="dcterms:W3CDTF">2023-10-26T14:23:10Z</dcterms:created>
  <dcterms:modified xsi:type="dcterms:W3CDTF">2023-10-28T14:29:33Z</dcterms:modified>
</cp:coreProperties>
</file>