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9" r:id="rId3"/>
    <p:sldId id="260" r:id="rId4"/>
    <p:sldId id="261" r:id="rId5"/>
    <p:sldId id="262" r:id="rId6"/>
    <p:sldId id="263" r:id="rId7"/>
    <p:sldId id="264" r:id="rId8"/>
    <p:sldId id="269" r:id="rId9"/>
    <p:sldId id="270" r:id="rId10"/>
    <p:sldId id="266" r:id="rId11"/>
    <p:sldId id="271" r:id="rId12"/>
    <p:sldId id="267" r:id="rId13"/>
    <p:sldId id="268"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450" y="6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1B92A9-1A5A-4A5A-8A6A-BE8626185CC6}" type="datetimeFigureOut">
              <a:rPr lang="ru-RU" smtClean="0"/>
              <a:t>02.11.2023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C568BE7-923F-482F-904E-B3572B4DB2A4}" type="slidenum">
              <a:rPr lang="ru-RU" smtClean="0"/>
              <a:t>‹#›</a:t>
            </a:fld>
            <a:endParaRPr lang="ru-RU"/>
          </a:p>
        </p:txBody>
      </p:sp>
    </p:spTree>
    <p:extLst>
      <p:ext uri="{BB962C8B-B14F-4D97-AF65-F5344CB8AC3E}">
        <p14:creationId xmlns:p14="http://schemas.microsoft.com/office/powerpoint/2010/main" val="15476386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C568BE7-923F-482F-904E-B3572B4DB2A4}" type="slidenum">
              <a:rPr lang="ru-RU" smtClean="0"/>
              <a:t>4</a:t>
            </a:fld>
            <a:endParaRPr lang="ru-RU"/>
          </a:p>
        </p:txBody>
      </p:sp>
    </p:spTree>
    <p:extLst>
      <p:ext uri="{BB962C8B-B14F-4D97-AF65-F5344CB8AC3E}">
        <p14:creationId xmlns:p14="http://schemas.microsoft.com/office/powerpoint/2010/main" val="1710896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B4C71EC6-210F-42DE-9C53-41977AD35B3D}" type="datetimeFigureOut">
              <a:rPr lang="ru-RU" smtClean="0"/>
              <a:t>02.11.2023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t>02.11.2023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t>02.11.2023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t>02.11.2023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02.11.2023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B4C71EC6-210F-42DE-9C53-41977AD35B3D}" type="datetimeFigureOut">
              <a:rPr lang="ru-RU" smtClean="0"/>
              <a:t>02.11.2023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B4C71EC6-210F-42DE-9C53-41977AD35B3D}" type="datetimeFigureOut">
              <a:rPr lang="ru-RU" smtClean="0"/>
              <a:t>02.11.2023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B4C71EC6-210F-42DE-9C53-41977AD35B3D}" type="datetimeFigureOut">
              <a:rPr lang="ru-RU" smtClean="0"/>
              <a:t>02.11.2023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02.11.2023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02.11.2023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02.11.2023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02.11.2023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693987"/>
            <a:ext cx="7772400" cy="1470025"/>
          </a:xfrm>
        </p:spPr>
        <p:txBody>
          <a:bodyPr>
            <a:noAutofit/>
          </a:bodyPr>
          <a:lstStyle/>
          <a:p>
            <a:r>
              <a:rPr lang="en-US" sz="3500" b="1" i="0" dirty="0">
                <a:effectLst/>
                <a:latin typeface="Palatino Linotype" panose="02040502050505030304" pitchFamily="18" charset="0"/>
              </a:rPr>
              <a:t>Determination of the depth of the inclusion in the underlying medium</a:t>
            </a:r>
            <a:r>
              <a:rPr lang="en-US" sz="3500" dirty="0">
                <a:effectLst/>
                <a:latin typeface=".AppleSystemUIFont"/>
              </a:rPr>
              <a:t/>
            </a:r>
            <a:br>
              <a:rPr lang="en-US" sz="3500" dirty="0">
                <a:effectLst/>
                <a:latin typeface=".AppleSystemUIFont"/>
              </a:rPr>
            </a:br>
            <a:endParaRPr lang="ru-RU" sz="3500" b="1" dirty="0">
              <a:latin typeface="Palatino Linotype" pitchFamily="18" charset="0"/>
            </a:endParaRPr>
          </a:p>
        </p:txBody>
      </p:sp>
      <p:sp>
        <p:nvSpPr>
          <p:cNvPr id="3" name="Подзаголовок 2"/>
          <p:cNvSpPr>
            <a:spLocks noGrp="1"/>
          </p:cNvSpPr>
          <p:nvPr>
            <p:ph type="subTitle" idx="1"/>
          </p:nvPr>
        </p:nvSpPr>
        <p:spPr>
          <a:xfrm>
            <a:off x="4355976" y="4869160"/>
            <a:ext cx="4456584" cy="720080"/>
          </a:xfrm>
        </p:spPr>
        <p:txBody>
          <a:bodyPr>
            <a:normAutofit fontScale="92500"/>
          </a:bodyPr>
          <a:lstStyle/>
          <a:p>
            <a:pPr algn="r"/>
            <a:r>
              <a:rPr lang="en-US" altLang="zh-CN" sz="1800" dirty="0" err="1">
                <a:solidFill>
                  <a:schemeClr val="tx1">
                    <a:lumMod val="65000"/>
                    <a:lumOff val="35000"/>
                  </a:schemeClr>
                </a:solidFill>
                <a:latin typeface="Futura Medium" panose="020B0602020204020303" pitchFamily="34" charset="-79"/>
                <a:cs typeface="Futura Medium" panose="020B0602020204020303" pitchFamily="34" charset="-79"/>
              </a:rPr>
              <a:t>Orman</a:t>
            </a:r>
            <a:r>
              <a:rPr lang="en-US" altLang="zh-CN" sz="1800" dirty="0">
                <a:solidFill>
                  <a:schemeClr val="tx1">
                    <a:lumMod val="65000"/>
                    <a:lumOff val="35000"/>
                  </a:schemeClr>
                </a:solidFill>
                <a:latin typeface="Futura Medium" panose="020B0602020204020303" pitchFamily="34" charset="-79"/>
                <a:cs typeface="Futura Medium" panose="020B0602020204020303" pitchFamily="34" charset="-79"/>
              </a:rPr>
              <a:t> Indira, PhD, senior lector</a:t>
            </a:r>
          </a:p>
          <a:p>
            <a:pPr algn="r"/>
            <a:r>
              <a:rPr lang="en-US" altLang="zh-CN" sz="1800" dirty="0">
                <a:solidFill>
                  <a:schemeClr val="tx1">
                    <a:lumMod val="65000"/>
                    <a:lumOff val="35000"/>
                  </a:schemeClr>
                </a:solidFill>
                <a:latin typeface="Futura Medium" panose="020B0602020204020303" pitchFamily="34" charset="-79"/>
                <a:cs typeface="Futura Medium" panose="020B0602020204020303" pitchFamily="34" charset="-79"/>
              </a:rPr>
              <a:t>L. N. </a:t>
            </a:r>
            <a:r>
              <a:rPr lang="en-US" altLang="zh-CN" sz="1800" dirty="0" err="1">
                <a:solidFill>
                  <a:schemeClr val="tx1">
                    <a:lumMod val="65000"/>
                    <a:lumOff val="35000"/>
                  </a:schemeClr>
                </a:solidFill>
                <a:latin typeface="Futura Medium" panose="020B0602020204020303" pitchFamily="34" charset="-79"/>
                <a:cs typeface="Futura Medium" panose="020B0602020204020303" pitchFamily="34" charset="-79"/>
              </a:rPr>
              <a:t>Gumilev</a:t>
            </a:r>
            <a:r>
              <a:rPr lang="en-US" altLang="zh-CN" sz="1800" dirty="0">
                <a:solidFill>
                  <a:schemeClr val="tx1">
                    <a:lumMod val="65000"/>
                    <a:lumOff val="35000"/>
                  </a:schemeClr>
                </a:solidFill>
                <a:latin typeface="Futura Medium" panose="020B0602020204020303" pitchFamily="34" charset="-79"/>
                <a:cs typeface="Futura Medium" panose="020B0602020204020303" pitchFamily="34" charset="-79"/>
              </a:rPr>
              <a:t> Eurasian National University</a:t>
            </a:r>
          </a:p>
        </p:txBody>
      </p:sp>
      <p:pic>
        <p:nvPicPr>
          <p:cNvPr id="1026" name="Picture 2" descr="C:\Users\User\Desktop\6bb4c73a-d0d3-4664-8614-dc9728790ae6.jpe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635" t="23100" r="4807" b="24516"/>
          <a:stretch/>
        </p:blipFill>
        <p:spPr bwMode="auto">
          <a:xfrm>
            <a:off x="6340260" y="332656"/>
            <a:ext cx="2324803" cy="90489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User\Desktop\9e181311-440c-4da9-b7c7-3c6c919cdfd9.jpe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1766" b="32186"/>
          <a:stretch/>
        </p:blipFill>
        <p:spPr bwMode="auto">
          <a:xfrm>
            <a:off x="497288" y="365760"/>
            <a:ext cx="2418528" cy="8717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6681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754503" y="2420886"/>
            <a:ext cx="7910560" cy="2585323"/>
          </a:xfrm>
          <a:prstGeom prst="rect">
            <a:avLst/>
          </a:prstGeom>
        </p:spPr>
        <p:txBody>
          <a:bodyPr wrap="square">
            <a:spAutoFit/>
          </a:bodyPr>
          <a:lstStyle/>
          <a:p>
            <a:r>
              <a:rPr lang="en-US" b="0" i="0" dirty="0">
                <a:effectLst/>
                <a:latin typeface="Palatino Linotype" panose="02040502050505030304" pitchFamily="18" charset="0"/>
              </a:rPr>
              <a:t>-Program functionality:</a:t>
            </a:r>
            <a:endParaRPr lang="en-US" dirty="0">
              <a:effectLst/>
              <a:latin typeface="Palatino Linotype" panose="02040502050505030304" pitchFamily="18" charset="0"/>
            </a:endParaRPr>
          </a:p>
          <a:p>
            <a:r>
              <a:rPr lang="en-US" b="0" i="0" dirty="0">
                <a:effectLst/>
                <a:latin typeface="Palatino Linotype" panose="02040502050505030304" pitchFamily="18" charset="0"/>
              </a:rPr>
              <a:t>1. Entering data from the </a:t>
            </a:r>
            <a:r>
              <a:rPr lang="en-US" b="0" i="0" dirty="0" err="1">
                <a:effectLst/>
                <a:latin typeface="Palatino Linotype" panose="02040502050505030304" pitchFamily="18" charset="0"/>
              </a:rPr>
              <a:t>radarogram</a:t>
            </a:r>
            <a:r>
              <a:rPr lang="en-US" b="0" i="0" dirty="0">
                <a:effectLst/>
                <a:latin typeface="Palatino Linotype" panose="02040502050505030304" pitchFamily="18" charset="0"/>
              </a:rPr>
              <a:t> file;</a:t>
            </a:r>
            <a:endParaRPr lang="en-US" dirty="0">
              <a:effectLst/>
              <a:latin typeface="Palatino Linotype" panose="02040502050505030304" pitchFamily="18" charset="0"/>
            </a:endParaRPr>
          </a:p>
          <a:p>
            <a:r>
              <a:rPr lang="en-US" b="0" i="0" dirty="0">
                <a:effectLst/>
                <a:latin typeface="Palatino Linotype" panose="02040502050505030304" pitchFamily="18" charset="0"/>
              </a:rPr>
              <a:t>2. Visualization of the </a:t>
            </a:r>
            <a:r>
              <a:rPr lang="en-US" b="0" i="0" dirty="0" err="1">
                <a:effectLst/>
                <a:latin typeface="Palatino Linotype" panose="02040502050505030304" pitchFamily="18" charset="0"/>
              </a:rPr>
              <a:t>radarogram</a:t>
            </a:r>
            <a:r>
              <a:rPr lang="en-US" b="0" i="0" dirty="0">
                <a:effectLst/>
                <a:latin typeface="Palatino Linotype" panose="02040502050505030304" pitchFamily="18" charset="0"/>
              </a:rPr>
              <a:t> profile;</a:t>
            </a:r>
            <a:endParaRPr lang="en-US" dirty="0">
              <a:effectLst/>
              <a:latin typeface="Palatino Linotype" panose="02040502050505030304" pitchFamily="18" charset="0"/>
            </a:endParaRPr>
          </a:p>
          <a:p>
            <a:r>
              <a:rPr lang="en-US" b="0" i="0" dirty="0">
                <a:effectLst/>
                <a:latin typeface="Palatino Linotype" panose="02040502050505030304" pitchFamily="18" charset="0"/>
              </a:rPr>
              <a:t>3. Determination of the depth of the subsurface object;</a:t>
            </a:r>
            <a:endParaRPr lang="en-US" dirty="0">
              <a:effectLst/>
              <a:latin typeface="Palatino Linotype" panose="02040502050505030304" pitchFamily="18" charset="0"/>
            </a:endParaRPr>
          </a:p>
          <a:p>
            <a:r>
              <a:rPr lang="en-US" b="0" i="0" dirty="0">
                <a:effectLst/>
                <a:latin typeface="Palatino Linotype" panose="02040502050505030304" pitchFamily="18" charset="0"/>
              </a:rPr>
              <a:t>4. Determination of the relative permittivity of the medium;</a:t>
            </a:r>
            <a:endParaRPr lang="en-US" dirty="0">
              <a:effectLst/>
              <a:latin typeface="Palatino Linotype" panose="02040502050505030304" pitchFamily="18" charset="0"/>
            </a:endParaRPr>
          </a:p>
          <a:p>
            <a:r>
              <a:rPr lang="en-US" b="0" i="0" dirty="0">
                <a:effectLst/>
                <a:latin typeface="Palatino Linotype" panose="02040502050505030304" pitchFamily="18" charset="0"/>
              </a:rPr>
              <a:t>5. Determination of the electrical conductivity of the subsurface medium;</a:t>
            </a:r>
            <a:endParaRPr lang="en-US" dirty="0">
              <a:effectLst/>
              <a:latin typeface="Palatino Linotype" panose="02040502050505030304" pitchFamily="18" charset="0"/>
            </a:endParaRPr>
          </a:p>
          <a:p>
            <a:r>
              <a:rPr lang="en-US" b="0" i="0" dirty="0">
                <a:effectLst/>
                <a:latin typeface="Palatino Linotype" panose="02040502050505030304" pitchFamily="18" charset="0"/>
              </a:rPr>
              <a:t>6. Saving the </a:t>
            </a:r>
            <a:r>
              <a:rPr lang="en-US" b="0" i="0" dirty="0" err="1">
                <a:effectLst/>
                <a:latin typeface="Palatino Linotype" panose="02040502050505030304" pitchFamily="18" charset="0"/>
              </a:rPr>
              <a:t>radarogram</a:t>
            </a:r>
            <a:r>
              <a:rPr lang="en-US" b="0" i="0" dirty="0">
                <a:effectLst/>
                <a:latin typeface="Palatino Linotype" panose="02040502050505030304" pitchFamily="18" charset="0"/>
              </a:rPr>
              <a:t> profile in various formats.</a:t>
            </a:r>
            <a:endParaRPr lang="en-US" dirty="0">
              <a:effectLst/>
              <a:latin typeface="Palatino Linotype" panose="02040502050505030304" pitchFamily="18" charset="0"/>
            </a:endParaRPr>
          </a:p>
          <a:p>
            <a:r>
              <a:rPr lang="en-US" b="0" i="0" dirty="0">
                <a:effectLst/>
                <a:latin typeface="Palatino Linotype" panose="02040502050505030304" pitchFamily="18" charset="0"/>
              </a:rPr>
              <a:t>7. Viewing the graph of the route of the radar program</a:t>
            </a:r>
            <a:endParaRPr lang="en-US" dirty="0">
              <a:effectLst/>
              <a:latin typeface="Palatino Linotype" panose="02040502050505030304" pitchFamily="18" charset="0"/>
            </a:endParaRPr>
          </a:p>
          <a:p>
            <a:r>
              <a:rPr lang="en-US" b="0" i="0" dirty="0">
                <a:effectLst/>
                <a:latin typeface="Palatino Linotype" panose="02040502050505030304" pitchFamily="18" charset="0"/>
              </a:rPr>
              <a:t>8. Saving the schedule of the route of the radar program in various formats.</a:t>
            </a:r>
            <a:endParaRPr lang="en-US" dirty="0">
              <a:effectLst/>
              <a:latin typeface="Palatino Linotype" panose="02040502050505030304" pitchFamily="18" charset="0"/>
            </a:endParaRPr>
          </a:p>
        </p:txBody>
      </p:sp>
      <p:sp>
        <p:nvSpPr>
          <p:cNvPr id="9" name="Прямоугольник 8"/>
          <p:cNvSpPr/>
          <p:nvPr/>
        </p:nvSpPr>
        <p:spPr>
          <a:xfrm>
            <a:off x="1093949" y="1567610"/>
            <a:ext cx="6408712" cy="523220"/>
          </a:xfrm>
          <a:prstGeom prst="rect">
            <a:avLst/>
          </a:prstGeom>
        </p:spPr>
        <p:txBody>
          <a:bodyPr wrap="square">
            <a:spAutoFit/>
          </a:bodyPr>
          <a:lstStyle/>
          <a:p>
            <a:r>
              <a:rPr lang="en-US" sz="2800" b="1" i="0" dirty="0">
                <a:effectLst/>
                <a:latin typeface="Palatino Linotype" panose="02040502050505030304" pitchFamily="18" charset="0"/>
              </a:rPr>
              <a:t>Program Description</a:t>
            </a:r>
            <a:endParaRPr lang="en-US" sz="2800" b="1" dirty="0">
              <a:effectLst/>
              <a:latin typeface="Palatino Linotype" panose="02040502050505030304" pitchFamily="18" charset="0"/>
            </a:endParaRPr>
          </a:p>
        </p:txBody>
      </p:sp>
      <p:pic>
        <p:nvPicPr>
          <p:cNvPr id="11" name="Picture 3" descr="C:\Users\User\Desktop\9e181311-440c-4da9-b7c7-3c6c919cdfd9.jpe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1766" b="32186"/>
          <a:stretch/>
        </p:blipFill>
        <p:spPr bwMode="auto">
          <a:xfrm>
            <a:off x="497288" y="365760"/>
            <a:ext cx="2418528" cy="87179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Users\User\Desktop\6bb4c73a-d0d3-4664-8614-dc9728790ae6.jpe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635" t="23100" r="4807" b="24516"/>
          <a:stretch/>
        </p:blipFill>
        <p:spPr bwMode="auto">
          <a:xfrm>
            <a:off x="6340260" y="332656"/>
            <a:ext cx="2324803" cy="9048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815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0" y="1646571"/>
            <a:ext cx="9141349" cy="523220"/>
          </a:xfrm>
          <a:prstGeom prst="rect">
            <a:avLst/>
          </a:prstGeom>
        </p:spPr>
        <p:txBody>
          <a:bodyPr wrap="none">
            <a:spAutoFit/>
          </a:bodyPr>
          <a:lstStyle/>
          <a:p>
            <a:r>
              <a:rPr lang="en-US" sz="2800" b="1" i="0" dirty="0">
                <a:effectLst/>
                <a:latin typeface="Palatino Linotype" panose="02040502050505030304" pitchFamily="18" charset="0"/>
              </a:rPr>
              <a:t>Testing of the program on an experimental </a:t>
            </a:r>
            <a:r>
              <a:rPr lang="en-US" sz="2800" b="1" i="0" dirty="0" err="1">
                <a:effectLst/>
                <a:latin typeface="Palatino Linotype" panose="02040502050505030304" pitchFamily="18" charset="0"/>
              </a:rPr>
              <a:t>radarogram</a:t>
            </a:r>
            <a:endParaRPr lang="en-US" sz="2800" b="1" dirty="0">
              <a:effectLst/>
              <a:latin typeface="Palatino Linotype" panose="02040502050505030304" pitchFamily="18" charset="0"/>
            </a:endParaRPr>
          </a:p>
        </p:txBody>
      </p:sp>
      <p:sp>
        <p:nvSpPr>
          <p:cNvPr id="8" name="Прямоугольник 7"/>
          <p:cNvSpPr/>
          <p:nvPr/>
        </p:nvSpPr>
        <p:spPr>
          <a:xfrm>
            <a:off x="621880" y="2161180"/>
            <a:ext cx="7910560" cy="954107"/>
          </a:xfrm>
          <a:prstGeom prst="rect">
            <a:avLst/>
          </a:prstGeom>
        </p:spPr>
        <p:txBody>
          <a:bodyPr wrap="square">
            <a:spAutoFit/>
          </a:bodyPr>
          <a:lstStyle/>
          <a:p>
            <a:pPr algn="just"/>
            <a:r>
              <a:rPr lang="en-US" sz="1400" b="0" i="0" dirty="0">
                <a:effectLst/>
                <a:latin typeface="Palatino Linotype" panose="02040502050505030304" pitchFamily="18" charset="0"/>
              </a:rPr>
              <a:t>To determine the depth of occurrence of subsurface objects, a software module in C++ has been developed in the MS Visual studio environment. To check the operation of the program, </a:t>
            </a:r>
            <a:r>
              <a:rPr lang="en-US" sz="1400" b="0" i="0" dirty="0" err="1">
                <a:effectLst/>
                <a:latin typeface="Palatino Linotype" panose="02040502050505030304" pitchFamily="18" charset="0"/>
              </a:rPr>
              <a:t>radarograms</a:t>
            </a:r>
            <a:r>
              <a:rPr lang="en-US" sz="1400" b="0" i="0" dirty="0">
                <a:effectLst/>
                <a:latin typeface="Palatino Linotype" panose="02040502050505030304" pitchFamily="18" charset="0"/>
              </a:rPr>
              <a:t> of various objects were used:</a:t>
            </a:r>
            <a:endParaRPr lang="en-US" sz="1400" dirty="0">
              <a:effectLst/>
              <a:latin typeface="Palatino Linotype" panose="02040502050505030304" pitchFamily="18" charset="0"/>
            </a:endParaRPr>
          </a:p>
          <a:p>
            <a:pPr algn="just"/>
            <a:r>
              <a:rPr lang="en-US" sz="1400" b="0" i="0" dirty="0">
                <a:effectLst/>
                <a:latin typeface="Palatino Linotype" panose="02040502050505030304" pitchFamily="18" charset="0"/>
              </a:rPr>
              <a:t>a peat dome (Fig. 5); plastic bottles (Fig. 6).</a:t>
            </a:r>
            <a:endParaRPr lang="en-US" sz="1400" dirty="0">
              <a:effectLst/>
              <a:latin typeface="Palatino Linotype" panose="02040502050505030304" pitchFamily="18" charset="0"/>
            </a:endParaRPr>
          </a:p>
        </p:txBody>
      </p:sp>
      <p:sp>
        <p:nvSpPr>
          <p:cNvPr id="4" name="Прямоугольник 3"/>
          <p:cNvSpPr/>
          <p:nvPr/>
        </p:nvSpPr>
        <p:spPr>
          <a:xfrm>
            <a:off x="5129905" y="5756703"/>
            <a:ext cx="6408711" cy="430887"/>
          </a:xfrm>
          <a:prstGeom prst="rect">
            <a:avLst/>
          </a:prstGeom>
        </p:spPr>
        <p:txBody>
          <a:bodyPr wrap="square">
            <a:spAutoFit/>
          </a:bodyPr>
          <a:lstStyle/>
          <a:p>
            <a:r>
              <a:rPr lang="en-US" sz="1100" b="0" i="0" dirty="0">
                <a:effectLst/>
                <a:latin typeface="Palatino Linotype" panose="02040502050505030304" pitchFamily="18" charset="0"/>
              </a:rPr>
              <a:t>Fig. 6 Two plastic bottles </a:t>
            </a:r>
            <a:endParaRPr lang="en-US" sz="1100" dirty="0">
              <a:effectLst/>
              <a:latin typeface="Palatino Linotype" panose="02040502050505030304" pitchFamily="18" charset="0"/>
            </a:endParaRPr>
          </a:p>
          <a:p>
            <a:pPr marL="501650" indent="450215" algn="ctr">
              <a:spcAft>
                <a:spcPts val="0"/>
              </a:spcAft>
            </a:pPr>
            <a:endParaRPr lang="en-US" sz="1100" kern="0" dirty="0">
              <a:latin typeface="Palatino Linotype"/>
              <a:ea typeface="Palatino Linotype"/>
              <a:cs typeface="Palatino Linotype"/>
            </a:endParaRPr>
          </a:p>
        </p:txBody>
      </p:sp>
      <p:pic>
        <p:nvPicPr>
          <p:cNvPr id="10" name="Picture 2" descr="C:\Users\User\Desktop\6bb4c73a-d0d3-4664-8614-dc9728790ae6.jpe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635" t="23100" r="4807" b="24516"/>
          <a:stretch/>
        </p:blipFill>
        <p:spPr bwMode="auto">
          <a:xfrm>
            <a:off x="6340260" y="332656"/>
            <a:ext cx="2324803" cy="90489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Users\User\Desktop\9e181311-440c-4da9-b7c7-3c6c919cdfd9.jpe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1766" b="32186"/>
          <a:stretch/>
        </p:blipFill>
        <p:spPr bwMode="auto">
          <a:xfrm>
            <a:off x="497288" y="365760"/>
            <a:ext cx="2418528" cy="871793"/>
          </a:xfrm>
          <a:prstGeom prst="rect">
            <a:avLst/>
          </a:prstGeom>
          <a:noFill/>
          <a:extLst>
            <a:ext uri="{909E8E84-426E-40DD-AFC4-6F175D3DCCD1}">
              <a14:hiddenFill xmlns:a14="http://schemas.microsoft.com/office/drawing/2010/main">
                <a:solidFill>
                  <a:srgbClr val="FFFFFF"/>
                </a:solidFill>
              </a14:hiddenFill>
            </a:ext>
          </a:extLst>
        </p:spPr>
      </p:pic>
      <p:pic>
        <p:nvPicPr>
          <p:cNvPr id="6" name="Рисунок 5">
            <a:extLst>
              <a:ext uri="{FF2B5EF4-FFF2-40B4-BE49-F238E27FC236}">
                <a16:creationId xmlns:a16="http://schemas.microsoft.com/office/drawing/2014/main" id="{C944B1BF-2E7F-5786-3747-0FB5EAC412BF}"/>
              </a:ext>
            </a:extLst>
          </p:cNvPr>
          <p:cNvPicPr>
            <a:picLocks noChangeAspect="1"/>
          </p:cNvPicPr>
          <p:nvPr/>
        </p:nvPicPr>
        <p:blipFill>
          <a:blip r:embed="rId4"/>
          <a:stretch>
            <a:fillRect/>
          </a:stretch>
        </p:blipFill>
        <p:spPr>
          <a:xfrm>
            <a:off x="1728366" y="3298733"/>
            <a:ext cx="2374900" cy="2374900"/>
          </a:xfrm>
          <a:prstGeom prst="rect">
            <a:avLst/>
          </a:prstGeom>
        </p:spPr>
      </p:pic>
      <p:pic>
        <p:nvPicPr>
          <p:cNvPr id="13" name="Рисунок 12">
            <a:extLst>
              <a:ext uri="{FF2B5EF4-FFF2-40B4-BE49-F238E27FC236}">
                <a16:creationId xmlns:a16="http://schemas.microsoft.com/office/drawing/2014/main" id="{CC52F034-2960-4F66-E8F6-F39BCB3FC15E}"/>
              </a:ext>
            </a:extLst>
          </p:cNvPr>
          <p:cNvPicPr>
            <a:picLocks noChangeAspect="1"/>
          </p:cNvPicPr>
          <p:nvPr/>
        </p:nvPicPr>
        <p:blipFill>
          <a:blip r:embed="rId5"/>
          <a:stretch>
            <a:fillRect/>
          </a:stretch>
        </p:blipFill>
        <p:spPr>
          <a:xfrm>
            <a:off x="4791537" y="3298733"/>
            <a:ext cx="2374900" cy="2374900"/>
          </a:xfrm>
          <a:prstGeom prst="rect">
            <a:avLst/>
          </a:prstGeom>
        </p:spPr>
      </p:pic>
      <p:sp>
        <p:nvSpPr>
          <p:cNvPr id="15" name="Прямоугольник 14">
            <a:extLst>
              <a:ext uri="{FF2B5EF4-FFF2-40B4-BE49-F238E27FC236}">
                <a16:creationId xmlns:a16="http://schemas.microsoft.com/office/drawing/2014/main" id="{0501569F-B5FD-BC86-2B72-D86070F42583}"/>
              </a:ext>
            </a:extLst>
          </p:cNvPr>
          <p:cNvSpPr/>
          <p:nvPr/>
        </p:nvSpPr>
        <p:spPr>
          <a:xfrm>
            <a:off x="2123729" y="5756703"/>
            <a:ext cx="6408711" cy="430887"/>
          </a:xfrm>
          <a:prstGeom prst="rect">
            <a:avLst/>
          </a:prstGeom>
        </p:spPr>
        <p:txBody>
          <a:bodyPr wrap="square">
            <a:spAutoFit/>
          </a:bodyPr>
          <a:lstStyle/>
          <a:p>
            <a:r>
              <a:rPr lang="en-US" sz="1100" b="0" i="0" dirty="0">
                <a:effectLst/>
                <a:latin typeface="Palatino Linotype" panose="02040502050505030304" pitchFamily="18" charset="0"/>
              </a:rPr>
              <a:t>Fig. 5 A peat dome</a:t>
            </a:r>
            <a:endParaRPr lang="en-US" sz="1100" dirty="0">
              <a:effectLst/>
              <a:latin typeface="Palatino Linotype" panose="02040502050505030304" pitchFamily="18" charset="0"/>
            </a:endParaRPr>
          </a:p>
          <a:p>
            <a:pPr marL="501650" indent="450215" algn="ctr">
              <a:spcAft>
                <a:spcPts val="0"/>
              </a:spcAft>
            </a:pPr>
            <a:endParaRPr lang="en-US" sz="1100" kern="0" dirty="0">
              <a:latin typeface="Palatino Linotype"/>
              <a:ea typeface="Palatino Linotype"/>
              <a:cs typeface="Palatino Linotype"/>
            </a:endParaRPr>
          </a:p>
        </p:txBody>
      </p:sp>
    </p:spTree>
    <p:extLst>
      <p:ext uri="{BB962C8B-B14F-4D97-AF65-F5344CB8AC3E}">
        <p14:creationId xmlns:p14="http://schemas.microsoft.com/office/powerpoint/2010/main" val="32366506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621880" y="2420888"/>
            <a:ext cx="7910560" cy="2585323"/>
          </a:xfrm>
          <a:prstGeom prst="rect">
            <a:avLst/>
          </a:prstGeom>
        </p:spPr>
        <p:txBody>
          <a:bodyPr wrap="square">
            <a:spAutoFit/>
          </a:bodyPr>
          <a:lstStyle/>
          <a:p>
            <a:pPr algn="just"/>
            <a:r>
              <a:rPr lang="en-US" b="0" i="0" dirty="0">
                <a:effectLst/>
                <a:latin typeface="Palatino Linotype" panose="02040502050505030304" pitchFamily="18" charset="0"/>
              </a:rPr>
              <a:t>The results of the calculations carried out above on real data are confirmed with the data of the depth of objects, in particular, in the first experiment with a peat dome that was at a depth of about 0.7 meters, according to the radar image, it was found at a position of 0.73 meters, in the second example, plastic bottles were buried at a depth of 0.5 meters were found at a depth of 0.52 meters. Thus, the absolute error was about 0.2-0.3 cm.</a:t>
            </a:r>
            <a:endParaRPr lang="en-US" dirty="0">
              <a:effectLst/>
              <a:latin typeface="Palatino Linotype" panose="02040502050505030304" pitchFamily="18" charset="0"/>
            </a:endParaRPr>
          </a:p>
          <a:p>
            <a:pPr algn="just"/>
            <a:r>
              <a:rPr lang="en-US" b="0" i="0" dirty="0">
                <a:effectLst/>
                <a:latin typeface="Palatino Linotype" panose="02040502050505030304" pitchFamily="18" charset="0"/>
              </a:rPr>
              <a:t>-The presence of its own software module for determining the depth of occurrence of subsurface objects allows us to test the algorithms, taking into account the necessary properties of the subsurface environment.</a:t>
            </a:r>
            <a:endParaRPr lang="en-US" dirty="0">
              <a:effectLst/>
              <a:latin typeface="Palatino Linotype" panose="02040502050505030304" pitchFamily="18" charset="0"/>
            </a:endParaRPr>
          </a:p>
        </p:txBody>
      </p:sp>
      <p:sp>
        <p:nvSpPr>
          <p:cNvPr id="9" name="Прямоугольник 8"/>
          <p:cNvSpPr/>
          <p:nvPr/>
        </p:nvSpPr>
        <p:spPr>
          <a:xfrm>
            <a:off x="611560" y="1628800"/>
            <a:ext cx="6408712" cy="523220"/>
          </a:xfrm>
          <a:prstGeom prst="rect">
            <a:avLst/>
          </a:prstGeom>
        </p:spPr>
        <p:txBody>
          <a:bodyPr wrap="square">
            <a:spAutoFit/>
          </a:bodyPr>
          <a:lstStyle/>
          <a:p>
            <a:pPr lvl="0" indent="450215"/>
            <a:r>
              <a:rPr lang="en-US" sz="2800" b="1" dirty="0">
                <a:solidFill>
                  <a:srgbClr val="231F20"/>
                </a:solidFill>
                <a:latin typeface="Palatino Linotype"/>
                <a:ea typeface="Palatino Linotype"/>
                <a:cs typeface="Palatino Linotype"/>
              </a:rPr>
              <a:t>Conclusion</a:t>
            </a:r>
            <a:endParaRPr lang="ru-RU" sz="3600" dirty="0">
              <a:solidFill>
                <a:prstClr val="black"/>
              </a:solidFill>
              <a:latin typeface="Palatino Linotype"/>
              <a:ea typeface="Palatino Linotype"/>
              <a:cs typeface="Palatino Linotype"/>
            </a:endParaRPr>
          </a:p>
        </p:txBody>
      </p:sp>
      <p:pic>
        <p:nvPicPr>
          <p:cNvPr id="11" name="Picture 3" descr="C:\Users\User\Desktop\9e181311-440c-4da9-b7c7-3c6c919cdfd9.jpe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1766" b="32186"/>
          <a:stretch/>
        </p:blipFill>
        <p:spPr bwMode="auto">
          <a:xfrm>
            <a:off x="497288" y="365760"/>
            <a:ext cx="2418528" cy="87179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Users\User\Desktop\6bb4c73a-d0d3-4664-8614-dc9728790ae6.jpe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635" t="23100" r="4807" b="24516"/>
          <a:stretch/>
        </p:blipFill>
        <p:spPr bwMode="auto">
          <a:xfrm>
            <a:off x="6340260" y="332656"/>
            <a:ext cx="2324803" cy="9048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44593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User\Desktop\9e181311-440c-4da9-b7c7-3c6c919cdfd9.jpeg">
            <a:extLst>
              <a:ext uri="{FF2B5EF4-FFF2-40B4-BE49-F238E27FC236}">
                <a16:creationId xmlns:a16="http://schemas.microsoft.com/office/drawing/2014/main" id="{52CAB11B-4877-EDD3-8AE9-0DA53DC78EE8}"/>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1766" b="32186"/>
          <a:stretch/>
        </p:blipFill>
        <p:spPr bwMode="auto">
          <a:xfrm>
            <a:off x="497288" y="365760"/>
            <a:ext cx="2418528" cy="87179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User\Desktop\6bb4c73a-d0d3-4664-8614-dc9728790ae6.jpeg">
            <a:extLst>
              <a:ext uri="{FF2B5EF4-FFF2-40B4-BE49-F238E27FC236}">
                <a16:creationId xmlns:a16="http://schemas.microsoft.com/office/drawing/2014/main" id="{37277EEF-F2CB-3520-439D-B22C297FB712}"/>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635" t="23100" r="4807" b="24516"/>
          <a:stretch/>
        </p:blipFill>
        <p:spPr bwMode="auto">
          <a:xfrm>
            <a:off x="6340260" y="332656"/>
            <a:ext cx="2324803" cy="904898"/>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a:extLst>
              <a:ext uri="{FF2B5EF4-FFF2-40B4-BE49-F238E27FC236}">
                <a16:creationId xmlns:a16="http://schemas.microsoft.com/office/drawing/2014/main" id="{BFD8E185-55C7-68EF-6DC8-75937FC90034}"/>
              </a:ext>
            </a:extLst>
          </p:cNvPr>
          <p:cNvSpPr/>
          <p:nvPr/>
        </p:nvSpPr>
        <p:spPr>
          <a:xfrm>
            <a:off x="1093949" y="2690282"/>
            <a:ext cx="6408712" cy="2215991"/>
          </a:xfrm>
          <a:prstGeom prst="rect">
            <a:avLst/>
          </a:prstGeom>
        </p:spPr>
        <p:txBody>
          <a:bodyPr wrap="square">
            <a:spAutoFit/>
          </a:bodyPr>
          <a:lstStyle/>
          <a:p>
            <a:pPr indent="450215" algn="ctr"/>
            <a:r>
              <a:rPr lang="en-US" sz="4600" b="1" i="0" dirty="0">
                <a:effectLst/>
                <a:latin typeface="Palatino Linotype" panose="02040502050505030304" pitchFamily="18" charset="0"/>
              </a:rPr>
              <a:t>Thank you for your attention!</a:t>
            </a:r>
            <a:endParaRPr lang="en-US" sz="4600" b="1" dirty="0">
              <a:effectLst/>
              <a:latin typeface="Palatino Linotype" panose="02040502050505030304" pitchFamily="18" charset="0"/>
            </a:endParaRPr>
          </a:p>
          <a:p>
            <a:pPr lvl="0" indent="450215" algn="ctr"/>
            <a:endParaRPr lang="ru-RU" sz="4600" dirty="0">
              <a:solidFill>
                <a:prstClr val="black"/>
              </a:solidFill>
              <a:latin typeface="Palatino Linotype"/>
              <a:ea typeface="Palatino Linotype"/>
              <a:cs typeface="Palatino Linotype"/>
            </a:endParaRPr>
          </a:p>
        </p:txBody>
      </p:sp>
    </p:spTree>
    <p:extLst>
      <p:ext uri="{BB962C8B-B14F-4D97-AF65-F5344CB8AC3E}">
        <p14:creationId xmlns:p14="http://schemas.microsoft.com/office/powerpoint/2010/main" val="7239555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051442" y="1628800"/>
            <a:ext cx="2262158" cy="523220"/>
          </a:xfrm>
          <a:prstGeom prst="rect">
            <a:avLst/>
          </a:prstGeom>
        </p:spPr>
        <p:txBody>
          <a:bodyPr wrap="none">
            <a:spAutoFit/>
          </a:bodyPr>
          <a:lstStyle/>
          <a:p>
            <a:pPr lvl="0" algn="r">
              <a:spcAft>
                <a:spcPts val="0"/>
              </a:spcAft>
              <a:buClr>
                <a:srgbClr val="231F20"/>
              </a:buClr>
              <a:buSzPts val="1000"/>
              <a:tabLst>
                <a:tab pos="958850" algn="l"/>
              </a:tabLst>
            </a:pPr>
            <a:r>
              <a:rPr lang="en-US" sz="2800" b="1" kern="0" dirty="0">
                <a:solidFill>
                  <a:srgbClr val="231F20"/>
                </a:solidFill>
                <a:latin typeface="Palatino Linotype"/>
                <a:ea typeface="Palatino Linotype"/>
                <a:cs typeface="Palatino Linotype"/>
              </a:rPr>
              <a:t>Introduction</a:t>
            </a:r>
            <a:endParaRPr lang="ru-RU" sz="2800" b="1" kern="0" dirty="0">
              <a:effectLst/>
              <a:latin typeface="Palatino Linotype"/>
              <a:ea typeface="Palatino Linotype"/>
              <a:cs typeface="Palatino Linotype"/>
            </a:endParaRPr>
          </a:p>
        </p:txBody>
      </p:sp>
      <p:sp>
        <p:nvSpPr>
          <p:cNvPr id="7" name="Прямоугольник 6"/>
          <p:cNvSpPr/>
          <p:nvPr/>
        </p:nvSpPr>
        <p:spPr>
          <a:xfrm>
            <a:off x="616720" y="2543267"/>
            <a:ext cx="7910560" cy="2308324"/>
          </a:xfrm>
          <a:prstGeom prst="rect">
            <a:avLst/>
          </a:prstGeom>
        </p:spPr>
        <p:txBody>
          <a:bodyPr wrap="square">
            <a:spAutoFit/>
          </a:bodyPr>
          <a:lstStyle/>
          <a:p>
            <a:pPr algn="just"/>
            <a:r>
              <a:rPr lang="en-US" b="0" i="0" dirty="0">
                <a:effectLst/>
                <a:latin typeface="Palatino Linotype" panose="02040502050505030304" pitchFamily="18" charset="0"/>
              </a:rPr>
              <a:t>-The use of the method of geo-radar sounding is one of the most promising and dynamic areas of development of geophysical research.</a:t>
            </a:r>
            <a:endParaRPr lang="en-US" dirty="0">
              <a:effectLst/>
              <a:latin typeface="Palatino Linotype" panose="02040502050505030304" pitchFamily="18" charset="0"/>
            </a:endParaRPr>
          </a:p>
          <a:p>
            <a:pPr algn="just"/>
            <a:r>
              <a:rPr lang="en-US" b="0" i="0" dirty="0">
                <a:effectLst/>
                <a:latin typeface="Palatino Linotype" panose="02040502050505030304" pitchFamily="18" charset="0"/>
              </a:rPr>
              <a:t>-The main advantages of the method are high resolution, noise immunity in relation to distorting signals, as well as efficiency and cost-effectiveness. The method of geo-radar sounding makes it possible to study in detail the subsurface structure of soils or man-made structures, significantly reducing the cost of drilling control and measuring wells.</a:t>
            </a:r>
            <a:endParaRPr lang="en-US" dirty="0">
              <a:effectLst/>
              <a:latin typeface="Palatino Linotype" panose="02040502050505030304" pitchFamily="18" charset="0"/>
            </a:endParaRPr>
          </a:p>
          <a:p>
            <a:pPr indent="450215" algn="just">
              <a:spcAft>
                <a:spcPts val="0"/>
              </a:spcAft>
            </a:pPr>
            <a:endParaRPr lang="ru-RU" dirty="0">
              <a:latin typeface="Palatino Linotype"/>
              <a:ea typeface="Palatino Linotype"/>
              <a:cs typeface="Palatino Linotype"/>
            </a:endParaRPr>
          </a:p>
        </p:txBody>
      </p:sp>
      <p:pic>
        <p:nvPicPr>
          <p:cNvPr id="9" name="Picture 2" descr="C:\Users\User\Desktop\6bb4c73a-d0d3-4664-8614-dc9728790ae6.jpe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635" t="23100" r="4807" b="24516"/>
          <a:stretch/>
        </p:blipFill>
        <p:spPr bwMode="auto">
          <a:xfrm>
            <a:off x="6340260" y="332656"/>
            <a:ext cx="2324803" cy="90489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C:\Users\User\Desktop\9e181311-440c-4da9-b7c7-3c6c919cdfd9.jpe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1766" b="32186"/>
          <a:stretch/>
        </p:blipFill>
        <p:spPr bwMode="auto">
          <a:xfrm>
            <a:off x="497288" y="365760"/>
            <a:ext cx="2418528" cy="8717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6428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043608" y="1628800"/>
            <a:ext cx="2291012" cy="523220"/>
          </a:xfrm>
          <a:prstGeom prst="rect">
            <a:avLst/>
          </a:prstGeom>
        </p:spPr>
        <p:txBody>
          <a:bodyPr wrap="none">
            <a:spAutoFit/>
          </a:bodyPr>
          <a:lstStyle/>
          <a:p>
            <a:r>
              <a:rPr lang="en-US" sz="2800" b="1" i="0" dirty="0" err="1">
                <a:effectLst/>
                <a:latin typeface="Palatino Linotype" panose="02040502050505030304" pitchFamily="18" charset="0"/>
              </a:rPr>
              <a:t>Gpr</a:t>
            </a:r>
            <a:r>
              <a:rPr lang="en-US" sz="2800" b="1" i="0" dirty="0">
                <a:effectLst/>
                <a:latin typeface="Palatino Linotype" panose="02040502050505030304" pitchFamily="18" charset="0"/>
              </a:rPr>
              <a:t> “</a:t>
            </a:r>
            <a:r>
              <a:rPr lang="en-US" sz="2800" b="1" i="0" dirty="0" err="1">
                <a:effectLst/>
                <a:latin typeface="Palatino Linotype" panose="02040502050505030304" pitchFamily="18" charset="0"/>
              </a:rPr>
              <a:t>loza-v</a:t>
            </a:r>
            <a:r>
              <a:rPr lang="en-US" sz="2800" b="1" i="0" dirty="0">
                <a:effectLst/>
                <a:latin typeface="Palatino Linotype" panose="02040502050505030304" pitchFamily="18" charset="0"/>
              </a:rPr>
              <a:t>”</a:t>
            </a:r>
            <a:endParaRPr lang="en-US" sz="2800" b="1" dirty="0">
              <a:effectLst/>
              <a:latin typeface="Palatino Linotype" panose="02040502050505030304" pitchFamily="18" charset="0"/>
            </a:endParaRPr>
          </a:p>
        </p:txBody>
      </p:sp>
      <p:sp>
        <p:nvSpPr>
          <p:cNvPr id="8" name="Прямоугольник 7"/>
          <p:cNvSpPr/>
          <p:nvPr/>
        </p:nvSpPr>
        <p:spPr>
          <a:xfrm>
            <a:off x="621880" y="2420888"/>
            <a:ext cx="7910560" cy="1754326"/>
          </a:xfrm>
          <a:prstGeom prst="rect">
            <a:avLst/>
          </a:prstGeom>
        </p:spPr>
        <p:txBody>
          <a:bodyPr wrap="square">
            <a:spAutoFit/>
          </a:bodyPr>
          <a:lstStyle/>
          <a:p>
            <a:pPr algn="just"/>
            <a:r>
              <a:rPr lang="en-US" b="0" i="0" dirty="0">
                <a:effectLst/>
                <a:latin typeface="Palatino Linotype" panose="02040502050505030304" pitchFamily="18" charset="0"/>
              </a:rPr>
              <a:t>     The probing method makes it possible to determine with the help of the GPR "LOZA-V" the speed of propagation of an electromagnetic wave in the medium and, accordingly, the depth of the reflecting surface or object. The propagation velocity of an electromagnetic wave in a medium with a constant permittivity can be determined from the formula.</a:t>
            </a:r>
            <a:endParaRPr lang="en-US" dirty="0">
              <a:effectLst/>
              <a:latin typeface="Palatino Linotype" panose="02040502050505030304" pitchFamily="18" charset="0"/>
            </a:endParaRPr>
          </a:p>
          <a:p>
            <a:pPr indent="450215" algn="just">
              <a:spcAft>
                <a:spcPts val="0"/>
              </a:spcAft>
            </a:pPr>
            <a:endParaRPr lang="ru-RU" dirty="0">
              <a:latin typeface="Palatino Linotype"/>
              <a:ea typeface="Palatino Linotype"/>
              <a:cs typeface="Palatino Linotype"/>
            </a:endParaRPr>
          </a:p>
        </p:txBody>
      </p:sp>
      <p:pic>
        <p:nvPicPr>
          <p:cNvPr id="9" name="Picture 2" descr="C:\Users\User\Desktop\6bb4c73a-d0d3-4664-8614-dc9728790ae6.jpe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635" t="23100" r="4807" b="24516"/>
          <a:stretch/>
        </p:blipFill>
        <p:spPr bwMode="auto">
          <a:xfrm>
            <a:off x="6340260" y="332656"/>
            <a:ext cx="2324803" cy="90489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C:\Users\User\Desktop\9e181311-440c-4da9-b7c7-3c6c919cdfd9.jpe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1766" b="32186"/>
          <a:stretch/>
        </p:blipFill>
        <p:spPr bwMode="auto">
          <a:xfrm>
            <a:off x="497288" y="365760"/>
            <a:ext cx="2418528" cy="8717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6428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996861" y="1628800"/>
            <a:ext cx="2291012" cy="523220"/>
          </a:xfrm>
          <a:prstGeom prst="rect">
            <a:avLst/>
          </a:prstGeom>
        </p:spPr>
        <p:txBody>
          <a:bodyPr wrap="none">
            <a:spAutoFit/>
          </a:bodyPr>
          <a:lstStyle/>
          <a:p>
            <a:r>
              <a:rPr lang="en-US" sz="2800" b="1" i="0" dirty="0" err="1">
                <a:effectLst/>
                <a:latin typeface="Palatino Linotype" panose="02040502050505030304" pitchFamily="18" charset="0"/>
              </a:rPr>
              <a:t>Gpr</a:t>
            </a:r>
            <a:r>
              <a:rPr lang="en-US" sz="2800" b="1" i="0" dirty="0">
                <a:effectLst/>
                <a:latin typeface="Palatino Linotype" panose="02040502050505030304" pitchFamily="18" charset="0"/>
              </a:rPr>
              <a:t> “</a:t>
            </a:r>
            <a:r>
              <a:rPr lang="en-US" sz="2800" b="1" i="0" dirty="0" err="1">
                <a:effectLst/>
                <a:latin typeface="Palatino Linotype" panose="02040502050505030304" pitchFamily="18" charset="0"/>
              </a:rPr>
              <a:t>loza-v</a:t>
            </a:r>
            <a:r>
              <a:rPr lang="en-US" sz="2800" b="1" i="0" dirty="0">
                <a:effectLst/>
                <a:latin typeface="Palatino Linotype" panose="02040502050505030304" pitchFamily="18" charset="0"/>
              </a:rPr>
              <a:t>”</a:t>
            </a:r>
            <a:endParaRPr lang="en-US" sz="2800" b="1" dirty="0">
              <a:effectLst/>
              <a:latin typeface="Palatino Linotype" panose="02040502050505030304" pitchFamily="18" charset="0"/>
            </a:endParaRPr>
          </a:p>
        </p:txBody>
      </p:sp>
      <p:sp>
        <p:nvSpPr>
          <p:cNvPr id="8" name="Прямоугольник 7"/>
          <p:cNvSpPr/>
          <p:nvPr/>
        </p:nvSpPr>
        <p:spPr>
          <a:xfrm>
            <a:off x="621880" y="2543267"/>
            <a:ext cx="8043183" cy="970103"/>
          </a:xfrm>
          <a:prstGeom prst="rect">
            <a:avLst/>
          </a:prstGeom>
        </p:spPr>
        <p:txBody>
          <a:bodyPr wrap="square">
            <a:spAutoFit/>
          </a:bodyPr>
          <a:lstStyle/>
          <a:p>
            <a:r>
              <a:rPr lang="en-US" sz="1400" b="0" i="0" dirty="0">
                <a:effectLst/>
                <a:latin typeface="Palatino Linotype" panose="02040502050505030304" pitchFamily="18" charset="0"/>
              </a:rPr>
              <a:t>        To conduct probing, the transmitting and receiving parts of the </a:t>
            </a:r>
            <a:r>
              <a:rPr lang="en-US" sz="1400" b="0" i="0" dirty="0" err="1">
                <a:effectLst/>
                <a:latin typeface="Palatino Linotype" panose="02040502050505030304" pitchFamily="18" charset="0"/>
              </a:rPr>
              <a:t>georadar</a:t>
            </a:r>
            <a:r>
              <a:rPr lang="en-US" sz="1400" b="0" i="0" dirty="0">
                <a:effectLst/>
                <a:latin typeface="Palatino Linotype" panose="02040502050505030304" pitchFamily="18" charset="0"/>
              </a:rPr>
              <a:t> are removed from the carrier frame and their antennas are placed in parallel at a distance of 30 cm from each other. In the process of sounding, the antennas are carried in increments of 5-10 cm at a distance of 5-10 meters. Figure 1 shows the hodograph obtained using this measurement technique.</a:t>
            </a:r>
            <a:endParaRPr lang="en-US" sz="1400" dirty="0">
              <a:effectLst/>
              <a:latin typeface="Palatino Linotype" panose="02040502050505030304" pitchFamily="18" charset="0"/>
            </a:endParaRPr>
          </a:p>
        </p:txBody>
      </p:sp>
      <p:sp>
        <p:nvSpPr>
          <p:cNvPr id="4" name="Прямоугольник 3"/>
          <p:cNvSpPr/>
          <p:nvPr/>
        </p:nvSpPr>
        <p:spPr>
          <a:xfrm>
            <a:off x="3940054" y="6094457"/>
            <a:ext cx="4107685" cy="430887"/>
          </a:xfrm>
          <a:prstGeom prst="rect">
            <a:avLst/>
          </a:prstGeom>
        </p:spPr>
        <p:txBody>
          <a:bodyPr wrap="square">
            <a:spAutoFit/>
          </a:bodyPr>
          <a:lstStyle/>
          <a:p>
            <a:r>
              <a:rPr lang="en-US" sz="1100" b="0" i="0" dirty="0">
                <a:effectLst/>
                <a:latin typeface="Palatino Linotype" panose="02040502050505030304" pitchFamily="18" charset="0"/>
              </a:rPr>
              <a:t>Fig.1 Hodograph</a:t>
            </a:r>
            <a:endParaRPr lang="en-US" sz="1100" dirty="0">
              <a:effectLst/>
              <a:latin typeface="Palatino Linotype" panose="02040502050505030304" pitchFamily="18" charset="0"/>
            </a:endParaRPr>
          </a:p>
          <a:p>
            <a:pPr marL="501650" indent="450215" algn="ctr">
              <a:spcAft>
                <a:spcPts val="0"/>
              </a:spcAft>
            </a:pPr>
            <a:endParaRPr lang="ru-RU" sz="1100" dirty="0">
              <a:effectLst/>
              <a:latin typeface="Palatino Linotype" panose="02040502050505030304" pitchFamily="18" charset="0"/>
              <a:ea typeface="Palatino Linotype"/>
              <a:cs typeface="Palatino Linotype"/>
            </a:endParaRPr>
          </a:p>
        </p:txBody>
      </p:sp>
      <p:pic>
        <p:nvPicPr>
          <p:cNvPr id="10" name="Picture 2" descr="C:\Users\User\Desktop\6bb4c73a-d0d3-4664-8614-dc9728790ae6.jpe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635" t="23100" r="4807" b="24516"/>
          <a:stretch/>
        </p:blipFill>
        <p:spPr bwMode="auto">
          <a:xfrm>
            <a:off x="6340260" y="332656"/>
            <a:ext cx="2324803" cy="90489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Users\User\Desktop\9e181311-440c-4da9-b7c7-3c6c919cdfd9.jpe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31766" b="32186"/>
          <a:stretch/>
        </p:blipFill>
        <p:spPr bwMode="auto">
          <a:xfrm>
            <a:off x="497288" y="365760"/>
            <a:ext cx="2418528" cy="871793"/>
          </a:xfrm>
          <a:prstGeom prst="rect">
            <a:avLst/>
          </a:prstGeom>
          <a:noFill/>
          <a:extLst>
            <a:ext uri="{909E8E84-426E-40DD-AFC4-6F175D3DCCD1}">
              <a14:hiddenFill xmlns:a14="http://schemas.microsoft.com/office/drawing/2010/main">
                <a:solidFill>
                  <a:srgbClr val="FFFFFF"/>
                </a:solidFill>
              </a14:hiddenFill>
            </a:ext>
          </a:extLst>
        </p:spPr>
      </p:pic>
      <p:pic>
        <p:nvPicPr>
          <p:cNvPr id="5" name="Рисунок 4">
            <a:extLst>
              <a:ext uri="{FF2B5EF4-FFF2-40B4-BE49-F238E27FC236}">
                <a16:creationId xmlns:a16="http://schemas.microsoft.com/office/drawing/2014/main" id="{5574ECD3-AFC8-249C-8B8D-8EC6E6CA3CEC}"/>
              </a:ext>
            </a:extLst>
          </p:cNvPr>
          <p:cNvPicPr>
            <a:picLocks noChangeAspect="1"/>
          </p:cNvPicPr>
          <p:nvPr/>
        </p:nvPicPr>
        <p:blipFill>
          <a:blip r:embed="rId5"/>
          <a:stretch>
            <a:fillRect/>
          </a:stretch>
        </p:blipFill>
        <p:spPr>
          <a:xfrm>
            <a:off x="3366563" y="3710477"/>
            <a:ext cx="2553814" cy="2383980"/>
          </a:xfrm>
          <a:prstGeom prst="rect">
            <a:avLst/>
          </a:prstGeom>
        </p:spPr>
      </p:pic>
    </p:spTree>
    <p:extLst>
      <p:ext uri="{BB962C8B-B14F-4D97-AF65-F5344CB8AC3E}">
        <p14:creationId xmlns:p14="http://schemas.microsoft.com/office/powerpoint/2010/main" val="2856428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996861" y="1628800"/>
            <a:ext cx="3390672" cy="523220"/>
          </a:xfrm>
          <a:prstGeom prst="rect">
            <a:avLst/>
          </a:prstGeom>
        </p:spPr>
        <p:txBody>
          <a:bodyPr wrap="none">
            <a:spAutoFit/>
          </a:bodyPr>
          <a:lstStyle/>
          <a:p>
            <a:r>
              <a:rPr lang="en-US" sz="2800" b="1" i="0" dirty="0">
                <a:effectLst/>
                <a:latin typeface="Palatino Linotype" panose="02040502050505030304" pitchFamily="18" charset="0"/>
              </a:rPr>
              <a:t>Hyperbolic contour</a:t>
            </a:r>
            <a:endParaRPr lang="en-US" sz="2800" b="1" dirty="0">
              <a:effectLst/>
              <a:latin typeface="Palatino Linotype" panose="02040502050505030304" pitchFamily="18" charset="0"/>
            </a:endParaRPr>
          </a:p>
        </p:txBody>
      </p:sp>
      <p:sp>
        <p:nvSpPr>
          <p:cNvPr id="8" name="Прямоугольник 7"/>
          <p:cNvSpPr/>
          <p:nvPr/>
        </p:nvSpPr>
        <p:spPr>
          <a:xfrm>
            <a:off x="621880" y="2161180"/>
            <a:ext cx="7910560" cy="523220"/>
          </a:xfrm>
          <a:prstGeom prst="rect">
            <a:avLst/>
          </a:prstGeom>
        </p:spPr>
        <p:txBody>
          <a:bodyPr wrap="square">
            <a:spAutoFit/>
          </a:bodyPr>
          <a:lstStyle/>
          <a:p>
            <a:r>
              <a:rPr lang="en-US" sz="1400" b="0" i="0" dirty="0">
                <a:effectLst/>
                <a:latin typeface="Palatino Linotype" panose="02040502050505030304" pitchFamily="18" charset="0"/>
              </a:rPr>
              <a:t>        In practice, this means that if there are local objects in the profile zone, then a hyperbolic contour (Fig. 2), a hyperbola, will correspond to each such object on the received radar image.</a:t>
            </a:r>
            <a:endParaRPr lang="en-US" sz="1400" dirty="0">
              <a:effectLst/>
              <a:latin typeface="Palatino Linotype" panose="02040502050505030304" pitchFamily="18" charset="0"/>
            </a:endParaRPr>
          </a:p>
        </p:txBody>
      </p:sp>
      <p:sp>
        <p:nvSpPr>
          <p:cNvPr id="4" name="Прямоугольник 3"/>
          <p:cNvSpPr/>
          <p:nvPr/>
        </p:nvSpPr>
        <p:spPr>
          <a:xfrm>
            <a:off x="3328814" y="5827441"/>
            <a:ext cx="6408711" cy="430887"/>
          </a:xfrm>
          <a:prstGeom prst="rect">
            <a:avLst/>
          </a:prstGeom>
        </p:spPr>
        <p:txBody>
          <a:bodyPr wrap="square">
            <a:spAutoFit/>
          </a:bodyPr>
          <a:lstStyle/>
          <a:p>
            <a:r>
              <a:rPr lang="en-US" sz="1100" b="0" i="0" dirty="0">
                <a:effectLst/>
                <a:latin typeface="Palatino Linotype" panose="02040502050505030304" pitchFamily="18" charset="0"/>
              </a:rPr>
              <a:t>Fig.2 Emitted electromagnetic wave</a:t>
            </a:r>
            <a:endParaRPr lang="en-US" sz="1100" dirty="0">
              <a:effectLst/>
              <a:latin typeface="Palatino Linotype" panose="02040502050505030304" pitchFamily="18" charset="0"/>
            </a:endParaRPr>
          </a:p>
          <a:p>
            <a:pPr marL="501650" indent="450215" algn="ctr">
              <a:spcAft>
                <a:spcPts val="0"/>
              </a:spcAft>
            </a:pPr>
            <a:endParaRPr lang="en-US" sz="1100" kern="0" dirty="0">
              <a:latin typeface="Palatino Linotype"/>
              <a:ea typeface="Palatino Linotype"/>
              <a:cs typeface="Palatino Linotype"/>
            </a:endParaRPr>
          </a:p>
        </p:txBody>
      </p:sp>
      <p:pic>
        <p:nvPicPr>
          <p:cNvPr id="10" name="Picture 2" descr="C:\Users\User\Desktop\6bb4c73a-d0d3-4664-8614-dc9728790ae6.jpe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635" t="23100" r="4807" b="24516"/>
          <a:stretch/>
        </p:blipFill>
        <p:spPr bwMode="auto">
          <a:xfrm>
            <a:off x="6340260" y="332656"/>
            <a:ext cx="2324803" cy="90489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Users\User\Desktop\9e181311-440c-4da9-b7c7-3c6c919cdfd9.jpe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1766" b="32186"/>
          <a:stretch/>
        </p:blipFill>
        <p:spPr bwMode="auto">
          <a:xfrm>
            <a:off x="497288" y="365760"/>
            <a:ext cx="2418528" cy="871793"/>
          </a:xfrm>
          <a:prstGeom prst="rect">
            <a:avLst/>
          </a:prstGeom>
          <a:noFill/>
          <a:extLst>
            <a:ext uri="{909E8E84-426E-40DD-AFC4-6F175D3DCCD1}">
              <a14:hiddenFill xmlns:a14="http://schemas.microsoft.com/office/drawing/2010/main">
                <a:solidFill>
                  <a:srgbClr val="FFFFFF"/>
                </a:solidFill>
              </a14:hiddenFill>
            </a:ext>
          </a:extLst>
        </p:spPr>
      </p:pic>
      <p:pic>
        <p:nvPicPr>
          <p:cNvPr id="5" name="Рисунок 4">
            <a:extLst>
              <a:ext uri="{FF2B5EF4-FFF2-40B4-BE49-F238E27FC236}">
                <a16:creationId xmlns:a16="http://schemas.microsoft.com/office/drawing/2014/main" id="{A7B19AA0-D76F-23E5-3B95-AD61D80146E7}"/>
              </a:ext>
            </a:extLst>
          </p:cNvPr>
          <p:cNvPicPr>
            <a:picLocks noChangeAspect="1"/>
          </p:cNvPicPr>
          <p:nvPr/>
        </p:nvPicPr>
        <p:blipFill>
          <a:blip r:embed="rId4"/>
          <a:stretch>
            <a:fillRect/>
          </a:stretch>
        </p:blipFill>
        <p:spPr>
          <a:xfrm>
            <a:off x="2317380" y="3093418"/>
            <a:ext cx="4509240" cy="2734023"/>
          </a:xfrm>
          <a:prstGeom prst="rect">
            <a:avLst/>
          </a:prstGeom>
        </p:spPr>
      </p:pic>
    </p:spTree>
    <p:extLst>
      <p:ext uri="{BB962C8B-B14F-4D97-AF65-F5344CB8AC3E}">
        <p14:creationId xmlns:p14="http://schemas.microsoft.com/office/powerpoint/2010/main" val="981492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037200" y="1628799"/>
            <a:ext cx="1807953" cy="523220"/>
          </a:xfrm>
          <a:prstGeom prst="rect">
            <a:avLst/>
          </a:prstGeom>
        </p:spPr>
        <p:txBody>
          <a:bodyPr wrap="square">
            <a:spAutoFit/>
          </a:bodyPr>
          <a:lstStyle/>
          <a:p>
            <a:r>
              <a:rPr lang="en-US" sz="2800" b="1" i="0" dirty="0">
                <a:effectLst/>
                <a:latin typeface="Palatino Linotype" panose="02040502050505030304" pitchFamily="18" charset="0"/>
              </a:rPr>
              <a:t>Formula </a:t>
            </a:r>
            <a:endParaRPr lang="en-US" sz="2800" b="1" dirty="0">
              <a:effectLst/>
              <a:latin typeface="Palatino Linotype" panose="02040502050505030304" pitchFamily="18" charset="0"/>
            </a:endParaRPr>
          </a:p>
        </p:txBody>
      </p:sp>
      <p:sp>
        <p:nvSpPr>
          <p:cNvPr id="8" name="Прямоугольник 7"/>
          <p:cNvSpPr/>
          <p:nvPr/>
        </p:nvSpPr>
        <p:spPr>
          <a:xfrm>
            <a:off x="621880" y="2152020"/>
            <a:ext cx="7910560" cy="738664"/>
          </a:xfrm>
          <a:prstGeom prst="rect">
            <a:avLst/>
          </a:prstGeom>
        </p:spPr>
        <p:txBody>
          <a:bodyPr wrap="square">
            <a:spAutoFit/>
          </a:bodyPr>
          <a:lstStyle/>
          <a:p>
            <a:pPr indent="450215" algn="just"/>
            <a:r>
              <a:rPr lang="en-US" sz="1400" b="0" i="0" dirty="0">
                <a:effectLst/>
                <a:latin typeface="Palatino Linotype" panose="02040502050505030304" pitchFamily="18" charset="0"/>
              </a:rPr>
              <a:t>        If we now highlight this hyperbole on the radar diagram, then we can describe it by mathematical dependence. Any point corresponding to the selected hyperbola with coordinates (x, </a:t>
            </a:r>
            <a:r>
              <a:rPr lang="en-US" sz="1400" b="0" i="0" dirty="0" err="1">
                <a:effectLst/>
                <a:latin typeface="Palatino Linotype" panose="02040502050505030304" pitchFamily="18" charset="0"/>
              </a:rPr>
              <a:t>tx</a:t>
            </a:r>
            <a:r>
              <a:rPr lang="en-US" sz="1400" b="0" i="0" dirty="0">
                <a:effectLst/>
                <a:latin typeface="Palatino Linotype" panose="02040502050505030304" pitchFamily="18" charset="0"/>
              </a:rPr>
              <a:t>) must be determined by the equation.</a:t>
            </a:r>
            <a:endParaRPr lang="en-US" sz="1400" dirty="0">
              <a:effectLst/>
              <a:latin typeface="Palatino Linotype" panose="02040502050505030304" pitchFamily="18" charset="0"/>
            </a:endParaRPr>
          </a:p>
        </p:txBody>
      </p:sp>
      <p:sp>
        <p:nvSpPr>
          <p:cNvPr id="4" name="Прямоугольник 3"/>
          <p:cNvSpPr/>
          <p:nvPr/>
        </p:nvSpPr>
        <p:spPr>
          <a:xfrm>
            <a:off x="550408" y="3805150"/>
            <a:ext cx="8043183" cy="1338828"/>
          </a:xfrm>
          <a:prstGeom prst="rect">
            <a:avLst/>
          </a:prstGeom>
        </p:spPr>
        <p:txBody>
          <a:bodyPr wrap="square">
            <a:spAutoFit/>
          </a:bodyPr>
          <a:lstStyle/>
          <a:p>
            <a:pPr algn="just"/>
            <a:r>
              <a:rPr lang="en-US" sz="1400" b="0" i="0" dirty="0">
                <a:effectLst/>
                <a:latin typeface="Palatino Linotype" panose="02040502050505030304" pitchFamily="18" charset="0"/>
              </a:rPr>
              <a:t>where x is the horizontal displacement from the top of the hyperbola to a given point, m; </a:t>
            </a:r>
            <a:r>
              <a:rPr lang="en-US" sz="1400" b="0" i="0" dirty="0" err="1">
                <a:effectLst/>
                <a:latin typeface="Palatino Linotype" panose="02040502050505030304" pitchFamily="18" charset="0"/>
              </a:rPr>
              <a:t>tx</a:t>
            </a:r>
            <a:r>
              <a:rPr lang="en-US" sz="1400" b="0" i="0" dirty="0">
                <a:effectLst/>
                <a:latin typeface="Palatino Linotype" panose="02040502050505030304" pitchFamily="18" charset="0"/>
              </a:rPr>
              <a:t> is the travel time from the transmitting antenna to this point and back to the receiver antenna, </a:t>
            </a:r>
            <a:r>
              <a:rPr lang="en-US" sz="1400" b="0" i="0" dirty="0" err="1">
                <a:effectLst/>
                <a:latin typeface="Palatino Linotype" panose="02040502050505030304" pitchFamily="18" charset="0"/>
              </a:rPr>
              <a:t>ns</a:t>
            </a:r>
            <a:r>
              <a:rPr lang="en-US" sz="1400" b="0" i="0" dirty="0">
                <a:effectLst/>
                <a:latin typeface="Palatino Linotype" panose="02040502050505030304" pitchFamily="18" charset="0"/>
              </a:rPr>
              <a:t>; V is the average propagation velocity of electromagnetic waves from the earth's surface to the top of the hyperbola, m/</a:t>
            </a:r>
            <a:r>
              <a:rPr lang="en-US" sz="1400" b="0" i="0" dirty="0" err="1">
                <a:effectLst/>
                <a:latin typeface="Palatino Linotype" panose="02040502050505030304" pitchFamily="18" charset="0"/>
              </a:rPr>
              <a:t>ns</a:t>
            </a:r>
            <a:r>
              <a:rPr lang="en-US" sz="1400" b="0" i="0" dirty="0">
                <a:effectLst/>
                <a:latin typeface="Palatino Linotype" panose="02040502050505030304" pitchFamily="18" charset="0"/>
              </a:rPr>
              <a:t>; h is the depth corresponding to the position of the top of the hyperbola, m; a – the survey step, m.</a:t>
            </a:r>
            <a:endParaRPr lang="en-US" sz="1400" dirty="0">
              <a:effectLst/>
              <a:latin typeface="Palatino Linotype" panose="02040502050505030304" pitchFamily="18" charset="0"/>
            </a:endParaRPr>
          </a:p>
          <a:p>
            <a:pPr marL="501650" indent="450215" algn="ctr">
              <a:spcAft>
                <a:spcPts val="0"/>
              </a:spcAft>
            </a:pPr>
            <a:endParaRPr lang="en-US" sz="1100" kern="0" dirty="0">
              <a:latin typeface="Palatino Linotype"/>
              <a:ea typeface="Palatino Linotype"/>
              <a:cs typeface="Palatino Linotype"/>
            </a:endParaRPr>
          </a:p>
        </p:txBody>
      </p:sp>
      <p:pic>
        <p:nvPicPr>
          <p:cNvPr id="10" name="Picture 2" descr="C:\Users\User\Desktop\6bb4c73a-d0d3-4664-8614-dc9728790ae6.jpe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635" t="23100" r="4807" b="24516"/>
          <a:stretch/>
        </p:blipFill>
        <p:spPr bwMode="auto">
          <a:xfrm>
            <a:off x="6340260" y="332656"/>
            <a:ext cx="2324803" cy="90489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Users\User\Desktop\9e181311-440c-4da9-b7c7-3c6c919cdfd9.jpe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1766" b="32186"/>
          <a:stretch/>
        </p:blipFill>
        <p:spPr bwMode="auto">
          <a:xfrm>
            <a:off x="497288" y="365760"/>
            <a:ext cx="2418528" cy="871793"/>
          </a:xfrm>
          <a:prstGeom prst="rect">
            <a:avLst/>
          </a:prstGeom>
          <a:noFill/>
          <a:extLst>
            <a:ext uri="{909E8E84-426E-40DD-AFC4-6F175D3DCCD1}">
              <a14:hiddenFill xmlns:a14="http://schemas.microsoft.com/office/drawing/2010/main">
                <a:solidFill>
                  <a:srgbClr val="FFFFFF"/>
                </a:solidFill>
              </a14:hiddenFill>
            </a:ext>
          </a:extLst>
        </p:spPr>
      </p:pic>
      <p:pic>
        <p:nvPicPr>
          <p:cNvPr id="5" name="Рисунок 4">
            <a:extLst>
              <a:ext uri="{FF2B5EF4-FFF2-40B4-BE49-F238E27FC236}">
                <a16:creationId xmlns:a16="http://schemas.microsoft.com/office/drawing/2014/main" id="{3F516949-3163-AE47-8FA0-58393D5B61DD}"/>
              </a:ext>
            </a:extLst>
          </p:cNvPr>
          <p:cNvPicPr>
            <a:picLocks noChangeAspect="1"/>
          </p:cNvPicPr>
          <p:nvPr/>
        </p:nvPicPr>
        <p:blipFill>
          <a:blip r:embed="rId4"/>
          <a:stretch>
            <a:fillRect/>
          </a:stretch>
        </p:blipFill>
        <p:spPr>
          <a:xfrm>
            <a:off x="3416300" y="2890684"/>
            <a:ext cx="2311400" cy="762000"/>
          </a:xfrm>
          <a:prstGeom prst="rect">
            <a:avLst/>
          </a:prstGeom>
        </p:spPr>
      </p:pic>
    </p:spTree>
    <p:extLst>
      <p:ext uri="{BB962C8B-B14F-4D97-AF65-F5344CB8AC3E}">
        <p14:creationId xmlns:p14="http://schemas.microsoft.com/office/powerpoint/2010/main" val="33695881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986513" y="1626510"/>
            <a:ext cx="33865170" cy="954107"/>
          </a:xfrm>
          <a:prstGeom prst="rect">
            <a:avLst/>
          </a:prstGeom>
        </p:spPr>
        <p:txBody>
          <a:bodyPr wrap="square">
            <a:spAutoFit/>
          </a:bodyPr>
          <a:lstStyle/>
          <a:p>
            <a:r>
              <a:rPr lang="en-US" sz="2800" b="1" i="0" dirty="0">
                <a:effectLst/>
                <a:latin typeface="Palatino Linotype" panose="02040502050505030304" pitchFamily="18" charset="0"/>
              </a:rPr>
              <a:t>Interactive methods for determining the</a:t>
            </a:r>
            <a:endParaRPr lang="en-US" sz="2800" b="1" dirty="0">
              <a:effectLst/>
              <a:latin typeface="Palatino Linotype" panose="02040502050505030304" pitchFamily="18" charset="0"/>
            </a:endParaRPr>
          </a:p>
          <a:p>
            <a:r>
              <a:rPr lang="en-US" sz="2800" b="1" i="0" dirty="0">
                <a:effectLst/>
                <a:latin typeface="Palatino Linotype" panose="02040502050505030304" pitchFamily="18" charset="0"/>
              </a:rPr>
              <a:t> </a:t>
            </a:r>
            <a:r>
              <a:rPr lang="en-US" sz="2800" b="1" i="0" dirty="0" err="1">
                <a:effectLst/>
                <a:latin typeface="Palatino Linotype" panose="02040502050505030304" pitchFamily="18" charset="0"/>
              </a:rPr>
              <a:t>geoelectric</a:t>
            </a:r>
            <a:r>
              <a:rPr lang="en-US" sz="2800" b="1" i="0" dirty="0">
                <a:effectLst/>
                <a:latin typeface="Palatino Linotype" panose="02040502050505030304" pitchFamily="18" charset="0"/>
              </a:rPr>
              <a:t> section</a:t>
            </a:r>
            <a:endParaRPr lang="en-US" sz="2800" b="1" dirty="0">
              <a:effectLst/>
              <a:latin typeface="Palatino Linotype" panose="02040502050505030304" pitchFamily="18" charset="0"/>
            </a:endParaRPr>
          </a:p>
        </p:txBody>
      </p:sp>
      <p:sp>
        <p:nvSpPr>
          <p:cNvPr id="8" name="Прямоугольник 7"/>
          <p:cNvSpPr/>
          <p:nvPr/>
        </p:nvSpPr>
        <p:spPr>
          <a:xfrm>
            <a:off x="616720" y="2969575"/>
            <a:ext cx="7910560" cy="1815882"/>
          </a:xfrm>
          <a:prstGeom prst="rect">
            <a:avLst/>
          </a:prstGeom>
        </p:spPr>
        <p:txBody>
          <a:bodyPr wrap="square">
            <a:spAutoFit/>
          </a:bodyPr>
          <a:lstStyle/>
          <a:p>
            <a:pPr algn="just"/>
            <a:r>
              <a:rPr lang="en-US" sz="1400" b="0" i="0" dirty="0">
                <a:effectLst/>
                <a:latin typeface="Palatino Linotype" panose="02040502050505030304" pitchFamily="18" charset="0"/>
              </a:rPr>
              <a:t>The </a:t>
            </a:r>
            <a:r>
              <a:rPr lang="en-US" sz="1400" b="0" i="0" dirty="0" err="1">
                <a:effectLst/>
                <a:latin typeface="Palatino Linotype" panose="02040502050505030304" pitchFamily="18" charset="0"/>
              </a:rPr>
              <a:t>georadar</a:t>
            </a:r>
            <a:r>
              <a:rPr lang="en-US" sz="1400" b="0" i="0" dirty="0">
                <a:effectLst/>
                <a:latin typeface="Palatino Linotype" panose="02040502050505030304" pitchFamily="18" charset="0"/>
              </a:rPr>
              <a:t> survey is carried out in the form of a series of measurements at individual points located on the profile. The traces obtained at each individual measurement form a </a:t>
            </a:r>
            <a:r>
              <a:rPr lang="en-US" sz="1400" b="0" i="0" dirty="0" err="1">
                <a:effectLst/>
                <a:latin typeface="Palatino Linotype" panose="02040502050505030304" pitchFamily="18" charset="0"/>
              </a:rPr>
              <a:t>radarogram</a:t>
            </a:r>
            <a:r>
              <a:rPr lang="en-US" sz="1400" b="0" i="0" dirty="0">
                <a:effectLst/>
                <a:latin typeface="Palatino Linotype" panose="02040502050505030304" pitchFamily="18" charset="0"/>
              </a:rPr>
              <a:t>. A </a:t>
            </a:r>
            <a:r>
              <a:rPr lang="en-US" sz="1400" b="0" i="0" dirty="0" err="1">
                <a:effectLst/>
                <a:latin typeface="Palatino Linotype" panose="02040502050505030304" pitchFamily="18" charset="0"/>
              </a:rPr>
              <a:t>radarogram</a:t>
            </a:r>
            <a:r>
              <a:rPr lang="en-US" sz="1400" b="0" i="0" dirty="0">
                <a:effectLst/>
                <a:latin typeface="Palatino Linotype" panose="02040502050505030304" pitchFamily="18" charset="0"/>
              </a:rPr>
              <a:t> is a graphical image constructed by the method of variable density, in which the coordinates of each pixel are denoted respectively: abscissa is the distance from the beginning of the profile, ordinate is the time of arrival of the signal. The amplitudes of the signals on the </a:t>
            </a:r>
            <a:r>
              <a:rPr lang="en-US" sz="1400" b="0" i="0" dirty="0" err="1">
                <a:effectLst/>
                <a:latin typeface="Palatino Linotype" panose="02040502050505030304" pitchFamily="18" charset="0"/>
              </a:rPr>
              <a:t>radarogram</a:t>
            </a:r>
            <a:r>
              <a:rPr lang="en-US" sz="1400" b="0" i="0" dirty="0">
                <a:effectLst/>
                <a:latin typeface="Palatino Linotype" panose="02040502050505030304" pitchFamily="18" charset="0"/>
              </a:rPr>
              <a:t> are encoded by a color from a given palette of colors or in grayscale. The location of the subsurface object is determined by the vertex of the hyperbola constructed from the points of the maximum values of the amplitudes of each trace.</a:t>
            </a:r>
            <a:endParaRPr lang="en-US" sz="1400" dirty="0">
              <a:effectLst/>
              <a:latin typeface="Palatino Linotype" panose="02040502050505030304" pitchFamily="18" charset="0"/>
            </a:endParaRPr>
          </a:p>
        </p:txBody>
      </p:sp>
      <p:pic>
        <p:nvPicPr>
          <p:cNvPr id="10" name="Picture 2" descr="C:\Users\User\Desktop\6bb4c73a-d0d3-4664-8614-dc9728790ae6.jpe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635" t="23100" r="4807" b="24516"/>
          <a:stretch/>
        </p:blipFill>
        <p:spPr bwMode="auto">
          <a:xfrm>
            <a:off x="6340260" y="332656"/>
            <a:ext cx="2324803" cy="90489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Users\User\Desktop\9e181311-440c-4da9-b7c7-3c6c919cdfd9.jpe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1766" b="32186"/>
          <a:stretch/>
        </p:blipFill>
        <p:spPr bwMode="auto">
          <a:xfrm>
            <a:off x="497288" y="365760"/>
            <a:ext cx="2418528" cy="8717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81097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996861" y="1628800"/>
            <a:ext cx="7819769" cy="523220"/>
          </a:xfrm>
          <a:prstGeom prst="rect">
            <a:avLst/>
          </a:prstGeom>
        </p:spPr>
        <p:txBody>
          <a:bodyPr wrap="none">
            <a:spAutoFit/>
          </a:bodyPr>
          <a:lstStyle/>
          <a:p>
            <a:r>
              <a:rPr lang="en-US" sz="2800" b="1" i="0" dirty="0">
                <a:effectLst/>
                <a:latin typeface="Palatino Linotype" panose="02040502050505030304" pitchFamily="18" charset="0"/>
              </a:rPr>
              <a:t>Calculation of the depth of a subsurface object</a:t>
            </a:r>
            <a:endParaRPr lang="en-US" sz="2800" b="1" dirty="0">
              <a:effectLst/>
              <a:latin typeface="Palatino Linotype" panose="02040502050505030304" pitchFamily="18" charset="0"/>
            </a:endParaRPr>
          </a:p>
        </p:txBody>
      </p:sp>
      <p:sp>
        <p:nvSpPr>
          <p:cNvPr id="8" name="Прямоугольник 7"/>
          <p:cNvSpPr/>
          <p:nvPr/>
        </p:nvSpPr>
        <p:spPr>
          <a:xfrm>
            <a:off x="621880" y="2161180"/>
            <a:ext cx="7910560" cy="738664"/>
          </a:xfrm>
          <a:prstGeom prst="rect">
            <a:avLst/>
          </a:prstGeom>
        </p:spPr>
        <p:txBody>
          <a:bodyPr wrap="square">
            <a:spAutoFit/>
          </a:bodyPr>
          <a:lstStyle/>
          <a:p>
            <a:pPr algn="just"/>
            <a:r>
              <a:rPr lang="en-US" sz="1400" b="0" i="0" dirty="0">
                <a:effectLst/>
                <a:latin typeface="Palatino Linotype" panose="02040502050505030304" pitchFamily="18" charset="0"/>
              </a:rPr>
              <a:t>Calculation of the depth of the subsurface object in the program is carried out by selecting the "Depth" parameter. After the user enters the value of the relative permittivity of the medium, the program calculates the distance from the antenna to the subsurface object (Fig. 3).</a:t>
            </a:r>
            <a:endParaRPr lang="en-US" sz="1400" dirty="0">
              <a:effectLst/>
              <a:latin typeface="Palatino Linotype" panose="02040502050505030304" pitchFamily="18" charset="0"/>
            </a:endParaRPr>
          </a:p>
        </p:txBody>
      </p:sp>
      <p:sp>
        <p:nvSpPr>
          <p:cNvPr id="4" name="Прямоугольник 3"/>
          <p:cNvSpPr/>
          <p:nvPr/>
        </p:nvSpPr>
        <p:spPr>
          <a:xfrm>
            <a:off x="2407919" y="5841767"/>
            <a:ext cx="6408711" cy="430887"/>
          </a:xfrm>
          <a:prstGeom prst="rect">
            <a:avLst/>
          </a:prstGeom>
        </p:spPr>
        <p:txBody>
          <a:bodyPr wrap="square">
            <a:spAutoFit/>
          </a:bodyPr>
          <a:lstStyle/>
          <a:p>
            <a:r>
              <a:rPr lang="en-US" sz="1100" b="0" i="0" dirty="0">
                <a:effectLst/>
                <a:latin typeface="Palatino Linotype" panose="02040502050505030304" pitchFamily="18" charset="0"/>
              </a:rPr>
              <a:t>Fig.3 Dialog screen for calculating the depth of a subsurface object</a:t>
            </a:r>
            <a:endParaRPr lang="en-US" sz="1100" dirty="0">
              <a:effectLst/>
              <a:latin typeface="Palatino Linotype" panose="02040502050505030304" pitchFamily="18" charset="0"/>
            </a:endParaRPr>
          </a:p>
          <a:p>
            <a:pPr marL="501650" indent="450215" algn="ctr">
              <a:spcAft>
                <a:spcPts val="0"/>
              </a:spcAft>
            </a:pPr>
            <a:endParaRPr lang="en-US" sz="1100" kern="0" dirty="0">
              <a:latin typeface="Palatino Linotype"/>
              <a:ea typeface="Palatino Linotype"/>
              <a:cs typeface="Palatino Linotype"/>
            </a:endParaRPr>
          </a:p>
        </p:txBody>
      </p:sp>
      <p:pic>
        <p:nvPicPr>
          <p:cNvPr id="10" name="Picture 2" descr="C:\Users\User\Desktop\6bb4c73a-d0d3-4664-8614-dc9728790ae6.jpe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635" t="23100" r="4807" b="24516"/>
          <a:stretch/>
        </p:blipFill>
        <p:spPr bwMode="auto">
          <a:xfrm>
            <a:off x="6340260" y="332656"/>
            <a:ext cx="2324803" cy="90489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Users\User\Desktop\9e181311-440c-4da9-b7c7-3c6c919cdfd9.jpe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1766" b="32186"/>
          <a:stretch/>
        </p:blipFill>
        <p:spPr bwMode="auto">
          <a:xfrm>
            <a:off x="497288" y="365760"/>
            <a:ext cx="2418528" cy="871793"/>
          </a:xfrm>
          <a:prstGeom prst="rect">
            <a:avLst/>
          </a:prstGeom>
          <a:noFill/>
          <a:extLst>
            <a:ext uri="{909E8E84-426E-40DD-AFC4-6F175D3DCCD1}">
              <a14:hiddenFill xmlns:a14="http://schemas.microsoft.com/office/drawing/2010/main">
                <a:solidFill>
                  <a:srgbClr val="FFFFFF"/>
                </a:solidFill>
              </a14:hiddenFill>
            </a:ext>
          </a:extLst>
        </p:spPr>
      </p:pic>
      <p:pic>
        <p:nvPicPr>
          <p:cNvPr id="6" name="Рисунок 5">
            <a:extLst>
              <a:ext uri="{FF2B5EF4-FFF2-40B4-BE49-F238E27FC236}">
                <a16:creationId xmlns:a16="http://schemas.microsoft.com/office/drawing/2014/main" id="{D3AE1930-B932-C340-BA23-06DCF80B0E25}"/>
              </a:ext>
            </a:extLst>
          </p:cNvPr>
          <p:cNvPicPr>
            <a:picLocks noChangeAspect="1"/>
          </p:cNvPicPr>
          <p:nvPr/>
        </p:nvPicPr>
        <p:blipFill>
          <a:blip r:embed="rId4"/>
          <a:stretch>
            <a:fillRect/>
          </a:stretch>
        </p:blipFill>
        <p:spPr>
          <a:xfrm>
            <a:off x="2692977" y="3040254"/>
            <a:ext cx="3758045" cy="2661102"/>
          </a:xfrm>
          <a:prstGeom prst="rect">
            <a:avLst/>
          </a:prstGeom>
        </p:spPr>
      </p:pic>
    </p:spTree>
    <p:extLst>
      <p:ext uri="{BB962C8B-B14F-4D97-AF65-F5344CB8AC3E}">
        <p14:creationId xmlns:p14="http://schemas.microsoft.com/office/powerpoint/2010/main" val="20182166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21978" y="1646571"/>
            <a:ext cx="9022022" cy="523220"/>
          </a:xfrm>
          <a:prstGeom prst="rect">
            <a:avLst/>
          </a:prstGeom>
        </p:spPr>
        <p:txBody>
          <a:bodyPr wrap="none">
            <a:spAutoFit/>
          </a:bodyPr>
          <a:lstStyle/>
          <a:p>
            <a:r>
              <a:rPr lang="en-US" sz="2800" b="1" i="0" dirty="0">
                <a:effectLst/>
                <a:latin typeface="Palatino Linotype" panose="02040502050505030304" pitchFamily="18" charset="0"/>
              </a:rPr>
              <a:t>Calculation of the relative permittivity of the medium</a:t>
            </a:r>
            <a:endParaRPr lang="en-US" sz="2800" b="1" dirty="0">
              <a:effectLst/>
              <a:latin typeface="Palatino Linotype" panose="02040502050505030304" pitchFamily="18" charset="0"/>
            </a:endParaRPr>
          </a:p>
        </p:txBody>
      </p:sp>
      <p:sp>
        <p:nvSpPr>
          <p:cNvPr id="8" name="Прямоугольник 7"/>
          <p:cNvSpPr/>
          <p:nvPr/>
        </p:nvSpPr>
        <p:spPr>
          <a:xfrm>
            <a:off x="621880" y="2161180"/>
            <a:ext cx="7910560" cy="738664"/>
          </a:xfrm>
          <a:prstGeom prst="rect">
            <a:avLst/>
          </a:prstGeom>
        </p:spPr>
        <p:txBody>
          <a:bodyPr wrap="square">
            <a:spAutoFit/>
          </a:bodyPr>
          <a:lstStyle/>
          <a:p>
            <a:pPr algn="just"/>
            <a:r>
              <a:rPr lang="en-US" sz="1400" b="0" i="0" dirty="0">
                <a:effectLst/>
                <a:latin typeface="Palatino Linotype" panose="02040502050505030304" pitchFamily="18" charset="0"/>
              </a:rPr>
              <a:t>The calculation of the relative permittivity of the medium in the program is carried out by selecting the parameter "Permittivity". After the user enters the relative permittivity of the medium, the program calculates the relative permittivity of the subsurface medium (Fig. 4).</a:t>
            </a:r>
            <a:endParaRPr lang="en-US" sz="1400" dirty="0">
              <a:effectLst/>
              <a:latin typeface="Palatino Linotype" panose="02040502050505030304" pitchFamily="18" charset="0"/>
            </a:endParaRPr>
          </a:p>
        </p:txBody>
      </p:sp>
      <p:sp>
        <p:nvSpPr>
          <p:cNvPr id="4" name="Прямоугольник 3"/>
          <p:cNvSpPr/>
          <p:nvPr/>
        </p:nvSpPr>
        <p:spPr>
          <a:xfrm>
            <a:off x="2256352" y="6061353"/>
            <a:ext cx="6408711" cy="430887"/>
          </a:xfrm>
          <a:prstGeom prst="rect">
            <a:avLst/>
          </a:prstGeom>
        </p:spPr>
        <p:txBody>
          <a:bodyPr wrap="square">
            <a:spAutoFit/>
          </a:bodyPr>
          <a:lstStyle/>
          <a:p>
            <a:r>
              <a:rPr lang="en-US" sz="1100" b="0" i="0" dirty="0">
                <a:effectLst/>
                <a:latin typeface="Palatino Linotype" panose="02040502050505030304" pitchFamily="18" charset="0"/>
              </a:rPr>
              <a:t>Fig.4 Dialog screen for calculating the relative permittivity of the medium</a:t>
            </a:r>
            <a:endParaRPr lang="en-US" sz="1100" dirty="0">
              <a:effectLst/>
              <a:latin typeface="Palatino Linotype" panose="02040502050505030304" pitchFamily="18" charset="0"/>
            </a:endParaRPr>
          </a:p>
          <a:p>
            <a:pPr marL="501650" indent="450215" algn="ctr">
              <a:spcAft>
                <a:spcPts val="0"/>
              </a:spcAft>
            </a:pPr>
            <a:endParaRPr lang="en-US" sz="1100" kern="0" dirty="0">
              <a:latin typeface="Palatino Linotype"/>
              <a:ea typeface="Palatino Linotype"/>
              <a:cs typeface="Palatino Linotype"/>
            </a:endParaRPr>
          </a:p>
        </p:txBody>
      </p:sp>
      <p:pic>
        <p:nvPicPr>
          <p:cNvPr id="10" name="Picture 2" descr="C:\Users\User\Desktop\6bb4c73a-d0d3-4664-8614-dc9728790ae6.jpe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635" t="23100" r="4807" b="24516"/>
          <a:stretch/>
        </p:blipFill>
        <p:spPr bwMode="auto">
          <a:xfrm>
            <a:off x="6340260" y="332656"/>
            <a:ext cx="2324803" cy="90489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Users\User\Desktop\9e181311-440c-4da9-b7c7-3c6c919cdfd9.jpe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1766" b="32186"/>
          <a:stretch/>
        </p:blipFill>
        <p:spPr bwMode="auto">
          <a:xfrm>
            <a:off x="497288" y="365760"/>
            <a:ext cx="2418528" cy="871793"/>
          </a:xfrm>
          <a:prstGeom prst="rect">
            <a:avLst/>
          </a:prstGeom>
          <a:noFill/>
          <a:extLst>
            <a:ext uri="{909E8E84-426E-40DD-AFC4-6F175D3DCCD1}">
              <a14:hiddenFill xmlns:a14="http://schemas.microsoft.com/office/drawing/2010/main">
                <a:solidFill>
                  <a:srgbClr val="FFFFFF"/>
                </a:solidFill>
              </a14:hiddenFill>
            </a:ext>
          </a:extLst>
        </p:spPr>
      </p:pic>
      <p:pic>
        <p:nvPicPr>
          <p:cNvPr id="12" name="Рисунок 11">
            <a:extLst>
              <a:ext uri="{FF2B5EF4-FFF2-40B4-BE49-F238E27FC236}">
                <a16:creationId xmlns:a16="http://schemas.microsoft.com/office/drawing/2014/main" id="{6BE4FCA2-04B9-447D-4C7B-F69E597B4D75}"/>
              </a:ext>
            </a:extLst>
          </p:cNvPr>
          <p:cNvPicPr>
            <a:picLocks noChangeAspect="1"/>
          </p:cNvPicPr>
          <p:nvPr/>
        </p:nvPicPr>
        <p:blipFill>
          <a:blip r:embed="rId4"/>
          <a:stretch>
            <a:fillRect/>
          </a:stretch>
        </p:blipFill>
        <p:spPr>
          <a:xfrm>
            <a:off x="2558655" y="3045937"/>
            <a:ext cx="4148668" cy="2939082"/>
          </a:xfrm>
          <a:prstGeom prst="rect">
            <a:avLst/>
          </a:prstGeom>
        </p:spPr>
      </p:pic>
    </p:spTree>
    <p:extLst>
      <p:ext uri="{BB962C8B-B14F-4D97-AF65-F5344CB8AC3E}">
        <p14:creationId xmlns:p14="http://schemas.microsoft.com/office/powerpoint/2010/main" val="431296437"/>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TotalTime>
  <Words>795</Words>
  <Application>Microsoft Office PowerPoint</Application>
  <PresentationFormat>Экран (4:3)</PresentationFormat>
  <Paragraphs>46</Paragraphs>
  <Slides>13</Slides>
  <Notes>1</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13</vt:i4>
      </vt:variant>
    </vt:vector>
  </HeadingPairs>
  <TitlesOfParts>
    <vt:vector size="20" baseType="lpstr">
      <vt:lpstr>宋体</vt:lpstr>
      <vt:lpstr>.AppleSystemUIFont</vt:lpstr>
      <vt:lpstr>Arial</vt:lpstr>
      <vt:lpstr>Calibri</vt:lpstr>
      <vt:lpstr>Futura Medium</vt:lpstr>
      <vt:lpstr>Palatino Linotype</vt:lpstr>
      <vt:lpstr>Тема Office</vt:lpstr>
      <vt:lpstr>Determination of the depth of the inclusion in the underlying medium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di</dc:creator>
  <cp:lastModifiedBy>w4</cp:lastModifiedBy>
  <cp:revision>12</cp:revision>
  <dcterms:created xsi:type="dcterms:W3CDTF">2023-10-30T08:16:31Z</dcterms:created>
  <dcterms:modified xsi:type="dcterms:W3CDTF">2023-11-02T07:42:04Z</dcterms:modified>
</cp:coreProperties>
</file>