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83179" autoAdjust="0"/>
  </p:normalViewPr>
  <p:slideViewPr>
    <p:cSldViewPr>
      <p:cViewPr>
        <p:scale>
          <a:sx n="79" d="100"/>
          <a:sy n="79" d="100"/>
        </p:scale>
        <p:origin x="-424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769CB-F567-4A29-AB9C-21171197BC57}" type="datetimeFigureOut">
              <a:rPr lang="ru-RU" smtClean="0"/>
              <a:t>12.10.14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73160-83DD-4934-947E-7B26E840C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988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73160-83DD-4934-947E-7B26E840C10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51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Кривые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нейтральной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устойчивости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0.01, (а)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0.05. 1: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−50, 2: −10, 3: −5, 4: 0, 5:5, 6:10, 7:50; (б)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0.2 1:Ra/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−50, 2:−10, 3:−5, 4:0, 5:5, 6:10 7:50; (в)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0.5. 1:Ra/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−50, 2:−10, 3:0, 4:5, 5:10, 6:50.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73160-83DD-4934-947E-7B26E840C10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66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Гестерезисы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73160-83DD-4934-947E-7B26E840C10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44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рамках </a:t>
            </a:r>
            <a:r>
              <a:rPr lang="ru-RU" baseline="0" dirty="0" smtClean="0"/>
              <a:t>нашей </a:t>
            </a:r>
            <a:r>
              <a:rPr lang="ru-RU" baseline="0" dirty="0" smtClean="0"/>
              <a:t>работы изучается поведение электролита в микро- и </a:t>
            </a:r>
            <a:r>
              <a:rPr lang="ru-RU" baseline="0" dirty="0" err="1" smtClean="0"/>
              <a:t>наномасштабах</a:t>
            </a:r>
            <a:r>
              <a:rPr lang="ru-RU" baseline="0" dirty="0" smtClean="0"/>
              <a:t> между полупроницаемыми мембранами под действием электрического поля.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73160-83DD-4934-947E-7B26E840C10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02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Одной из важнейших</a:t>
            </a:r>
            <a:r>
              <a:rPr lang="ru-RU" baseline="0" dirty="0" smtClean="0"/>
              <a:t> характеристик системы является зависимость электрического тока от приложенного к системе напряжения. На графике </a:t>
            </a:r>
            <a:r>
              <a:rPr lang="ru-RU" baseline="0" dirty="0" smtClean="0"/>
              <a:t>видно, </a:t>
            </a:r>
            <a:r>
              <a:rPr lang="ru-RU" baseline="0" dirty="0" smtClean="0"/>
              <a:t>что в зависимости от напряжения система имеет три режима: 1 – </a:t>
            </a:r>
            <a:r>
              <a:rPr lang="ru-RU" baseline="0" dirty="0" err="1" smtClean="0"/>
              <a:t>допредельный</a:t>
            </a:r>
            <a:r>
              <a:rPr lang="ru-RU" baseline="0" dirty="0" smtClean="0"/>
              <a:t> режим, когда выполняется закон Ома, 2 – предельный режим, когда электрический ток практически не меняется от напряжения  и 3 – </a:t>
            </a:r>
            <a:r>
              <a:rPr lang="ru-RU" baseline="0" dirty="0" err="1" smtClean="0"/>
              <a:t>сверхпредельный</a:t>
            </a:r>
            <a:r>
              <a:rPr lang="ru-RU" baseline="0" dirty="0" smtClean="0"/>
              <a:t> режим.</a:t>
            </a:r>
          </a:p>
          <a:p>
            <a:r>
              <a:rPr lang="ru-RU" baseline="0" dirty="0" smtClean="0"/>
              <a:t>Существует ряд работ по теоретическому изучению перехода от предельного к </a:t>
            </a:r>
            <a:r>
              <a:rPr lang="ru-RU" baseline="0" dirty="0" err="1" smtClean="0"/>
              <a:t>сверхпредельному</a:t>
            </a:r>
            <a:r>
              <a:rPr lang="ru-RU" baseline="0" dirty="0" smtClean="0"/>
              <a:t> режиму, в которых причиной такого явления называют возникновение электрокинетической неустойчивости. Однако во всех этих работах в той или иной степени есть нестыковка с экспериментальными данными. В первую очередь такая нестыковка заключается в том, что </a:t>
            </a:r>
            <a:r>
              <a:rPr lang="ru-RU" baseline="0" dirty="0" err="1" smtClean="0"/>
              <a:t>сверхпредельных</a:t>
            </a:r>
            <a:r>
              <a:rPr lang="ru-RU" baseline="0" dirty="0" smtClean="0"/>
              <a:t> режим в экспериментах наступает </a:t>
            </a:r>
            <a:r>
              <a:rPr lang="ru-RU" baseline="0" dirty="0" smtClean="0"/>
              <a:t>раньше, </a:t>
            </a:r>
            <a:r>
              <a:rPr lang="ru-RU" baseline="0" dirty="0" smtClean="0"/>
              <a:t>чем это предсказывает теория.</a:t>
            </a:r>
          </a:p>
          <a:p>
            <a:r>
              <a:rPr lang="ru-RU" baseline="0" dirty="0" smtClean="0"/>
              <a:t>Такая нестыковка очень напоминает эксперименты </a:t>
            </a:r>
            <a:r>
              <a:rPr lang="ru-RU" baseline="0" dirty="0" err="1" smtClean="0"/>
              <a:t>Бенара</a:t>
            </a:r>
            <a:r>
              <a:rPr lang="ru-RU" baseline="0" dirty="0" smtClean="0"/>
              <a:t> по изучению конвективных течений при нагреве, позже </a:t>
            </a:r>
            <a:r>
              <a:rPr lang="ru-RU" baseline="0" dirty="0" smtClean="0"/>
              <a:t>оказалось, </a:t>
            </a:r>
            <a:r>
              <a:rPr lang="ru-RU" baseline="0" dirty="0" smtClean="0"/>
              <a:t>что в экспериментах большую роль играл эффект </a:t>
            </a:r>
            <a:r>
              <a:rPr lang="ru-RU" baseline="0" dirty="0" err="1" smtClean="0"/>
              <a:t>Марангони</a:t>
            </a:r>
            <a:r>
              <a:rPr lang="ru-RU" baseline="0" dirty="0" smtClean="0"/>
              <a:t>, который сначала не учитывался при теоретическом изучении.</a:t>
            </a:r>
          </a:p>
          <a:p>
            <a:r>
              <a:rPr lang="ru-RU" baseline="0" dirty="0" smtClean="0"/>
              <a:t>Если вернуться к нашей задаче, то с учетом </a:t>
            </a:r>
            <a:r>
              <a:rPr lang="ru-RU" baseline="0" dirty="0" smtClean="0"/>
              <a:t>того, </a:t>
            </a:r>
            <a:r>
              <a:rPr lang="ru-RU" baseline="0" dirty="0" smtClean="0"/>
              <a:t>что у нас микронных размеров канал заполненный </a:t>
            </a:r>
            <a:r>
              <a:rPr lang="ru-RU" baseline="0" dirty="0" err="1" smtClean="0"/>
              <a:t>элетролитом</a:t>
            </a:r>
            <a:r>
              <a:rPr lang="ru-RU" baseline="0" dirty="0" smtClean="0"/>
              <a:t>, на который подается напряжение до вольта, то возникает </a:t>
            </a:r>
            <a:r>
              <a:rPr lang="ru-RU" baseline="0" dirty="0" smtClean="0"/>
              <a:t>вопрос: </a:t>
            </a:r>
            <a:r>
              <a:rPr lang="ru-RU" baseline="0" dirty="0" smtClean="0"/>
              <a:t>насколько нагревается такая система и влияет ли нагрев на электрокинетическую неустойчивость? В своих экспериментах, для схожей задачи Никоненко наблюдал нагрев на 1 градус, а в некоторые моменты и до 10 градусов. </a:t>
            </a:r>
          </a:p>
          <a:p>
            <a:r>
              <a:rPr lang="ru-RU" baseline="0" dirty="0" smtClean="0"/>
              <a:t>Таким образом своей задачей </a:t>
            </a:r>
            <a:r>
              <a:rPr lang="ru-RU" baseline="0" dirty="0" smtClean="0"/>
              <a:t>мы поставили </a:t>
            </a:r>
            <a:r>
              <a:rPr lang="ru-RU" baseline="0" dirty="0" smtClean="0"/>
              <a:t>изучение влияния тепловых эффектов на электрокинетическую неустойчивость.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73160-83DD-4934-947E-7B26E840C10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954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Такое поведение </a:t>
            </a:r>
            <a:r>
              <a:rPr lang="ru-RU" dirty="0" smtClean="0">
                <a:effectLst/>
              </a:rPr>
              <a:t>как и ранее описывается системой уравнений Нернста-</a:t>
            </a:r>
            <a:r>
              <a:rPr lang="ru-RU" dirty="0" smtClean="0">
                <a:effectLst/>
              </a:rPr>
              <a:t>Планка </a:t>
            </a:r>
            <a:r>
              <a:rPr lang="ru-RU" dirty="0" smtClean="0">
                <a:effectLst/>
              </a:rPr>
              <a:t>для концентраций</a:t>
            </a:r>
            <a:r>
              <a:rPr lang="ru-RU" baseline="0" dirty="0" smtClean="0">
                <a:effectLst/>
              </a:rPr>
              <a:t> ионов, уравнением Пуассона для электрического потенциала и системой уравнений Стокса. Помимо </a:t>
            </a:r>
            <a:r>
              <a:rPr lang="ru-RU" baseline="0" dirty="0" smtClean="0">
                <a:effectLst/>
              </a:rPr>
              <a:t>этого </a:t>
            </a:r>
            <a:r>
              <a:rPr lang="ru-RU" baseline="0" dirty="0" smtClean="0">
                <a:effectLst/>
              </a:rPr>
              <a:t>в систему Стокса включено слагаемое с температурой </a:t>
            </a:r>
            <a:r>
              <a:rPr lang="en-US" baseline="0" dirty="0" smtClean="0">
                <a:effectLst/>
              </a:rPr>
              <a:t>T</a:t>
            </a:r>
            <a:r>
              <a:rPr lang="ru-RU" baseline="0" dirty="0" smtClean="0">
                <a:effectLst/>
              </a:rPr>
              <a:t>. Также в полную систему добавлено уравнение теплопроводности для </a:t>
            </a:r>
            <a:r>
              <a:rPr lang="ru-RU" baseline="0" dirty="0" smtClean="0"/>
              <a:t>задачи с внутренними источниками тепла, в качестве которых взят нагрев за счет электрического тока согласно закону Джоуля-Ленца.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73160-83DD-4934-947E-7B26E840C10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447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поверхностях</a:t>
            </a:r>
            <a:r>
              <a:rPr lang="ru-RU" baseline="0" dirty="0" smtClean="0"/>
              <a:t> мембран задаются следующие краевые условия: концентрация положительных ионов фиксирована, условие отсутствия потока отрицательных ионов, задана разность потенциалов и выполняются условия прилипания и непроницаемости. Для температуры заданы условия неполной теплоизоляции.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73160-83DD-4934-947E-7B26E840C10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010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Задача</a:t>
            </a:r>
            <a:r>
              <a:rPr lang="ru-RU" baseline="0" dirty="0" smtClean="0"/>
              <a:t> описывается пятью </a:t>
            </a:r>
            <a:r>
              <a:rPr lang="ru-RU" baseline="0" dirty="0" smtClean="0"/>
              <a:t>ключевыми безразмерными </a:t>
            </a:r>
            <a:r>
              <a:rPr lang="ru-RU" baseline="0" dirty="0" smtClean="0"/>
              <a:t>параметрами: числом Дебая, коэффициентом сцепления электростатики и гидродинамики задачи, числом </a:t>
            </a:r>
            <a:r>
              <a:rPr lang="ru-RU" baseline="0" dirty="0" err="1" smtClean="0"/>
              <a:t>Био</a:t>
            </a:r>
            <a:r>
              <a:rPr lang="en-US" baseline="0" dirty="0" smtClean="0"/>
              <a:t> </a:t>
            </a:r>
            <a:r>
              <a:rPr lang="ru-RU" baseline="0" dirty="0" smtClean="0"/>
              <a:t>ответственным за обмен телом с окружающей средой, числом Рэлея связанным с источником тепловыделения и числом Льюиса.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73160-83DD-4934-947E-7B26E840C10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120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одномерного стационарного случая систему можно переписать в следующем виде. Отсюда видно, что уравнение теплопроводности </a:t>
            </a:r>
            <a:r>
              <a:rPr lang="ru-RU" baseline="0" dirty="0" err="1" smtClean="0"/>
              <a:t>расцепливается</a:t>
            </a:r>
            <a:r>
              <a:rPr lang="ru-RU" baseline="0" dirty="0" smtClean="0"/>
              <a:t> от основной системы и может быть решено отдельно.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73160-83DD-4934-947E-7B26E840C10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570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</a:t>
            </a:r>
            <a:r>
              <a:rPr lang="ru-RU" baseline="0" dirty="0" smtClean="0"/>
              <a:t> данном слайде представлены графики решения системы для некоторых </a:t>
            </a:r>
            <a:r>
              <a:rPr lang="ru-RU" baseline="0" dirty="0" smtClean="0"/>
              <a:t>параметров. </a:t>
            </a:r>
            <a:r>
              <a:rPr lang="ru-RU" baseline="0" dirty="0" smtClean="0"/>
              <a:t>При этом даже для не очень маленьких значений видно, что существует две зоны: зона пространственного заряда и </a:t>
            </a:r>
            <a:r>
              <a:rPr lang="ru-RU" baseline="0" dirty="0" err="1" smtClean="0"/>
              <a:t>электронейтральная</a:t>
            </a:r>
            <a:r>
              <a:rPr lang="ru-RU" baseline="0" dirty="0" smtClean="0"/>
              <a:t> зона. В </a:t>
            </a:r>
            <a:r>
              <a:rPr lang="ru-RU" baseline="0" dirty="0" err="1" smtClean="0"/>
              <a:t>электронейтральной</a:t>
            </a:r>
            <a:r>
              <a:rPr lang="ru-RU" baseline="0" dirty="0" smtClean="0"/>
              <a:t> зоне преобладает диффузионные эффекты, а в зоне пространственного заряда преобладает </a:t>
            </a:r>
            <a:r>
              <a:rPr lang="ru-RU" baseline="0" dirty="0" err="1" smtClean="0"/>
              <a:t>электромиграция</a:t>
            </a:r>
            <a:r>
              <a:rPr lang="ru-RU" baseline="0" dirty="0" smtClean="0"/>
              <a:t>. С учетом что уравнение теплопроводности расцеплено можно </a:t>
            </a:r>
            <a:r>
              <a:rPr lang="ru-RU" baseline="0" dirty="0" smtClean="0"/>
              <a:t>судить, </a:t>
            </a:r>
            <a:r>
              <a:rPr lang="ru-RU" baseline="0" dirty="0" smtClean="0"/>
              <a:t>что тепло не влияет на ширину этой зоны.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73160-83DD-4934-947E-7B26E840C10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885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Далее</a:t>
            </a:r>
            <a:r>
              <a:rPr lang="ru-RU" baseline="0" dirty="0" smtClean="0"/>
              <a:t> для изучения линейной устойчивости на одномерное стационарное решение в </a:t>
            </a:r>
            <a:r>
              <a:rPr lang="ru-RU" baseline="0" dirty="0" err="1" smtClean="0"/>
              <a:t>электронейтральной</a:t>
            </a:r>
            <a:r>
              <a:rPr lang="ru-RU" baseline="0" dirty="0" smtClean="0"/>
              <a:t> области накладываются малые периодические возмущения.</a:t>
            </a:r>
            <a:r>
              <a:rPr lang="en-US" baseline="0" dirty="0" smtClean="0"/>
              <a:t> </a:t>
            </a:r>
            <a:r>
              <a:rPr lang="ru-RU" baseline="0" dirty="0" smtClean="0"/>
              <a:t>Так же для удобства введен потенциал скорости пси.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73160-83DD-4934-947E-7B26E840C10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532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08F4-2F85-4245-984B-BF81098E21BC}" type="datetime1">
              <a:rPr lang="ru-RU" smtClean="0"/>
              <a:t>12.10.14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A456-4901-4BC5-9968-4803AB5FEE6E}" type="datetime1">
              <a:rPr lang="ru-RU" smtClean="0"/>
              <a:t>12.10.14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6EF9-3FDF-439A-8BB2-CB2BAF546264}" type="datetime1">
              <a:rPr lang="ru-RU" smtClean="0"/>
              <a:t>12.10.14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6EF9-3FDF-439A-8BB2-CB2BAF546264}" type="datetime1">
              <a:rPr lang="ru-RU" smtClean="0"/>
              <a:t>12.10.14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61ADF-1F8D-4F13-B2B0-B5A7C189DFDB}" type="datetime1">
              <a:rPr lang="ru-RU" smtClean="0"/>
              <a:t>12.10.14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6EF9-3FDF-439A-8BB2-CB2BAF546264}" type="datetime1">
              <a:rPr lang="ru-RU" smtClean="0"/>
              <a:t>12.10.14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B22B-63C4-4985-9441-6F6454B5703F}" type="datetime1">
              <a:rPr lang="ru-RU" smtClean="0"/>
              <a:t>12.10.14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38CE-9F23-44E8-9746-6DCC565C7DD7}" type="datetime1">
              <a:rPr lang="ru-RU" smtClean="0"/>
              <a:t>12.10.14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CD16-DF63-419B-8AD4-39620EE95AED}" type="datetime1">
              <a:rPr lang="ru-RU" smtClean="0"/>
              <a:t>12.10.14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27E0-88D1-4447-A228-11ED4F2F829D}" type="datetime1">
              <a:rPr lang="ru-RU" smtClean="0"/>
              <a:t>12.10.14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6EF9-3FDF-439A-8BB2-CB2BAF546264}" type="datetime1">
              <a:rPr lang="ru-RU" smtClean="0"/>
              <a:t>12.10.14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D723-CB4A-4264-8C85-8F504F19FB8E}" type="datetime1">
              <a:rPr lang="ru-RU" smtClean="0"/>
              <a:t>12.10.14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3306EF9-3FDF-439A-8BB2-CB2BAF546264}" type="datetime1">
              <a:rPr lang="ru-RU" smtClean="0"/>
              <a:t>12.10.14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5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54.emf"/><Relationship Id="rId5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24.png"/><Relationship Id="rId14" Type="http://schemas.openxmlformats.org/officeDocument/2006/relationships/image" Target="../media/image25.png"/><Relationship Id="rId15" Type="http://schemas.openxmlformats.org/officeDocument/2006/relationships/image" Target="../media/image26.png"/><Relationship Id="rId16" Type="http://schemas.openxmlformats.org/officeDocument/2006/relationships/image" Target="../media/image27.png"/><Relationship Id="rId17" Type="http://schemas.openxmlformats.org/officeDocument/2006/relationships/image" Target="../media/image28.png"/><Relationship Id="rId18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556792"/>
            <a:ext cx="5328592" cy="2412281"/>
          </a:xfr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/>
              <a:t>Моделирование влияния термических </a:t>
            </a:r>
            <a:br>
              <a:rPr lang="ru-RU" sz="3600"/>
            </a:br>
            <a:r>
              <a:rPr lang="ru-RU" sz="3600"/>
              <a:t>эффектов на возникновение электрокинетической неустойчивости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869160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Ганченко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Георгий, Хасматулина Наталья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err="1" smtClean="0">
                <a:solidFill>
                  <a:schemeClr val="tx1"/>
                </a:solidFill>
              </a:rPr>
              <a:t>КубГУ</a:t>
            </a:r>
            <a:r>
              <a:rPr lang="ru-RU" dirty="0" smtClean="0">
                <a:solidFill>
                  <a:schemeClr val="tx1"/>
                </a:solidFill>
              </a:rPr>
              <a:t>, Краснодар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2014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XV Всероссийская конференция молодых ученых по математическому моделированию и информационным </a:t>
            </a:r>
            <a:r>
              <a:rPr lang="ru-RU" dirty="0" smtClean="0"/>
              <a:t>технологиям,</a:t>
            </a:r>
          </a:p>
          <a:p>
            <a:pPr algn="ctr"/>
            <a:r>
              <a:rPr lang="ru-RU" dirty="0" smtClean="0"/>
              <a:t> г. Тюмень, </a:t>
            </a:r>
            <a:r>
              <a:rPr lang="ru-RU" dirty="0"/>
              <a:t>29-31 октября 2014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859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Изображение 18" descr="RaBik05n001i-eps-converted-t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573016"/>
            <a:ext cx="4482059" cy="3168352"/>
          </a:xfrm>
          <a:prstGeom prst="rect">
            <a:avLst/>
          </a:prstGeom>
        </p:spPr>
      </p:pic>
      <p:pic>
        <p:nvPicPr>
          <p:cNvPr id="20" name="Изображение 19" descr="RaBik005n001i-eps-converted-t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4427984" cy="3130127"/>
          </a:xfrm>
          <a:prstGeom prst="rect">
            <a:avLst/>
          </a:prstGeom>
        </p:spPr>
      </p:pic>
      <p:pic>
        <p:nvPicPr>
          <p:cNvPr id="21" name="Изображение 20" descr="RaBik02n001i-eps-converted-to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31007"/>
            <a:ext cx="4342929" cy="3070001"/>
          </a:xfrm>
          <a:prstGeom prst="rect">
            <a:avLst/>
          </a:prstGeom>
        </p:spPr>
      </p:pic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611560" y="-27384"/>
            <a:ext cx="8055173" cy="441104"/>
          </a:xfrm>
        </p:spPr>
        <p:txBody>
          <a:bodyPr/>
          <a:lstStyle/>
          <a:p>
            <a:r>
              <a:rPr lang="ru-RU" sz="2000" dirty="0" smtClean="0"/>
              <a:t>Результаты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99693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49006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Результаты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pic>
        <p:nvPicPr>
          <p:cNvPr id="3" name="Изображение 2" descr="dV_kr_gis-eps-converted-t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68100"/>
            <a:ext cx="3937000" cy="2971800"/>
          </a:xfrm>
          <a:prstGeom prst="rect">
            <a:avLst/>
          </a:prstGeom>
        </p:spPr>
      </p:pic>
      <p:pic>
        <p:nvPicPr>
          <p:cNvPr id="6" name="Изображение 5" descr="lam_kr_gis-eps-converted-t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861048"/>
            <a:ext cx="3848100" cy="2996952"/>
          </a:xfrm>
          <a:prstGeom prst="rect">
            <a:avLst/>
          </a:prstGeom>
        </p:spPr>
      </p:pic>
      <p:pic>
        <p:nvPicPr>
          <p:cNvPr id="7" name="Изображение 6" descr="alpha_max_m50_bif_gis2-eps-converted-to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76672"/>
            <a:ext cx="51054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99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03648" y="2594521"/>
            <a:ext cx="69381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Спасибо за внимание!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038364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Характерные величины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851495"/>
            <a:ext cx="657225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03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Некоторые типичные значения величин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736" y="789458"/>
            <a:ext cx="5191472" cy="559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274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Введение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7" r="4907"/>
          <a:stretch>
            <a:fillRect/>
          </a:stretch>
        </p:blipFill>
        <p:spPr>
          <a:xfrm>
            <a:off x="549275" y="1268760"/>
            <a:ext cx="8042276" cy="434340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75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Введение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pic>
        <p:nvPicPr>
          <p:cNvPr id="1026" name="Picture 2" descr="Y:\Dem\Thermo\present\VA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109469" cy="392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3" y="5944924"/>
            <a:ext cx="8109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[S.M</a:t>
            </a:r>
            <a:r>
              <a:rPr lang="en-US" sz="1600" dirty="0"/>
              <a:t>. </a:t>
            </a:r>
            <a:r>
              <a:rPr lang="en-US" sz="1600" dirty="0" smtClean="0"/>
              <a:t>Rubinstein,</a:t>
            </a:r>
            <a:r>
              <a:rPr lang="ru-RU" sz="1600" dirty="0" smtClean="0"/>
              <a:t> </a:t>
            </a:r>
            <a:r>
              <a:rPr lang="en-US" sz="1600" dirty="0" smtClean="0"/>
              <a:t>G</a:t>
            </a:r>
            <a:r>
              <a:rPr lang="en-US" sz="1600" dirty="0"/>
              <a:t>. </a:t>
            </a:r>
            <a:r>
              <a:rPr lang="en-US" sz="1600" dirty="0" err="1"/>
              <a:t>Manukyan</a:t>
            </a:r>
            <a:r>
              <a:rPr lang="en-US" sz="1600" dirty="0" smtClean="0"/>
              <a:t>,</a:t>
            </a:r>
            <a:r>
              <a:rPr lang="ru-RU" sz="1600" dirty="0" smtClean="0"/>
              <a:t> </a:t>
            </a:r>
            <a:r>
              <a:rPr lang="en-US" sz="1600" dirty="0" smtClean="0"/>
              <a:t>A</a:t>
            </a:r>
            <a:r>
              <a:rPr lang="en-US" sz="1600" dirty="0"/>
              <a:t>. </a:t>
            </a:r>
            <a:r>
              <a:rPr lang="en-US" sz="1600" dirty="0" err="1" smtClean="0"/>
              <a:t>Staicu</a:t>
            </a:r>
            <a:r>
              <a:rPr lang="en-US" sz="1600" dirty="0" smtClean="0"/>
              <a:t>,</a:t>
            </a:r>
            <a:r>
              <a:rPr lang="ru-RU" sz="1600" dirty="0" smtClean="0"/>
              <a:t> </a:t>
            </a:r>
            <a:r>
              <a:rPr lang="en-US" sz="1600" dirty="0" smtClean="0"/>
              <a:t>I</a:t>
            </a:r>
            <a:r>
              <a:rPr lang="en-US" sz="1600" dirty="0"/>
              <a:t>. </a:t>
            </a:r>
            <a:r>
              <a:rPr lang="en-US" sz="1600" dirty="0" smtClean="0"/>
              <a:t>Rubinstein, </a:t>
            </a:r>
            <a:r>
              <a:rPr lang="en-US" sz="1600" dirty="0"/>
              <a:t>B. </a:t>
            </a:r>
            <a:r>
              <a:rPr lang="en-US" sz="1600" dirty="0" err="1" smtClean="0"/>
              <a:t>Zaltzman</a:t>
            </a:r>
            <a:r>
              <a:rPr lang="en-US" sz="1600" dirty="0" smtClean="0"/>
              <a:t>,</a:t>
            </a:r>
            <a:r>
              <a:rPr lang="ru-RU" sz="1600" dirty="0" smtClean="0"/>
              <a:t> </a:t>
            </a:r>
            <a:r>
              <a:rPr lang="en-US" sz="1600" dirty="0" smtClean="0"/>
              <a:t>R.G.H.</a:t>
            </a:r>
            <a:r>
              <a:rPr lang="ru-RU" sz="1600" dirty="0" smtClean="0"/>
              <a:t> </a:t>
            </a:r>
            <a:r>
              <a:rPr lang="en-US" sz="1600" dirty="0" err="1" smtClean="0"/>
              <a:t>Lammertink</a:t>
            </a:r>
            <a:r>
              <a:rPr lang="en-US" sz="1600" dirty="0" smtClean="0"/>
              <a:t>,</a:t>
            </a:r>
            <a:r>
              <a:rPr lang="ru-RU" sz="1600" dirty="0" smtClean="0"/>
              <a:t> </a:t>
            </a:r>
            <a:r>
              <a:rPr lang="en-US" sz="1600" dirty="0" smtClean="0"/>
              <a:t>F</a:t>
            </a:r>
            <a:r>
              <a:rPr lang="en-US" sz="1600" dirty="0"/>
              <a:t>. </a:t>
            </a:r>
            <a:r>
              <a:rPr lang="en-US" sz="1600" dirty="0" err="1" smtClean="0"/>
              <a:t>Mugele</a:t>
            </a:r>
            <a:r>
              <a:rPr lang="en-US" sz="1600" dirty="0" smtClean="0"/>
              <a:t>,</a:t>
            </a:r>
            <a:r>
              <a:rPr lang="ru-RU" sz="1600" dirty="0" smtClean="0"/>
              <a:t> </a:t>
            </a:r>
            <a:r>
              <a:rPr lang="en-US" sz="1600" dirty="0" smtClean="0"/>
              <a:t>and </a:t>
            </a:r>
            <a:r>
              <a:rPr lang="en-US" sz="1600" dirty="0"/>
              <a:t>M. </a:t>
            </a:r>
            <a:r>
              <a:rPr lang="en-US" sz="1600" dirty="0" err="1" smtClean="0"/>
              <a:t>Wessling</a:t>
            </a:r>
            <a:r>
              <a:rPr lang="en-US" sz="1600" dirty="0"/>
              <a:t> </a:t>
            </a:r>
            <a:r>
              <a:rPr lang="en-US" sz="1600" dirty="0" smtClean="0"/>
              <a:t>// Physical Review Letter, 101, 236101 (2008)]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44650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9006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Постановка задачи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pic>
        <p:nvPicPr>
          <p:cNvPr id="2050" name="Picture 2" descr="Y:\Dem\Thermo\present\eq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6401129" cy="56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Y:\Dem\Thermo\present\eq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69" y="1700808"/>
            <a:ext cx="6229670" cy="56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Y:\Dem\Thermo\present\eq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116" y="2492896"/>
            <a:ext cx="2432175" cy="56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Y:\Dem\Thermo\present\eq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039" y="3284984"/>
            <a:ext cx="3727642" cy="55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Y:\Dem\Thermo\present\eq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69" y="4100657"/>
            <a:ext cx="2844946" cy="55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Y:\Dem\Thermo\present\eq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61" y="4126059"/>
            <a:ext cx="1352620" cy="52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Y:\Dem\Thermo\present\eq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977" y="5024061"/>
            <a:ext cx="4902452" cy="56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Y:\Dem\Thermo\present\i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488" y="5989649"/>
            <a:ext cx="2768743" cy="2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631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Краевые условия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pic>
        <p:nvPicPr>
          <p:cNvPr id="3074" name="Picture 2" descr="Y:\Dem\Thermo\present\bc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7948069" cy="168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Y:\Dem\Thermo\present\bc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8250344" cy="168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815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Параметры задачи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pic>
        <p:nvPicPr>
          <p:cNvPr id="4098" name="Picture 2" descr="Y:\Dem\Thermo\present\n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29" y="1011844"/>
            <a:ext cx="1146869" cy="83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Y:\Dem\Thermo\present\kapp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579" y="1011844"/>
            <a:ext cx="1262445" cy="84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Y:\Dem\Thermo\present\B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821" y="1042960"/>
            <a:ext cx="1493597" cy="78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Y:\Dem\Thermo\present\R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47428"/>
            <a:ext cx="4151843" cy="85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Y:\Dem\Thermo\present\L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110" y="2200770"/>
            <a:ext cx="1200212" cy="74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584894" y="3550224"/>
            <a:ext cx="2157701" cy="369332"/>
            <a:chOff x="899592" y="3717032"/>
            <a:chExt cx="2157701" cy="369332"/>
          </a:xfrm>
        </p:grpSpPr>
        <p:pic>
          <p:nvPicPr>
            <p:cNvPr id="3" name="Изображение 2" descr="latex-image-1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3717032"/>
              <a:ext cx="373380" cy="3556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331640" y="3717032"/>
              <a:ext cx="1725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– </a:t>
              </a:r>
              <a:r>
                <a:rPr lang="ru-RU" dirty="0" smtClean="0"/>
                <a:t> длина Дебая</a:t>
              </a:r>
              <a:r>
                <a:rPr lang="en-US" dirty="0" smtClean="0"/>
                <a:t>,</a:t>
              </a:r>
              <a:endParaRPr lang="ru-RU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843808" y="3550224"/>
            <a:ext cx="2739563" cy="382832"/>
            <a:chOff x="713614" y="4509120"/>
            <a:chExt cx="2739563" cy="382832"/>
          </a:xfrm>
        </p:grpSpPr>
        <p:pic>
          <p:nvPicPr>
            <p:cNvPr id="6" name="Изображение 5" descr="latex-image-1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614" y="4536352"/>
              <a:ext cx="328930" cy="3556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115616" y="4509120"/>
              <a:ext cx="2337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– </a:t>
              </a:r>
              <a:r>
                <a:rPr lang="ru-RU" dirty="0" smtClean="0"/>
                <a:t> характерная длина</a:t>
              </a:r>
              <a:r>
                <a:rPr lang="en-US" dirty="0" smtClean="0"/>
                <a:t>,</a:t>
              </a:r>
              <a:endParaRPr lang="ru-RU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697462" y="3550224"/>
            <a:ext cx="3123010" cy="369332"/>
            <a:chOff x="893033" y="5085184"/>
            <a:chExt cx="3123010" cy="369332"/>
          </a:xfrm>
        </p:grpSpPr>
        <p:pic>
          <p:nvPicPr>
            <p:cNvPr id="7" name="Изображение 6" descr="latex-image-1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033" y="5088852"/>
              <a:ext cx="257810" cy="30226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187624" y="5085184"/>
              <a:ext cx="28284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– </a:t>
              </a:r>
              <a:r>
                <a:rPr lang="ru-RU" dirty="0" smtClean="0"/>
                <a:t> коэффициент диффузии</a:t>
              </a:r>
              <a:r>
                <a:rPr lang="en-US" dirty="0" smtClean="0"/>
                <a:t>,</a:t>
              </a:r>
              <a:endParaRPr lang="ru-RU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11560" y="4120379"/>
            <a:ext cx="3994830" cy="369332"/>
            <a:chOff x="416253" y="4437112"/>
            <a:chExt cx="3994830" cy="369332"/>
          </a:xfrm>
        </p:grpSpPr>
        <p:pic>
          <p:nvPicPr>
            <p:cNvPr id="11" name="Изображение 10" descr="latex-image-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253" y="4496652"/>
              <a:ext cx="160020" cy="23114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83568" y="4437112"/>
              <a:ext cx="3727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– </a:t>
              </a:r>
              <a:r>
                <a:rPr lang="ru-RU" dirty="0" smtClean="0"/>
                <a:t> диэлектрическая проницаемость</a:t>
              </a:r>
              <a:r>
                <a:rPr lang="en-US" dirty="0" smtClean="0"/>
                <a:t>,</a:t>
              </a:r>
              <a:endParaRPr lang="ru-RU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691482" y="4120379"/>
            <a:ext cx="4035934" cy="369332"/>
            <a:chOff x="611560" y="4437112"/>
            <a:chExt cx="4035934" cy="369332"/>
          </a:xfrm>
        </p:grpSpPr>
        <p:pic>
          <p:nvPicPr>
            <p:cNvPr id="15" name="Изображение 14" descr="latex-image-1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4437112"/>
              <a:ext cx="337820" cy="3556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971600" y="4437112"/>
              <a:ext cx="36758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– </a:t>
              </a:r>
              <a:r>
                <a:rPr lang="ru-RU" dirty="0"/>
                <a:t> </a:t>
              </a:r>
              <a:r>
                <a:rPr lang="ru-RU" dirty="0" smtClean="0"/>
                <a:t>термодинамический потенциал</a:t>
              </a:r>
              <a:r>
                <a:rPr lang="en-US" dirty="0" smtClean="0"/>
                <a:t>,</a:t>
              </a:r>
              <a:endParaRPr lang="ru-RU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11560" y="4696443"/>
            <a:ext cx="3002259" cy="369332"/>
            <a:chOff x="2037322" y="4437112"/>
            <a:chExt cx="3002259" cy="369332"/>
          </a:xfrm>
        </p:grpSpPr>
        <p:pic>
          <p:nvPicPr>
            <p:cNvPr id="17" name="Изображение 16" descr="latex-image-1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7322" y="4505499"/>
              <a:ext cx="177800" cy="29337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267744" y="4437112"/>
              <a:ext cx="27718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– </a:t>
              </a:r>
              <a:r>
                <a:rPr lang="ru-RU" dirty="0" smtClean="0"/>
                <a:t> динамическая вязкость</a:t>
              </a:r>
              <a:r>
                <a:rPr lang="en-US" dirty="0" smtClean="0"/>
                <a:t>,</a:t>
              </a:r>
              <a:endParaRPr lang="ru-RU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635896" y="4696443"/>
            <a:ext cx="3298493" cy="369332"/>
            <a:chOff x="2771800" y="4437112"/>
            <a:chExt cx="3298493" cy="369332"/>
          </a:xfrm>
        </p:grpSpPr>
        <p:pic>
          <p:nvPicPr>
            <p:cNvPr id="20" name="Изображение 19" descr="latex-image-1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800" y="4509120"/>
              <a:ext cx="195580" cy="23114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2987824" y="4437112"/>
              <a:ext cx="30824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– </a:t>
              </a:r>
              <a:r>
                <a:rPr lang="ru-RU" dirty="0" smtClean="0"/>
                <a:t> коэффициент теплоотдачи</a:t>
              </a:r>
              <a:r>
                <a:rPr lang="en-US" dirty="0" smtClean="0"/>
                <a:t>,</a:t>
              </a:r>
              <a:endParaRPr lang="ru-RU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11560" y="5344515"/>
            <a:ext cx="3206521" cy="369332"/>
            <a:chOff x="1619672" y="3933056"/>
            <a:chExt cx="3206521" cy="369332"/>
          </a:xfrm>
        </p:grpSpPr>
        <p:pic>
          <p:nvPicPr>
            <p:cNvPr id="23" name="Изображение 22" descr="latex-image-1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3933056"/>
              <a:ext cx="168910" cy="31115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835696" y="3933056"/>
              <a:ext cx="29904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– </a:t>
              </a:r>
              <a:r>
                <a:rPr lang="ru-RU" dirty="0" smtClean="0"/>
                <a:t> </a:t>
              </a:r>
              <a:r>
                <a:rPr lang="ru-RU" dirty="0" err="1" smtClean="0"/>
                <a:t>температуропроводность</a:t>
              </a:r>
              <a:r>
                <a:rPr lang="en-US" dirty="0" smtClean="0"/>
                <a:t>,</a:t>
              </a:r>
              <a:endParaRPr lang="ru-RU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923928" y="5344515"/>
            <a:ext cx="3738604" cy="369332"/>
            <a:chOff x="1027193" y="3212976"/>
            <a:chExt cx="3738604" cy="369332"/>
          </a:xfrm>
        </p:grpSpPr>
        <p:pic>
          <p:nvPicPr>
            <p:cNvPr id="26" name="Изображение 25" descr="latex-image-1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193" y="3262652"/>
              <a:ext cx="160020" cy="29337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187624" y="3212976"/>
              <a:ext cx="35781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– </a:t>
              </a:r>
              <a:r>
                <a:rPr lang="ru-RU" dirty="0" smtClean="0"/>
                <a:t> ускорение свободного падения</a:t>
              </a:r>
              <a:r>
                <a:rPr lang="en-US" dirty="0" smtClean="0"/>
                <a:t>,</a:t>
              </a:r>
              <a:endParaRPr lang="ru-RU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11560" y="6064595"/>
            <a:ext cx="3399659" cy="388741"/>
            <a:chOff x="557028" y="4552427"/>
            <a:chExt cx="3399659" cy="388741"/>
          </a:xfrm>
        </p:grpSpPr>
        <p:pic>
          <p:nvPicPr>
            <p:cNvPr id="29" name="Изображение 28" descr="latex-image-1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028" y="4552427"/>
              <a:ext cx="435610" cy="35560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971600" y="4571836"/>
              <a:ext cx="29850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– </a:t>
              </a:r>
              <a:r>
                <a:rPr lang="ru-RU" dirty="0" smtClean="0"/>
                <a:t> характерная температура</a:t>
              </a:r>
              <a:r>
                <a:rPr lang="en-US" dirty="0" smtClean="0"/>
                <a:t>,</a:t>
              </a:r>
              <a:endParaRPr lang="ru-RU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211960" y="6064595"/>
            <a:ext cx="4305980" cy="369332"/>
            <a:chOff x="755576" y="4869160"/>
            <a:chExt cx="4305980" cy="369332"/>
          </a:xfrm>
        </p:grpSpPr>
        <p:pic>
          <p:nvPicPr>
            <p:cNvPr id="32" name="Изображение 31" descr="latex-image-1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4869160"/>
              <a:ext cx="186690" cy="36449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959727" y="4869160"/>
              <a:ext cx="4101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– </a:t>
              </a:r>
              <a:r>
                <a:rPr lang="ru-RU" dirty="0" smtClean="0"/>
                <a:t> коэффициент теплового расширения</a:t>
              </a:r>
              <a:r>
                <a:rPr lang="en-US" dirty="0" smtClean="0"/>
                <a:t>.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4074290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49006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Одномерная стационарная постановка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pic>
        <p:nvPicPr>
          <p:cNvPr id="5" name="Изображение 4" descr="latex-imag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980728"/>
            <a:ext cx="1973580" cy="728980"/>
          </a:xfrm>
          <a:prstGeom prst="rect">
            <a:avLst/>
          </a:prstGeom>
        </p:spPr>
      </p:pic>
      <p:pic>
        <p:nvPicPr>
          <p:cNvPr id="6" name="Изображение 5" descr="latex-image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980728"/>
            <a:ext cx="1991360" cy="728980"/>
          </a:xfrm>
          <a:prstGeom prst="rect">
            <a:avLst/>
          </a:prstGeom>
        </p:spPr>
      </p:pic>
      <p:pic>
        <p:nvPicPr>
          <p:cNvPr id="7" name="Изображение 6" descr="latex-image-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204864"/>
            <a:ext cx="1706880" cy="728980"/>
          </a:xfrm>
          <a:prstGeom prst="rect">
            <a:avLst/>
          </a:prstGeom>
        </p:spPr>
      </p:pic>
      <p:pic>
        <p:nvPicPr>
          <p:cNvPr id="8" name="Изображение 7" descr="latex-image-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204864"/>
            <a:ext cx="1209040" cy="728980"/>
          </a:xfrm>
          <a:prstGeom prst="rect">
            <a:avLst/>
          </a:prstGeom>
        </p:spPr>
      </p:pic>
      <p:pic>
        <p:nvPicPr>
          <p:cNvPr id="9" name="Изображение 8" descr="latex-image-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060" y="3356992"/>
            <a:ext cx="2258060" cy="773430"/>
          </a:xfrm>
          <a:prstGeom prst="rect">
            <a:avLst/>
          </a:prstGeom>
        </p:spPr>
      </p:pic>
      <p:pic>
        <p:nvPicPr>
          <p:cNvPr id="11" name="Изображение 10" descr="latex-image-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581128"/>
            <a:ext cx="6658610" cy="167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70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9006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Одномерное стационарное решение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92696"/>
            <a:ext cx="4373880" cy="307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92696"/>
            <a:ext cx="4229100" cy="308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482" y="3789040"/>
            <a:ext cx="4232910" cy="307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Изображение 2" descr="latex-image-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205972"/>
            <a:ext cx="1226820" cy="284480"/>
          </a:xfrm>
          <a:prstGeom prst="rect">
            <a:avLst/>
          </a:prstGeom>
        </p:spPr>
      </p:pic>
      <p:pic>
        <p:nvPicPr>
          <p:cNvPr id="5" name="Изображение 4" descr="latex-image-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415880"/>
            <a:ext cx="1324610" cy="302260"/>
          </a:xfrm>
          <a:prstGeom prst="rect">
            <a:avLst/>
          </a:prstGeom>
        </p:spPr>
      </p:pic>
      <p:pic>
        <p:nvPicPr>
          <p:cNvPr id="6" name="Изображение 5" descr="latex-image-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85588"/>
            <a:ext cx="1066800" cy="284480"/>
          </a:xfrm>
          <a:prstGeom prst="rect">
            <a:avLst/>
          </a:prstGeom>
        </p:spPr>
      </p:pic>
      <p:pic>
        <p:nvPicPr>
          <p:cNvPr id="8" name="Изображение 7" descr="latex-image-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078180"/>
            <a:ext cx="1013460" cy="2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21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Задача об устойчивости в </a:t>
            </a:r>
            <a:r>
              <a:rPr lang="ru-RU" sz="2000" dirty="0" err="1" smtClean="0"/>
              <a:t>электронейтральной</a:t>
            </a:r>
            <a:r>
              <a:rPr lang="ru-RU" sz="2000" dirty="0" smtClean="0"/>
              <a:t> зоне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pic>
        <p:nvPicPr>
          <p:cNvPr id="9" name="Изображение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823172"/>
            <a:ext cx="1739900" cy="1054100"/>
          </a:xfrm>
          <a:prstGeom prst="rect">
            <a:avLst/>
          </a:prstGeom>
        </p:spPr>
      </p:pic>
      <p:pic>
        <p:nvPicPr>
          <p:cNvPr id="11" name="Изображение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661" y="4817520"/>
            <a:ext cx="2095500" cy="977900"/>
          </a:xfrm>
          <a:prstGeom prst="rect">
            <a:avLst/>
          </a:prstGeom>
        </p:spPr>
      </p:pic>
      <p:pic>
        <p:nvPicPr>
          <p:cNvPr id="14" name="Изображение 13" descr="latex-image-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10692"/>
            <a:ext cx="6896100" cy="546100"/>
          </a:xfrm>
          <a:prstGeom prst="rect">
            <a:avLst/>
          </a:prstGeom>
        </p:spPr>
      </p:pic>
      <p:pic>
        <p:nvPicPr>
          <p:cNvPr id="15" name="Изображение 14" descr="latex-image-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420888"/>
            <a:ext cx="6616700" cy="558800"/>
          </a:xfrm>
          <a:prstGeom prst="rect">
            <a:avLst/>
          </a:prstGeom>
        </p:spPr>
      </p:pic>
      <p:pic>
        <p:nvPicPr>
          <p:cNvPr id="16" name="Изображение 15" descr="latex-image-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861048"/>
            <a:ext cx="4953000" cy="558800"/>
          </a:xfrm>
          <a:prstGeom prst="rect">
            <a:avLst/>
          </a:prstGeom>
        </p:spPr>
      </p:pic>
      <p:pic>
        <p:nvPicPr>
          <p:cNvPr id="3" name="Изображение 2" descr="latexit-drag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72816"/>
            <a:ext cx="6388100" cy="469900"/>
          </a:xfrm>
          <a:prstGeom prst="rect">
            <a:avLst/>
          </a:prstGeom>
        </p:spPr>
      </p:pic>
      <p:pic>
        <p:nvPicPr>
          <p:cNvPr id="5" name="Изображение 4" descr="latexit-drag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140968"/>
            <a:ext cx="66675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79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риз">
  <a:themeElements>
    <a:clrScheme name="Бриз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риз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Бриз.thmx</Template>
  <TotalTime>515</TotalTime>
  <Words>820</Words>
  <Application>Microsoft Macintosh PowerPoint</Application>
  <PresentationFormat>Экран (4:3)</PresentationFormat>
  <Paragraphs>70</Paragraphs>
  <Slides>14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Бриз</vt:lpstr>
      <vt:lpstr>Моделирование влияния термических  эффектов на возникновение электрокинетической неустойчивости</vt:lpstr>
      <vt:lpstr>Введение</vt:lpstr>
      <vt:lpstr>Введение</vt:lpstr>
      <vt:lpstr>Постановка задачи</vt:lpstr>
      <vt:lpstr>Краевые условия</vt:lpstr>
      <vt:lpstr>Параметры задачи</vt:lpstr>
      <vt:lpstr>Одномерная стационарная постановка</vt:lpstr>
      <vt:lpstr>Одномерное стационарное решение</vt:lpstr>
      <vt:lpstr>Задача об устойчивости в электронейтральной зоне</vt:lpstr>
      <vt:lpstr>Результаты</vt:lpstr>
      <vt:lpstr>Результаты</vt:lpstr>
      <vt:lpstr>Презентация PowerPoint</vt:lpstr>
      <vt:lpstr>Характерные величины</vt:lpstr>
      <vt:lpstr>Некоторые типичные значения величин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тепловых эффектов на электрокинетическую неустойчивость</dc:title>
  <dc:creator>Ganchenko Georgy</dc:creator>
  <cp:lastModifiedBy>Наталья Хасматулина</cp:lastModifiedBy>
  <cp:revision>46</cp:revision>
  <dcterms:created xsi:type="dcterms:W3CDTF">2014-04-15T12:36:18Z</dcterms:created>
  <dcterms:modified xsi:type="dcterms:W3CDTF">2014-10-12T18:50:26Z</dcterms:modified>
</cp:coreProperties>
</file>