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2" r:id="rId2"/>
    <p:sldId id="357" r:id="rId3"/>
    <p:sldId id="362" r:id="rId4"/>
    <p:sldId id="363" r:id="rId5"/>
    <p:sldId id="372" r:id="rId6"/>
    <p:sldId id="368" r:id="rId7"/>
    <p:sldId id="364" r:id="rId8"/>
    <p:sldId id="365" r:id="rId9"/>
    <p:sldId id="369" r:id="rId10"/>
    <p:sldId id="374" r:id="rId11"/>
    <p:sldId id="367" r:id="rId12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F3300"/>
    <a:srgbClr val="FFCC99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69" autoAdjust="0"/>
    <p:restoredTop sz="85278" autoAdjust="0"/>
  </p:normalViewPr>
  <p:slideViewPr>
    <p:cSldViewPr>
      <p:cViewPr varScale="1">
        <p:scale>
          <a:sx n="61" d="100"/>
          <a:sy n="61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F6C5D-42E9-4424-A910-7E9FDF9F64B5}">
      <dsp:nvSpPr>
        <dsp:cNvPr id="0" name=""/>
        <dsp:cNvSpPr/>
      </dsp:nvSpPr>
      <dsp:spPr>
        <a:xfrm>
          <a:off x="594065" y="0"/>
          <a:ext cx="6732748" cy="47525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6F750-CA8E-4B10-ADD5-4CBBCEA904F4}">
      <dsp:nvSpPr>
        <dsp:cNvPr id="0" name=""/>
        <dsp:cNvSpPr/>
      </dsp:nvSpPr>
      <dsp:spPr>
        <a:xfrm>
          <a:off x="8508" y="1425758"/>
          <a:ext cx="2549533" cy="19010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Подрядные организации для производства форм и растворов</a:t>
          </a:r>
          <a:endParaRPr lang="ru-RU" sz="2200" kern="1200" dirty="0"/>
        </a:p>
      </dsp:txBody>
      <dsp:txXfrm>
        <a:off x="101308" y="1518558"/>
        <a:ext cx="2363933" cy="1715411"/>
      </dsp:txXfrm>
    </dsp:sp>
    <dsp:sp modelId="{64149CED-D105-4A01-A442-7E54665ABE93}">
      <dsp:nvSpPr>
        <dsp:cNvPr id="0" name=""/>
        <dsp:cNvSpPr/>
      </dsp:nvSpPr>
      <dsp:spPr>
        <a:xfrm>
          <a:off x="2685673" y="1425758"/>
          <a:ext cx="2549533" cy="19010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Продажа услуг и партий продукции</a:t>
          </a:r>
          <a:endParaRPr lang="ru-RU" sz="2200" kern="1200" dirty="0"/>
        </a:p>
      </dsp:txBody>
      <dsp:txXfrm>
        <a:off x="2778473" y="1518558"/>
        <a:ext cx="2363933" cy="1715411"/>
      </dsp:txXfrm>
    </dsp:sp>
    <dsp:sp modelId="{6096E4FD-FB81-4E12-BBEA-1B995E31304E}">
      <dsp:nvSpPr>
        <dsp:cNvPr id="0" name=""/>
        <dsp:cNvSpPr/>
      </dsp:nvSpPr>
      <dsp:spPr>
        <a:xfrm>
          <a:off x="5362837" y="1425758"/>
          <a:ext cx="2549533" cy="19010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Выход на мировой и российский рынок</a:t>
          </a:r>
          <a:endParaRPr lang="ru-RU" sz="2200" kern="1200" dirty="0"/>
        </a:p>
      </dsp:txBody>
      <dsp:txXfrm>
        <a:off x="5455637" y="1518558"/>
        <a:ext cx="2363933" cy="1715411"/>
      </dsp:txXfrm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E3598-FC52-47F1-8EC3-4DC559E0DC1E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9621C2-9F62-49B7-9795-F7D00A072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27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D7307-7C78-44EF-A21B-959EE9430D8F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C94F58-F154-41A4-8DE6-23FE4388C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29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6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B8F7A7A-6C7E-489E-A401-5EC223893456}" type="slidenum">
              <a:rPr lang="ru-RU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97279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50258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6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B8F7A7A-6C7E-489E-A401-5EC223893456}" type="slidenum">
              <a:rPr lang="ru-RU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8901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320116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258855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326158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262040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177559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50258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131262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216439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68DD-CEDB-4083-8953-DF4B57D8E46E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7CD7-2BC6-4B2C-A0DB-F79A8564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7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9C16-5140-4AD0-9D58-989DF1CF9346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1541-71E1-4DAF-B8C1-ECEE0532E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84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F8F4-4097-4CC8-91D3-250593C11056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91FD-02DE-4B03-AB01-8AC4DF0B4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33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3204-43CE-4689-AD86-CAA2EF1F75CC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1D52-B789-4812-995A-C9063FCD3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80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0B82-E0A6-428A-84C9-AE75745D4B2F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8306-F117-410B-8CE3-6B6820E6A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19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9C3A-35F6-4B22-86AD-482F11B66F2A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742E-52B9-4E51-A99E-9E08850E3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73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43C7-9662-451B-B613-4F6C22F4EFE6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D55F-2901-4655-A8B0-8006C42EE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6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7E70-3988-4596-915D-D97AE7D87946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E827-C5B2-4940-87B7-692A77CC3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99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E338-73CA-4ED5-BB58-46C7D6FB298B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A413-1B4B-4530-BB3F-0971AD525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75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BAE3-F0C7-4BBC-AABE-5F0C2615C5FC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62C3-F9A7-4F87-81F6-93A14FF88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74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D293-30EE-4311-AF4F-9ED5DE553C6C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7FBD-51D9-4DEF-A041-C9EC8F92B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66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EBC6D-B6DD-49E7-9CC4-CB95DD538254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5B46CD-2CCB-463E-9A6F-3ADA9E7BA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E:\Mechanical_Report_Files\Figure0008.pn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E:\Mechanical_Report_Files\Figure0005.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105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81500"/>
            <a:ext cx="27479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0513" y="5957888"/>
            <a:ext cx="35417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Тюменский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государственный нефтегазовый университет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74650" y="574675"/>
            <a:ext cx="8137525" cy="2954338"/>
          </a:xfrm>
        </p:spPr>
        <p:txBody>
          <a:bodyPr rtlCol="0">
            <a:normAutofit fontScale="90000"/>
          </a:bodyPr>
          <a:lstStyle/>
          <a:p>
            <a:r>
              <a:rPr lang="ru-RU" sz="3600" b="1" cap="all" dirty="0" smtClean="0"/>
              <a:t>расчет напряженно-деформированного состояния приемо-раздаточного патрубка с дефектом с целью обоснования возможности его дальнейшей эксплуатации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4868862"/>
            <a:ext cx="5391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Грученкова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Алеся Анатольевна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студентка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5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курса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ТюмГНГУ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459" y="-10178"/>
            <a:ext cx="1080541" cy="9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/>
        </p:nvSpPr>
        <p:spPr>
          <a:xfrm>
            <a:off x="500034" y="928670"/>
            <a:ext cx="8189217" cy="2608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10400" dirty="0" smtClean="0"/>
          </a:p>
          <a:p>
            <a:pPr lvl="0" algn="just"/>
            <a:r>
              <a:rPr lang="ru-RU" sz="10400" dirty="0" smtClean="0"/>
              <a:t>Разработана </a:t>
            </a:r>
            <a:r>
              <a:rPr lang="ru-RU" sz="10400" dirty="0" smtClean="0"/>
              <a:t>конечно-элементная модель </a:t>
            </a:r>
            <a:r>
              <a:rPr lang="ru-RU" sz="10400" dirty="0" smtClean="0"/>
              <a:t>патрубка в </a:t>
            </a:r>
            <a:r>
              <a:rPr lang="ru-RU" sz="10400" dirty="0" smtClean="0"/>
              <a:t>программном комплексе </a:t>
            </a:r>
            <a:r>
              <a:rPr lang="en-US" sz="10400" dirty="0" err="1" smtClean="0"/>
              <a:t>ANSYSWorkbench</a:t>
            </a:r>
            <a:r>
              <a:rPr lang="ru-RU" sz="10400" dirty="0" smtClean="0"/>
              <a:t>.</a:t>
            </a:r>
          </a:p>
          <a:p>
            <a:pPr lvl="0" algn="just"/>
            <a:r>
              <a:rPr lang="ru-RU" sz="10400" dirty="0" smtClean="0"/>
              <a:t>П</a:t>
            </a:r>
            <a:r>
              <a:rPr lang="ru-RU" sz="10400" dirty="0" smtClean="0"/>
              <a:t>рирост </a:t>
            </a:r>
            <a:r>
              <a:rPr lang="ru-RU" sz="10400" dirty="0" smtClean="0"/>
              <a:t>эквивалентных напряжений в районе максимальной глубины вмятины составил 1,3% по сравнению с окрестностями дефекта.</a:t>
            </a:r>
          </a:p>
          <a:p>
            <a:pPr lvl="0" algn="just"/>
            <a:r>
              <a:rPr lang="ru-RU" sz="10400" dirty="0" smtClean="0"/>
              <a:t>Максимальные значения мембранных, касательных, и эквивалентных напряжений не превышают расчетное </a:t>
            </a:r>
            <a:r>
              <a:rPr lang="ru-RU" sz="10400" dirty="0" smtClean="0"/>
              <a:t>сопротивление.</a:t>
            </a:r>
            <a:endParaRPr lang="ru-RU" sz="10400" dirty="0" smtClean="0"/>
          </a:p>
          <a:p>
            <a:pPr lvl="0" algn="just"/>
            <a:r>
              <a:rPr lang="ru-RU" sz="10400" dirty="0" smtClean="0"/>
              <a:t>Таким </a:t>
            </a:r>
            <a:r>
              <a:rPr lang="ru-RU" sz="10400" dirty="0" smtClean="0"/>
              <a:t>образом, при расчетном давлении </a:t>
            </a:r>
            <a:r>
              <a:rPr lang="ru-RU" sz="10400" dirty="0" smtClean="0"/>
              <a:t>155 кПа </a:t>
            </a:r>
            <a:r>
              <a:rPr lang="ru-RU" sz="10400" dirty="0" smtClean="0"/>
              <a:t>внутри трубопровода ПРП с толщиной стенки, соответствующей фактическому значению, прочность трубопровода обеспечивается и можно говорить об отсутствии существенного влияния выявленного дефекта вида «вмятина» на эксплуатационную пригодность исследуемого трубопровода.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43240" y="28572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Выводы: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61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105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81500"/>
            <a:ext cx="27479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0513" y="5957888"/>
            <a:ext cx="35417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Тюменский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государственный нефтегазовый университет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74650" y="574675"/>
            <a:ext cx="8137525" cy="2954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Благодарю за внимание!</a:t>
            </a:r>
            <a:endParaRPr lang="ru-RU" sz="3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4868862"/>
            <a:ext cx="5391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Грученкова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Алеся Анатольевна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E-mail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Alesya2010-11@yandex.ru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45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</a:rPr>
              <a:t>Общие сведения о проекте</a:t>
            </a:r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459" y="-10178"/>
            <a:ext cx="1080541" cy="9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14512" y="1196752"/>
            <a:ext cx="8189217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/>
              <a:t>Подтверждение </a:t>
            </a:r>
            <a:r>
              <a:rPr lang="ru-RU" sz="3200" dirty="0" smtClean="0"/>
              <a:t>расчетами </a:t>
            </a:r>
            <a:r>
              <a:rPr lang="ru-RU" sz="3200" dirty="0" smtClean="0"/>
              <a:t>возможности </a:t>
            </a:r>
            <a:r>
              <a:rPr lang="ru-RU" sz="3200" dirty="0" smtClean="0"/>
              <a:t>эксплуатации патрубка с </a:t>
            </a:r>
            <a:r>
              <a:rPr lang="ru-RU" sz="3200" dirty="0" smtClean="0"/>
              <a:t>вмятиной.</a:t>
            </a:r>
          </a:p>
          <a:p>
            <a:pPr marL="0" indent="0" algn="ctr">
              <a:buNone/>
            </a:pPr>
            <a:r>
              <a:rPr lang="ru-RU" sz="3200" dirty="0" smtClean="0"/>
              <a:t>Значения и характер распределения напряжений </a:t>
            </a:r>
            <a:r>
              <a:rPr lang="ru-RU" sz="3200" dirty="0" smtClean="0"/>
              <a:t>предлагается </a:t>
            </a:r>
            <a:r>
              <a:rPr lang="ru-RU" sz="3200" dirty="0" smtClean="0"/>
              <a:t>определить с помощью расчета НДС модели трубопровода с дефектом методом конечных элементов в программном комплексе A</a:t>
            </a:r>
            <a:r>
              <a:rPr lang="en-US" sz="3200" dirty="0" smtClean="0"/>
              <a:t>NSYS</a:t>
            </a:r>
            <a:r>
              <a:rPr lang="ru-RU" sz="3200" dirty="0" smtClean="0"/>
              <a:t> </a:t>
            </a:r>
            <a:r>
              <a:rPr lang="ru-RU" sz="3200" dirty="0" err="1" smtClean="0"/>
              <a:t>Mechanical</a:t>
            </a:r>
            <a:r>
              <a:rPr lang="ru-RU" sz="3200" dirty="0" smtClean="0"/>
              <a:t> </a:t>
            </a:r>
            <a:r>
              <a:rPr lang="ru-RU" sz="3200" dirty="0" err="1" smtClean="0"/>
              <a:t>Workbench</a:t>
            </a:r>
            <a:r>
              <a:rPr lang="ru-RU" sz="3200" dirty="0" smtClean="0"/>
              <a:t> 12.1.</a:t>
            </a:r>
          </a:p>
          <a:p>
            <a:pPr marL="0" indent="0" algn="ctr"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459" y="-10178"/>
            <a:ext cx="1080541" cy="9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14512" y="1196752"/>
            <a:ext cx="8189217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Программный  комплекс </a:t>
            </a:r>
            <a:r>
              <a:rPr lang="ru-RU" dirty="0" smtClean="0"/>
              <a:t>A</a:t>
            </a:r>
            <a:r>
              <a:rPr lang="en-US" dirty="0" smtClean="0"/>
              <a:t>NSYS</a:t>
            </a:r>
            <a:r>
              <a:rPr lang="ru-RU" dirty="0" smtClean="0"/>
              <a:t> </a:t>
            </a:r>
            <a:r>
              <a:rPr lang="ru-RU" dirty="0" smtClean="0"/>
              <a:t>позволяет </a:t>
            </a:r>
            <a:r>
              <a:rPr lang="ru-RU" dirty="0" smtClean="0"/>
              <a:t>получить выходные результаты в виде трех значений главных напряжений </a:t>
            </a: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0</a:t>
            </a:r>
            <a:r>
              <a:rPr lang="ru-RU" dirty="0" smtClean="0"/>
              <a:t>, которые представляют собой корни кубического уравнения, определяемого компонентами вектора напряжений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/>
              <a:t>	</a:t>
            </a:r>
            <a:endParaRPr lang="ru-RU" dirty="0" smtClean="0"/>
          </a:p>
        </p:txBody>
      </p:sp>
      <p:pic>
        <p:nvPicPr>
          <p:cNvPr id="8193" name="Picture 1" descr="C:\Users\Asus\Desktop\Безымян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929066"/>
            <a:ext cx="7126287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263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459" y="-10178"/>
            <a:ext cx="1080541" cy="9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14513" y="1196752"/>
            <a:ext cx="8229453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200" dirty="0" smtClean="0"/>
              <a:t>    </a:t>
            </a:r>
            <a:r>
              <a:rPr lang="ru-RU" sz="3200" dirty="0" smtClean="0"/>
              <a:t>Интенсивность напряжения </a:t>
            </a:r>
            <a:r>
              <a:rPr lang="ru-RU" sz="3200" dirty="0" smtClean="0">
                <a:sym typeface="Symbol"/>
              </a:rPr>
              <a:t></a:t>
            </a:r>
            <a:r>
              <a:rPr lang="ru-RU" sz="3200" baseline="-25000" dirty="0" smtClean="0"/>
              <a:t>I</a:t>
            </a:r>
            <a:r>
              <a:rPr lang="ru-RU" sz="3200" dirty="0" smtClean="0"/>
              <a:t> представляет собой абсолютную величину наибольшей из трех разностей: </a:t>
            </a:r>
            <a:r>
              <a:rPr lang="ru-RU" sz="3200" dirty="0" smtClean="0">
                <a:sym typeface="Symbol"/>
              </a:rPr>
              <a:t>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 - </a:t>
            </a:r>
            <a:r>
              <a:rPr lang="ru-RU" sz="3200" dirty="0" smtClean="0">
                <a:sym typeface="Symbol"/>
              </a:rPr>
              <a:t>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, </a:t>
            </a:r>
            <a:r>
              <a:rPr lang="ru-RU" sz="3200" dirty="0" smtClean="0">
                <a:sym typeface="Symbol"/>
              </a:rPr>
              <a:t>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 - </a:t>
            </a:r>
            <a:r>
              <a:rPr lang="ru-RU" sz="3200" dirty="0" smtClean="0">
                <a:sym typeface="Symbol"/>
              </a:rPr>
              <a:t></a:t>
            </a:r>
            <a:r>
              <a:rPr lang="ru-RU" sz="3200" baseline="-25000" dirty="0" smtClean="0"/>
              <a:t>3</a:t>
            </a:r>
            <a:r>
              <a:rPr lang="ru-RU" sz="3200" dirty="0" smtClean="0"/>
              <a:t> или </a:t>
            </a:r>
            <a:r>
              <a:rPr lang="ru-RU" sz="3200" dirty="0" smtClean="0">
                <a:sym typeface="Symbol"/>
              </a:rPr>
              <a:t></a:t>
            </a:r>
            <a:r>
              <a:rPr lang="ru-RU" sz="3200" baseline="-25000" dirty="0" smtClean="0"/>
              <a:t>3</a:t>
            </a:r>
            <a:r>
              <a:rPr lang="ru-RU" sz="3200" dirty="0" smtClean="0"/>
              <a:t> - </a:t>
            </a:r>
            <a:r>
              <a:rPr lang="ru-RU" sz="3200" dirty="0" smtClean="0">
                <a:sym typeface="Symbol"/>
              </a:rPr>
              <a:t></a:t>
            </a:r>
            <a:r>
              <a:rPr lang="ru-RU" sz="3200" baseline="-25000" dirty="0" smtClean="0"/>
              <a:t>1</a:t>
            </a:r>
            <a:endParaRPr lang="ru-RU" sz="3200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1</a:t>
            </a:r>
            <a:r>
              <a:rPr lang="ru-RU" dirty="0" smtClean="0"/>
              <a:t>= MAX (</a:t>
            </a:r>
            <a:r>
              <a:rPr lang="ru-RU" dirty="0" smtClean="0">
                <a:sym typeface="Symbol"/>
              </a:rPr>
              <a:t></a:t>
            </a:r>
            <a:r>
              <a:rPr lang="ru-RU" baseline="-25000" dirty="0" smtClean="0"/>
              <a:t>1</a:t>
            </a:r>
            <a:r>
              <a:rPr lang="ru-RU" dirty="0" smtClean="0"/>
              <a:t> -</a:t>
            </a: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2</a:t>
            </a:r>
            <a:r>
              <a:rPr lang="ru-RU" dirty="0" smtClean="0">
                <a:sym typeface="Symbol"/>
              </a:rPr>
              <a:t></a:t>
            </a:r>
            <a:r>
              <a:rPr lang="ru-RU" dirty="0" smtClean="0"/>
              <a:t>, </a:t>
            </a:r>
            <a:r>
              <a:rPr lang="ru-RU" dirty="0" smtClean="0">
                <a:sym typeface="Symbol"/>
              </a:rPr>
              <a:t></a:t>
            </a:r>
            <a:r>
              <a:rPr lang="ru-RU" baseline="-25000" dirty="0" smtClean="0"/>
              <a:t>2</a:t>
            </a:r>
            <a:r>
              <a:rPr lang="ru-RU" dirty="0" smtClean="0"/>
              <a:t> - </a:t>
            </a: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3</a:t>
            </a:r>
            <a:r>
              <a:rPr lang="ru-RU" dirty="0" smtClean="0">
                <a:sym typeface="Symbol"/>
              </a:rPr>
              <a:t></a:t>
            </a:r>
            <a:r>
              <a:rPr lang="ru-RU" dirty="0" smtClean="0"/>
              <a:t>, </a:t>
            </a:r>
            <a:r>
              <a:rPr lang="ru-RU" dirty="0" smtClean="0">
                <a:sym typeface="Symbol"/>
              </a:rPr>
              <a:t></a:t>
            </a:r>
            <a:r>
              <a:rPr lang="ru-RU" baseline="-25000" dirty="0" smtClean="0"/>
              <a:t>3</a:t>
            </a:r>
            <a:r>
              <a:rPr lang="ru-RU" dirty="0" smtClean="0"/>
              <a:t> - </a:t>
            </a: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1</a:t>
            </a:r>
            <a:r>
              <a:rPr lang="ru-RU" dirty="0" smtClean="0">
                <a:sym typeface="Symbol"/>
              </a:rPr>
              <a:t></a:t>
            </a:r>
            <a:r>
              <a:rPr lang="ru-RU" dirty="0" smtClean="0"/>
              <a:t>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Напряжения </a:t>
            </a:r>
            <a:r>
              <a:rPr lang="ru-RU" dirty="0" err="1" smtClean="0"/>
              <a:t>Мизеса</a:t>
            </a:r>
            <a:r>
              <a:rPr lang="ru-RU" dirty="0" smtClean="0"/>
              <a:t> вычисляются </a:t>
            </a:r>
            <a:r>
              <a:rPr lang="ru-RU" dirty="0" smtClean="0"/>
              <a:t>по формуле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>
              <a:sym typeface="Symbol"/>
            </a:endParaRPr>
          </a:p>
          <a:p>
            <a:pPr algn="ctr">
              <a:buNone/>
            </a:pP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е</a:t>
            </a:r>
            <a:r>
              <a:rPr lang="ru-RU" dirty="0" smtClean="0"/>
              <a:t> = (Ѕ [(</a:t>
            </a: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1</a:t>
            </a:r>
            <a:r>
              <a:rPr lang="ru-RU" dirty="0" smtClean="0"/>
              <a:t> - </a:t>
            </a: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2</a:t>
            </a:r>
            <a:r>
              <a:rPr lang="ru-RU" dirty="0" smtClean="0"/>
              <a:t>)</a:t>
            </a:r>
            <a:r>
              <a:rPr lang="ru-RU" baseline="30000" dirty="0" smtClean="0"/>
              <a:t>2</a:t>
            </a:r>
            <a:r>
              <a:rPr lang="ru-RU" dirty="0" smtClean="0"/>
              <a:t> + (</a:t>
            </a: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2</a:t>
            </a:r>
            <a:r>
              <a:rPr lang="ru-RU" dirty="0" smtClean="0"/>
              <a:t> - </a:t>
            </a: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30000" dirty="0" smtClean="0"/>
              <a:t>2</a:t>
            </a:r>
            <a:r>
              <a:rPr lang="ru-RU" dirty="0" smtClean="0"/>
              <a:t> + (</a:t>
            </a: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3</a:t>
            </a:r>
            <a:r>
              <a:rPr lang="ru-RU" dirty="0" smtClean="0"/>
              <a:t> - </a:t>
            </a:r>
            <a:r>
              <a:rPr lang="ru-RU" dirty="0" smtClean="0">
                <a:sym typeface="Symbol"/>
              </a:rPr>
              <a:t></a:t>
            </a:r>
            <a:r>
              <a:rPr lang="ru-RU" baseline="-25000" dirty="0" smtClean="0"/>
              <a:t>1</a:t>
            </a:r>
            <a:r>
              <a:rPr lang="ru-RU" dirty="0" smtClean="0"/>
              <a:t>)</a:t>
            </a:r>
            <a:r>
              <a:rPr lang="ru-RU" baseline="30000" dirty="0" smtClean="0"/>
              <a:t>2</a:t>
            </a:r>
            <a:r>
              <a:rPr lang="ru-RU" dirty="0" smtClean="0"/>
              <a:t>])</a:t>
            </a:r>
            <a:r>
              <a:rPr lang="ru-RU" baseline="30000" dirty="0" smtClean="0"/>
              <a:t>1/2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1031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459" y="-10178"/>
            <a:ext cx="1080541" cy="9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14512" y="1196752"/>
            <a:ext cx="8189217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8715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Для </a:t>
            </a:r>
            <a:r>
              <a:rPr lang="ru-RU" sz="2800" dirty="0" smtClean="0"/>
              <a:t>обеспечения статической определимости модели, граничные условия учитывают шарнирное закрепление концов участка от линейных </a:t>
            </a:r>
            <a:r>
              <a:rPr lang="ru-RU" sz="2800" dirty="0" smtClean="0"/>
              <a:t>перемещений</a:t>
            </a:r>
          </a:p>
          <a:p>
            <a:pPr algn="ctr"/>
            <a:endParaRPr lang="ru-RU" sz="2400" dirty="0" smtClean="0"/>
          </a:p>
          <a:p>
            <a:endParaRPr lang="ru-RU" sz="2400" dirty="0"/>
          </a:p>
        </p:txBody>
      </p:sp>
      <p:pic>
        <p:nvPicPr>
          <p:cNvPr id="11" name="Рисунок 10"/>
          <p:cNvPicPr/>
          <p:nvPr/>
        </p:nvPicPr>
        <p:blipFill>
          <a:blip r:embed="rId5"/>
          <a:srcRect b="29330"/>
          <a:stretch>
            <a:fillRect/>
          </a:stretch>
        </p:blipFill>
        <p:spPr bwMode="auto">
          <a:xfrm>
            <a:off x="1857356" y="2428868"/>
            <a:ext cx="5524526" cy="420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304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459" y="-10178"/>
            <a:ext cx="1080541" cy="9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/>
        </p:nvSpPr>
        <p:spPr>
          <a:xfrm>
            <a:off x="214282" y="928670"/>
            <a:ext cx="8389447" cy="5217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Конечно-элементная </a:t>
            </a:r>
            <a:r>
              <a:rPr lang="ru-RU" dirty="0" smtClean="0"/>
              <a:t>модель состоит из пяти оболочечных объектов, связанных между собой связанным контактом типа «</a:t>
            </a:r>
            <a:r>
              <a:rPr lang="en-US" dirty="0" smtClean="0"/>
              <a:t>bonded</a:t>
            </a:r>
            <a:r>
              <a:rPr lang="ru-RU" dirty="0" smtClean="0"/>
              <a:t>». </a:t>
            </a:r>
            <a:r>
              <a:rPr lang="ru-RU" dirty="0" smtClean="0"/>
              <a:t>Система координат принята декартовой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Наложение конечно-элементной сетки принято свободным, повторяющим кривизну поверхности. Сетка накладывается в автоматическом режиме. Минимальный размер грани сетки 0,6 мм получен при сгущении в окрестностях дефекта. В остальных конструктивных элементах размер сетки принят равным 10 мм. </a:t>
            </a:r>
          </a:p>
          <a:p>
            <a:pPr algn="ctr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65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459" y="-10178"/>
            <a:ext cx="1080541" cy="9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/>
        </p:nvSpPr>
        <p:spPr>
          <a:xfrm>
            <a:off x="357158" y="928670"/>
            <a:ext cx="8189217" cy="2608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dirty="0" smtClean="0"/>
              <a:t>Значения эквивалентных напряжений представлены в максимально загруженной области сечения оболочки – наружной поверхности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5"/>
          <a:srcRect b="3510"/>
          <a:stretch>
            <a:fillRect/>
          </a:stretch>
        </p:blipFill>
        <p:spPr bwMode="auto">
          <a:xfrm>
            <a:off x="1428728" y="2285992"/>
            <a:ext cx="593410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761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459" y="-10178"/>
            <a:ext cx="1080541" cy="9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/>
        </p:nvSpPr>
        <p:spPr>
          <a:xfrm>
            <a:off x="477392" y="1124744"/>
            <a:ext cx="8189217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Рисунок 7" descr="Mechanical_Report_Files/Figure0008.png"/>
          <p:cNvPicPr/>
          <p:nvPr/>
        </p:nvPicPr>
        <p:blipFill>
          <a:blip r:embed="rId5" r:link="rId6"/>
          <a:srcRect b="276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403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00338" y="0"/>
            <a:ext cx="5446712" cy="928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sz="20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459" y="-10178"/>
            <a:ext cx="1080541" cy="9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50355" y="1196752"/>
            <a:ext cx="8189217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 smtClean="0"/>
          </a:p>
        </p:txBody>
      </p:sp>
      <p:pic>
        <p:nvPicPr>
          <p:cNvPr id="8" name="Рисунок 7" descr="Mechanical_Report_Files/Figure0005.png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206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7733</TotalTime>
  <Words>392</Words>
  <Application>Microsoft Office PowerPoint</Application>
  <PresentationFormat>Экран (4:3)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расчет напряженно-деформированного состояния приемо-раздаточного патрубка с дефектом с целью обоснования возможности его дальнейшей эксплуатации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состоянии, проблемах и перспективе реализации  Программы развития инновационной инфраструктуры  ТюмГНГУ</dc:title>
  <dc:creator>1</dc:creator>
  <cp:lastModifiedBy>Asus</cp:lastModifiedBy>
  <cp:revision>522</cp:revision>
  <dcterms:created xsi:type="dcterms:W3CDTF">2011-05-18T07:49:06Z</dcterms:created>
  <dcterms:modified xsi:type="dcterms:W3CDTF">2014-10-15T10:57:50Z</dcterms:modified>
</cp:coreProperties>
</file>