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98" r:id="rId4"/>
    <p:sldId id="296" r:id="rId5"/>
    <p:sldId id="299" r:id="rId6"/>
    <p:sldId id="297" r:id="rId7"/>
    <p:sldId id="301" r:id="rId8"/>
    <p:sldId id="276" r:id="rId9"/>
    <p:sldId id="277" r:id="rId10"/>
    <p:sldId id="262" r:id="rId11"/>
    <p:sldId id="300" r:id="rId12"/>
    <p:sldId id="272" r:id="rId13"/>
    <p:sldId id="294" r:id="rId14"/>
    <p:sldId id="304" r:id="rId15"/>
    <p:sldId id="305" r:id="rId16"/>
    <p:sldId id="306" r:id="rId17"/>
    <p:sldId id="303" r:id="rId18"/>
    <p:sldId id="307" r:id="rId19"/>
    <p:sldId id="308" r:id="rId20"/>
    <p:sldId id="309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29"/>
    <a:srgbClr val="FFAC6B"/>
    <a:srgbClr val="8DCBD0"/>
    <a:srgbClr val="1CEA00"/>
    <a:srgbClr val="B7E7BD"/>
    <a:srgbClr val="FFFF19"/>
    <a:srgbClr val="F7A263"/>
    <a:srgbClr val="F6F600"/>
    <a:srgbClr val="27CC00"/>
    <a:srgbClr val="49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3" autoAdjust="0"/>
    <p:restoredTop sz="94652" autoAdjust="0"/>
  </p:normalViewPr>
  <p:slideViewPr>
    <p:cSldViewPr>
      <p:cViewPr varScale="1">
        <p:scale>
          <a:sx n="106" d="100"/>
          <a:sy n="106" d="100"/>
        </p:scale>
        <p:origin x="19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41492-7B7F-4525-819B-3471C5F4791C}" type="datetimeFigureOut">
              <a:rPr lang="ru-RU" smtClean="0"/>
              <a:t>12.09.2015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2AA2C-3BC0-41B9-B8A2-BAB80FB4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4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231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566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72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07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555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306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79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2AA2C-3BC0-41B9-B8A2-BAB80FB439B5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1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6400D-5A60-448F-A0EF-DEF61B7A624A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11897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29662-690F-438A-9E49-45876BC30A44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44860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8E657-C9D6-45F5-9370-5F43BF805850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93707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C6488-958C-4C34-A550-931464FD7677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94362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18903-EFA7-438E-A20E-F5A832CB2B0C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64843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966EA-8340-462A-8CBB-7147B1CE3A56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79641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D34D7-260A-4A64-9D97-6820DECD04FD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93585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1248D-F7E9-4B38-A4B6-7E94BEC3612B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84760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C304C-D23F-400D-A2AC-2DF9ACB01ABC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89267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02310-6DB6-48F5-9C1D-3AE59071366C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21030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FAC6B-578B-49D7-859B-A2201C9E0B14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77525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E8C82F-3681-449F-B806-B3F182ED8BD7}" type="slidenum">
              <a:rPr lang="es-ES" altLang="ru-RU"/>
              <a:pPr/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259632" y="188640"/>
            <a:ext cx="7488014" cy="2808312"/>
          </a:xfrm>
        </p:spPr>
        <p:txBody>
          <a:bodyPr/>
          <a:lstStyle/>
          <a:p>
            <a:pPr algn="r"/>
            <a:r>
              <a:rPr lang="ru-RU" altLang="ru-RU" sz="4800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Нейросетевое</a:t>
            </a:r>
            <a:r>
              <a:rPr lang="ru-RU" altLang="ru-RU" sz="48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выделение электрокардиограммы</a:t>
            </a:r>
            <a:br>
              <a:rPr lang="ru-RU" altLang="ru-RU" sz="4800" dirty="0" smtClean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ru-RU" altLang="ru-RU" sz="48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плода</a:t>
            </a:r>
            <a:endParaRPr lang="es-ES" altLang="ru-RU" sz="48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2213" name="Rectangle 165"/>
          <p:cNvSpPr>
            <a:spLocks noChangeArrowheads="1"/>
          </p:cNvSpPr>
          <p:nvPr/>
        </p:nvSpPr>
        <p:spPr bwMode="auto">
          <a:xfrm>
            <a:off x="2330490" y="3212976"/>
            <a:ext cx="681350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ru-RU" alt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Докладчик: </a:t>
            </a:r>
            <a:r>
              <a:rPr lang="ru-RU" altLang="ru-RU" sz="2400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Гергет</a:t>
            </a:r>
            <a:r>
              <a:rPr lang="ru-RU" alt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О.М.</a:t>
            </a:r>
          </a:p>
          <a:p>
            <a:pPr algn="r"/>
            <a:endParaRPr lang="ru-RU" altLang="ru-RU" sz="2400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r"/>
            <a:r>
              <a:rPr lang="ru-RU" alt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Доклад подготовили: </a:t>
            </a:r>
            <a:r>
              <a:rPr lang="ru-RU" altLang="ru-RU" sz="2400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Гергет</a:t>
            </a:r>
            <a:r>
              <a:rPr lang="ru-RU" alt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О.М. </a:t>
            </a:r>
          </a:p>
          <a:p>
            <a:pPr algn="r"/>
            <a:r>
              <a:rPr lang="ru-RU" alt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Девятых Д.В.</a:t>
            </a:r>
            <a:endParaRPr lang="es-ES" altLang="ru-RU" sz="2400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12974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Динамические сети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88231" y="1410576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65860" y="1404625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Сеть прямого распространения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09189" y="1412565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87811" y="3438681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765439" y="3484380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Долгосрочная память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79971" y="3429000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659572" y="4629827"/>
            <a:ext cx="366816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Весовые коэффициенты</a:t>
            </a:r>
            <a:endParaRPr lang="en-US" sz="32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156912" y="3438681"/>
            <a:ext cx="3446100" cy="1066854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234540" y="3484380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Краткосрочная память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5152249" y="3429000"/>
            <a:ext cx="3450763" cy="1064865"/>
          </a:xfrm>
          <a:prstGeom prst="roundRect">
            <a:avLst/>
          </a:prstGeom>
          <a:solidFill>
            <a:srgbClr val="FFC000">
              <a:alpha val="29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углом 2"/>
          <p:cNvSpPr/>
          <p:nvPr/>
        </p:nvSpPr>
        <p:spPr>
          <a:xfrm flipH="1">
            <a:off x="4788024" y="1566644"/>
            <a:ext cx="2232248" cy="1584176"/>
          </a:xfrm>
          <a:prstGeom prst="bentArrow">
            <a:avLst>
              <a:gd name="adj1" fmla="val 16199"/>
              <a:gd name="adj2" fmla="val 25629"/>
              <a:gd name="adj3" fmla="val 33172"/>
              <a:gd name="adj4" fmla="val 45007"/>
            </a:avLst>
          </a:prstGeom>
          <a:solidFill>
            <a:srgbClr val="FFC000">
              <a:alpha val="4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42874" y="4629827"/>
            <a:ext cx="3951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Обратные связи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Линии задержек</a:t>
            </a:r>
            <a:endParaRPr lang="en-US" sz="32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189328" y="2769149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4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12974"/>
          </a:xfrm>
        </p:spPr>
        <p:txBody>
          <a:bodyPr/>
          <a:lstStyle/>
          <a:p>
            <a:r>
              <a:rPr lang="en-US" dirty="0" smtClean="0">
                <a:latin typeface="Constantia" panose="02030602050306030303" pitchFamily="18" charset="0"/>
              </a:rPr>
              <a:t>NARX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 bwMode="auto">
          <a:xfrm>
            <a:off x="827910" y="1048107"/>
            <a:ext cx="1224136" cy="7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kern="0" dirty="0" smtClean="0"/>
              <a:t>Входной сигнал</a:t>
            </a:r>
            <a:endParaRPr lang="ru-RU" sz="2000" kern="0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635896" y="1895873"/>
            <a:ext cx="1938595" cy="3261319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Заголовок 1"/>
          <p:cNvSpPr txBox="1">
            <a:spLocks/>
          </p:cNvSpPr>
          <p:nvPr/>
        </p:nvSpPr>
        <p:spPr bwMode="auto">
          <a:xfrm>
            <a:off x="3635896" y="2708771"/>
            <a:ext cx="1947027" cy="163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kern="0" dirty="0" smtClean="0"/>
              <a:t>Многослойный </a:t>
            </a:r>
            <a:r>
              <a:rPr lang="ru-RU" sz="2000" kern="0" dirty="0" err="1" smtClean="0"/>
              <a:t>перцептрон</a:t>
            </a:r>
            <a:endParaRPr lang="ru-RU" sz="2000" kern="0" dirty="0"/>
          </a:p>
        </p:txBody>
      </p:sp>
      <p:cxnSp>
        <p:nvCxnSpPr>
          <p:cNvPr id="7" name="Прямая со стрелкой 6"/>
          <p:cNvCxnSpPr>
            <a:stCxn id="38" idx="3"/>
          </p:cNvCxnSpPr>
          <p:nvPr/>
        </p:nvCxnSpPr>
        <p:spPr>
          <a:xfrm>
            <a:off x="5582923" y="3526532"/>
            <a:ext cx="2085421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Заголовок 1"/>
          <p:cNvSpPr txBox="1">
            <a:spLocks/>
          </p:cNvSpPr>
          <p:nvPr/>
        </p:nvSpPr>
        <p:spPr bwMode="auto">
          <a:xfrm>
            <a:off x="6039407" y="2564904"/>
            <a:ext cx="1407292" cy="7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kern="0" dirty="0" smtClean="0"/>
              <a:t>Выходной сигнал</a:t>
            </a:r>
            <a:endParaRPr lang="ru-RU" sz="2000" kern="0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691680" y="2097584"/>
            <a:ext cx="360366" cy="308991"/>
          </a:xfrm>
          <a:prstGeom prst="roundRect">
            <a:avLst/>
          </a:prstGeom>
          <a:solidFill>
            <a:schemeClr val="accent1">
              <a:lumMod val="90000"/>
              <a:alpha val="63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Заголовок 1"/>
          <p:cNvSpPr txBox="1">
            <a:spLocks/>
          </p:cNvSpPr>
          <p:nvPr/>
        </p:nvSpPr>
        <p:spPr bwMode="auto">
          <a:xfrm>
            <a:off x="1007767" y="2055098"/>
            <a:ext cx="576064" cy="34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kern="0" dirty="0" smtClean="0"/>
              <a:t>x(t)</a:t>
            </a:r>
            <a:endParaRPr lang="ru-RU" sz="2000" kern="0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2339752" y="2177157"/>
            <a:ext cx="1079794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1691680" y="2845371"/>
            <a:ext cx="360366" cy="3089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Заголовок 1"/>
          <p:cNvSpPr txBox="1">
            <a:spLocks/>
          </p:cNvSpPr>
          <p:nvPr/>
        </p:nvSpPr>
        <p:spPr bwMode="auto">
          <a:xfrm>
            <a:off x="755576" y="2802885"/>
            <a:ext cx="828255" cy="34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kern="0" dirty="0" smtClean="0"/>
              <a:t>x(t-1)</a:t>
            </a:r>
            <a:endParaRPr lang="ru-RU" sz="2000" kern="0" dirty="0"/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2339752" y="2924944"/>
            <a:ext cx="1079794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1691680" y="3564001"/>
            <a:ext cx="360366" cy="308991"/>
          </a:xfrm>
          <a:prstGeom prst="roundRect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Заголовок 1"/>
          <p:cNvSpPr txBox="1">
            <a:spLocks/>
          </p:cNvSpPr>
          <p:nvPr/>
        </p:nvSpPr>
        <p:spPr bwMode="auto">
          <a:xfrm>
            <a:off x="755576" y="3521515"/>
            <a:ext cx="828255" cy="34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kern="0" dirty="0" smtClean="0"/>
              <a:t>x(t-p)</a:t>
            </a:r>
            <a:endParaRPr lang="ru-RU" sz="2000" kern="0" dirty="0"/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2339752" y="3643574"/>
            <a:ext cx="1079794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2339752" y="4346923"/>
            <a:ext cx="1079794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кругленный прямоугольник 60"/>
          <p:cNvSpPr/>
          <p:nvPr/>
        </p:nvSpPr>
        <p:spPr>
          <a:xfrm>
            <a:off x="1691680" y="4214807"/>
            <a:ext cx="360366" cy="308991"/>
          </a:xfrm>
          <a:prstGeom prst="roundRect">
            <a:avLst/>
          </a:prstGeom>
          <a:solidFill>
            <a:srgbClr val="FFAC6B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Заголовок 1"/>
          <p:cNvSpPr txBox="1">
            <a:spLocks/>
          </p:cNvSpPr>
          <p:nvPr/>
        </p:nvSpPr>
        <p:spPr bwMode="auto">
          <a:xfrm>
            <a:off x="755576" y="4172321"/>
            <a:ext cx="828255" cy="34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kern="0" dirty="0" smtClean="0"/>
              <a:t>y(t-1)</a:t>
            </a:r>
            <a:endParaRPr lang="ru-RU" sz="2000" kern="0" dirty="0"/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2339752" y="4941168"/>
            <a:ext cx="1079794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Скругленный прямоугольник 63"/>
          <p:cNvSpPr/>
          <p:nvPr/>
        </p:nvSpPr>
        <p:spPr>
          <a:xfrm>
            <a:off x="1691680" y="4809052"/>
            <a:ext cx="360366" cy="308991"/>
          </a:xfrm>
          <a:prstGeom prst="roundRect">
            <a:avLst/>
          </a:prstGeom>
          <a:solidFill>
            <a:srgbClr val="FF7B29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 bwMode="auto">
          <a:xfrm>
            <a:off x="755576" y="4766566"/>
            <a:ext cx="828255" cy="34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kern="0" dirty="0" smtClean="0"/>
              <a:t>y(t-q)</a:t>
            </a:r>
            <a:endParaRPr lang="ru-RU" sz="2000" kern="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11397" y="4100313"/>
            <a:ext cx="1584339" cy="120089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Соединительная линия уступом 52"/>
          <p:cNvCxnSpPr>
            <a:endCxn id="28" idx="2"/>
          </p:cNvCxnSpPr>
          <p:nvPr/>
        </p:nvCxnSpPr>
        <p:spPr>
          <a:xfrm rot="10800000" flipV="1">
            <a:off x="1403567" y="3526532"/>
            <a:ext cx="5222066" cy="1774676"/>
          </a:xfrm>
          <a:prstGeom prst="bentConnector4">
            <a:avLst>
              <a:gd name="adj1" fmla="val -407"/>
              <a:gd name="adj2" fmla="val 132777"/>
            </a:avLst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Скругленный прямоугольник 75"/>
          <p:cNvSpPr/>
          <p:nvPr/>
        </p:nvSpPr>
        <p:spPr>
          <a:xfrm>
            <a:off x="611397" y="1895874"/>
            <a:ext cx="1584339" cy="20919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0006" y="201155"/>
            <a:ext cx="4176464" cy="720080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Развертывание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34050" y="1433641"/>
            <a:ext cx="27341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Рекуррентный нейрон</a:t>
            </a:r>
            <a:endParaRPr lang="en-US" sz="24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531410" y="208830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>
            <a:endCxn id="3" idx="2"/>
          </p:cNvCxnSpPr>
          <p:nvPr/>
        </p:nvCxnSpPr>
        <p:spPr>
          <a:xfrm>
            <a:off x="4703318" y="2412340"/>
            <a:ext cx="82809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кругленная соединительная линия 9"/>
          <p:cNvCxnSpPr>
            <a:stCxn id="3" idx="6"/>
            <a:endCxn id="3" idx="0"/>
          </p:cNvCxnSpPr>
          <p:nvPr/>
        </p:nvCxnSpPr>
        <p:spPr>
          <a:xfrm flipH="1" flipV="1">
            <a:off x="5855446" y="2088304"/>
            <a:ext cx="324036" cy="324036"/>
          </a:xfrm>
          <a:prstGeom prst="curvedConnector4">
            <a:avLst>
              <a:gd name="adj1" fmla="val -123633"/>
              <a:gd name="adj2" fmla="val 223634"/>
            </a:avLst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Заголовок 1"/>
          <p:cNvSpPr txBox="1">
            <a:spLocks/>
          </p:cNvSpPr>
          <p:nvPr/>
        </p:nvSpPr>
        <p:spPr bwMode="auto">
          <a:xfrm>
            <a:off x="3929232" y="1692260"/>
            <a:ext cx="91777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x(n)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63" name="Заголовок 1"/>
          <p:cNvSpPr txBox="1">
            <a:spLocks/>
          </p:cNvSpPr>
          <p:nvPr/>
        </p:nvSpPr>
        <p:spPr bwMode="auto">
          <a:xfrm>
            <a:off x="4869009" y="2412340"/>
            <a:ext cx="396044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65" name="Заголовок 1"/>
          <p:cNvSpPr txBox="1">
            <a:spLocks/>
          </p:cNvSpPr>
          <p:nvPr/>
        </p:nvSpPr>
        <p:spPr bwMode="auto">
          <a:xfrm>
            <a:off x="6368765" y="1378626"/>
            <a:ext cx="648072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>
            <a:off x="6188745" y="2415777"/>
            <a:ext cx="82809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Заголовок 1"/>
          <p:cNvSpPr txBox="1">
            <a:spLocks/>
          </p:cNvSpPr>
          <p:nvPr/>
        </p:nvSpPr>
        <p:spPr bwMode="auto">
          <a:xfrm>
            <a:off x="6692800" y="1692260"/>
            <a:ext cx="8315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y(n)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3830239" y="1259282"/>
            <a:ext cx="3762662" cy="165804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343670" y="496411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1499150" y="5288146"/>
            <a:ext cx="82809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Заголовок 1"/>
          <p:cNvSpPr txBox="1">
            <a:spLocks/>
          </p:cNvSpPr>
          <p:nvPr/>
        </p:nvSpPr>
        <p:spPr bwMode="auto">
          <a:xfrm>
            <a:off x="2042534" y="4385824"/>
            <a:ext cx="396044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89" name="Заголовок 1"/>
          <p:cNvSpPr txBox="1">
            <a:spLocks/>
          </p:cNvSpPr>
          <p:nvPr/>
        </p:nvSpPr>
        <p:spPr bwMode="auto">
          <a:xfrm>
            <a:off x="1539004" y="4837809"/>
            <a:ext cx="648072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91" name="Заголовок 1"/>
          <p:cNvSpPr txBox="1">
            <a:spLocks/>
          </p:cNvSpPr>
          <p:nvPr/>
        </p:nvSpPr>
        <p:spPr bwMode="auto">
          <a:xfrm>
            <a:off x="4400963" y="4839296"/>
            <a:ext cx="79208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…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796873" y="3873418"/>
            <a:ext cx="7416824" cy="209569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 стрелкой 93"/>
          <p:cNvCxnSpPr>
            <a:endCxn id="73" idx="1"/>
          </p:cNvCxnSpPr>
          <p:nvPr/>
        </p:nvCxnSpPr>
        <p:spPr>
          <a:xfrm>
            <a:off x="1499150" y="4418813"/>
            <a:ext cx="939428" cy="6402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Заголовок 1"/>
              <p:cNvSpPr txBox="1">
                <a:spLocks/>
              </p:cNvSpPr>
              <p:nvPr/>
            </p:nvSpPr>
            <p:spPr bwMode="auto">
              <a:xfrm>
                <a:off x="978754" y="3829645"/>
                <a:ext cx="1063780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9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8754" y="3829645"/>
                <a:ext cx="1063780" cy="720080"/>
              </a:xfrm>
              <a:prstGeom prst="rect">
                <a:avLst/>
              </a:prstGeom>
              <a:blipFill rotWithShape="0">
                <a:blip r:embed="rId2"/>
                <a:stretch>
                  <a:fillRect l="-8621" r="-7471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Овал 96"/>
          <p:cNvSpPr/>
          <p:nvPr/>
        </p:nvSpPr>
        <p:spPr>
          <a:xfrm>
            <a:off x="3857213" y="494935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3015334" y="5298405"/>
            <a:ext cx="82809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Заголовок 1"/>
          <p:cNvSpPr txBox="1">
            <a:spLocks/>
          </p:cNvSpPr>
          <p:nvPr/>
        </p:nvSpPr>
        <p:spPr bwMode="auto">
          <a:xfrm>
            <a:off x="3644879" y="4365149"/>
            <a:ext cx="396044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100" name="Заголовок 1"/>
          <p:cNvSpPr txBox="1">
            <a:spLocks/>
          </p:cNvSpPr>
          <p:nvPr/>
        </p:nvSpPr>
        <p:spPr bwMode="auto">
          <a:xfrm>
            <a:off x="3182167" y="4875028"/>
            <a:ext cx="648072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cxnSp>
        <p:nvCxnSpPr>
          <p:cNvPr id="102" name="Прямая со стрелкой 101"/>
          <p:cNvCxnSpPr>
            <a:endCxn id="97" idx="1"/>
          </p:cNvCxnSpPr>
          <p:nvPr/>
        </p:nvCxnSpPr>
        <p:spPr>
          <a:xfrm>
            <a:off x="3012693" y="4404057"/>
            <a:ext cx="939428" cy="6402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Заголовок 1"/>
              <p:cNvSpPr txBox="1">
                <a:spLocks/>
              </p:cNvSpPr>
              <p:nvPr/>
            </p:nvSpPr>
            <p:spPr bwMode="auto">
              <a:xfrm>
                <a:off x="950298" y="5149288"/>
                <a:ext cx="1007921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10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0298" y="5149288"/>
                <a:ext cx="1007921" cy="720080"/>
              </a:xfrm>
              <a:prstGeom prst="rect">
                <a:avLst/>
              </a:prstGeom>
              <a:blipFill rotWithShape="0">
                <a:blip r:embed="rId3"/>
                <a:stretch>
                  <a:fillRect l="-11515" r="-10909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Заголовок 1"/>
              <p:cNvSpPr txBox="1">
                <a:spLocks/>
              </p:cNvSpPr>
              <p:nvPr/>
            </p:nvSpPr>
            <p:spPr bwMode="auto">
              <a:xfrm>
                <a:off x="2549043" y="3789874"/>
                <a:ext cx="104434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10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9043" y="3789874"/>
                <a:ext cx="1044348" cy="720080"/>
              </a:xfrm>
              <a:prstGeom prst="rect">
                <a:avLst/>
              </a:prstGeom>
              <a:blipFill rotWithShape="0">
                <a:blip r:embed="rId4"/>
                <a:stretch>
                  <a:fillRect l="-8187" r="-8772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Заголовок 1"/>
              <p:cNvSpPr txBox="1">
                <a:spLocks/>
              </p:cNvSpPr>
              <p:nvPr/>
            </p:nvSpPr>
            <p:spPr bwMode="auto">
              <a:xfrm>
                <a:off x="2969979" y="5165562"/>
                <a:ext cx="1045534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10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9979" y="5165562"/>
                <a:ext cx="1045534" cy="720080"/>
              </a:xfrm>
              <a:prstGeom prst="rect">
                <a:avLst/>
              </a:prstGeom>
              <a:blipFill rotWithShape="0">
                <a:blip r:embed="rId5"/>
                <a:stretch>
                  <a:fillRect l="-8140" r="-8140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Овал 107"/>
          <p:cNvSpPr/>
          <p:nvPr/>
        </p:nvSpPr>
        <p:spPr>
          <a:xfrm>
            <a:off x="6347498" y="495289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9" name="Прямая со стрелкой 108"/>
          <p:cNvCxnSpPr/>
          <p:nvPr/>
        </p:nvCxnSpPr>
        <p:spPr>
          <a:xfrm>
            <a:off x="5502978" y="5276931"/>
            <a:ext cx="82809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Заголовок 1"/>
          <p:cNvSpPr txBox="1">
            <a:spLocks/>
          </p:cNvSpPr>
          <p:nvPr/>
        </p:nvSpPr>
        <p:spPr bwMode="auto">
          <a:xfrm>
            <a:off x="6046362" y="4374609"/>
            <a:ext cx="396044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111" name="Заголовок 1"/>
          <p:cNvSpPr txBox="1">
            <a:spLocks/>
          </p:cNvSpPr>
          <p:nvPr/>
        </p:nvSpPr>
        <p:spPr bwMode="auto">
          <a:xfrm>
            <a:off x="5542832" y="4826594"/>
            <a:ext cx="648072" cy="33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cxnSp>
        <p:nvCxnSpPr>
          <p:cNvPr id="113" name="Прямая со стрелкой 112"/>
          <p:cNvCxnSpPr>
            <a:endCxn id="108" idx="1"/>
          </p:cNvCxnSpPr>
          <p:nvPr/>
        </p:nvCxnSpPr>
        <p:spPr>
          <a:xfrm>
            <a:off x="5502978" y="4407598"/>
            <a:ext cx="939428" cy="6402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Заголовок 1"/>
              <p:cNvSpPr txBox="1">
                <a:spLocks/>
              </p:cNvSpPr>
              <p:nvPr/>
            </p:nvSpPr>
            <p:spPr bwMode="auto">
              <a:xfrm>
                <a:off x="4847002" y="3808056"/>
                <a:ext cx="1364916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1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47002" y="3808056"/>
                <a:ext cx="1364916" cy="720080"/>
              </a:xfrm>
              <a:prstGeom prst="rect">
                <a:avLst/>
              </a:prstGeom>
              <a:blipFill rotWithShape="0">
                <a:blip r:embed="rId6"/>
                <a:stretch>
                  <a:fillRect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Прямая со стрелкой 115"/>
          <p:cNvCxnSpPr/>
          <p:nvPr/>
        </p:nvCxnSpPr>
        <p:spPr>
          <a:xfrm>
            <a:off x="7019162" y="5287190"/>
            <a:ext cx="82809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Заголовок 1"/>
              <p:cNvSpPr txBox="1">
                <a:spLocks/>
              </p:cNvSpPr>
              <p:nvPr/>
            </p:nvSpPr>
            <p:spPr bwMode="auto">
              <a:xfrm>
                <a:off x="4890735" y="5162367"/>
                <a:ext cx="1551671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kern="0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12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90735" y="5162367"/>
                <a:ext cx="1551671" cy="720080"/>
              </a:xfrm>
              <a:prstGeom prst="rect">
                <a:avLst/>
              </a:prstGeom>
              <a:blipFill rotWithShape="0">
                <a:blip r:embed="rId7"/>
                <a:stretch>
                  <a:fillRect l="-4314" r="-4314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Заголовок 1"/>
              <p:cNvSpPr txBox="1">
                <a:spLocks/>
              </p:cNvSpPr>
              <p:nvPr/>
            </p:nvSpPr>
            <p:spPr bwMode="auto">
              <a:xfrm>
                <a:off x="7044363" y="5126858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12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44363" y="5126858"/>
                <a:ext cx="974978" cy="720080"/>
              </a:xfrm>
              <a:prstGeom prst="rect">
                <a:avLst/>
              </a:prstGeom>
              <a:blipFill rotWithShape="0">
                <a:blip r:embed="rId8"/>
                <a:stretch>
                  <a:fillRect l="-5625" r="-4375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TextBox 122"/>
          <p:cNvSpPr txBox="1"/>
          <p:nvPr/>
        </p:nvSpPr>
        <p:spPr>
          <a:xfrm>
            <a:off x="993100" y="2728170"/>
            <a:ext cx="45006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Сеть прямого распространения</a:t>
            </a:r>
            <a:endParaRPr lang="en-US" sz="24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9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52071" y="548680"/>
            <a:ext cx="6498966" cy="575137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Локальные градиенты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93384" y="243114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75897" y="241513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>
            <a:stCxn id="12" idx="6"/>
            <a:endCxn id="20" idx="2"/>
          </p:cNvCxnSpPr>
          <p:nvPr/>
        </p:nvCxnSpPr>
        <p:spPr>
          <a:xfrm flipV="1">
            <a:off x="4141456" y="2739171"/>
            <a:ext cx="1634441" cy="1601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931377" y="1869838"/>
            <a:ext cx="939428" cy="6402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0" idx="6"/>
          </p:cNvCxnSpPr>
          <p:nvPr/>
        </p:nvCxnSpPr>
        <p:spPr>
          <a:xfrm>
            <a:off x="6423969" y="2739171"/>
            <a:ext cx="1427265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Заголовок 1"/>
              <p:cNvSpPr txBox="1">
                <a:spLocks/>
              </p:cNvSpPr>
              <p:nvPr/>
            </p:nvSpPr>
            <p:spPr bwMode="auto">
              <a:xfrm>
                <a:off x="6732240" y="2826139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2240" y="2826139"/>
                <a:ext cx="974978" cy="720080"/>
              </a:xfrm>
              <a:prstGeom prst="rect">
                <a:avLst/>
              </a:prstGeom>
              <a:blipFill rotWithShape="0">
                <a:blip r:embed="rId3"/>
                <a:stretch>
                  <a:fillRect l="-10625" r="-10625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 bwMode="auto">
              <a:xfrm>
                <a:off x="4552277" y="1222738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2277" y="1222738"/>
                <a:ext cx="974978" cy="720080"/>
              </a:xfrm>
              <a:prstGeom prst="rect">
                <a:avLst/>
              </a:prstGeom>
              <a:blipFill rotWithShape="0">
                <a:blip r:embed="rId4"/>
                <a:stretch>
                  <a:fillRect l="-5625" r="-4375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Заголовок 1"/>
          <p:cNvSpPr txBox="1">
            <a:spLocks/>
          </p:cNvSpPr>
          <p:nvPr/>
        </p:nvSpPr>
        <p:spPr bwMode="auto">
          <a:xfrm>
            <a:off x="5432424" y="1788599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4701554" y="2249824"/>
            <a:ext cx="599772" cy="48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Заголовок 1"/>
              <p:cNvSpPr txBox="1">
                <a:spLocks/>
              </p:cNvSpPr>
              <p:nvPr/>
            </p:nvSpPr>
            <p:spPr bwMode="auto">
              <a:xfrm>
                <a:off x="4476634" y="2823580"/>
                <a:ext cx="1288121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3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634" y="2823580"/>
                <a:ext cx="1288121" cy="720080"/>
              </a:xfrm>
              <a:prstGeom prst="rect">
                <a:avLst/>
              </a:prstGeom>
              <a:blipFill rotWithShape="0">
                <a:blip r:embed="rId5"/>
                <a:stretch>
                  <a:fillRect l="-8962" r="-8962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Заголовок 1"/>
          <p:cNvSpPr txBox="1">
            <a:spLocks/>
          </p:cNvSpPr>
          <p:nvPr/>
        </p:nvSpPr>
        <p:spPr bwMode="auto">
          <a:xfrm>
            <a:off x="2555776" y="2518251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…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5491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Заголовок 1"/>
              <p:cNvSpPr txBox="1">
                <a:spLocks/>
              </p:cNvSpPr>
              <p:nvPr/>
            </p:nvSpPr>
            <p:spPr bwMode="auto">
              <a:xfrm>
                <a:off x="1748706" y="1314200"/>
                <a:ext cx="1455142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kern="0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5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48706" y="1314200"/>
                <a:ext cx="1455142" cy="720080"/>
              </a:xfrm>
              <a:prstGeom prst="rect">
                <a:avLst/>
              </a:prstGeom>
              <a:blipFill rotWithShape="0">
                <a:blip r:embed="rId6"/>
                <a:stretch>
                  <a:fillRect l="-8368" r="-7531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 стрелкой 52"/>
          <p:cNvCxnSpPr>
            <a:endCxn id="12" idx="1"/>
          </p:cNvCxnSpPr>
          <p:nvPr/>
        </p:nvCxnSpPr>
        <p:spPr>
          <a:xfrm>
            <a:off x="2528596" y="1869838"/>
            <a:ext cx="1059696" cy="65621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Заголовок 1"/>
          <p:cNvSpPr txBox="1">
            <a:spLocks/>
          </p:cNvSpPr>
          <p:nvPr/>
        </p:nvSpPr>
        <p:spPr bwMode="auto">
          <a:xfrm>
            <a:off x="3102784" y="1851716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355988" y="4590081"/>
                <a:ext cx="241765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активационный </a:t>
                </a:r>
              </a:p>
              <a:p>
                <a:r>
                  <a:rPr lang="ru-RU" dirty="0" smtClean="0"/>
                  <a:t>потенциал нейрона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 smtClean="0"/>
                  <a:t>значение ошибки</a:t>
                </a:r>
                <a:endParaRPr lang="ru-RU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88" y="4590081"/>
                <a:ext cx="2417650" cy="923330"/>
              </a:xfrm>
              <a:prstGeom prst="rect">
                <a:avLst/>
              </a:prstGeom>
              <a:blipFill rotWithShape="0">
                <a:blip r:embed="rId7"/>
                <a:stretch>
                  <a:fillRect l="-2015" t="-3974" r="-1511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49982" y="3452850"/>
                <a:ext cx="2352439" cy="862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общ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82" y="3452850"/>
                <a:ext cx="2352439" cy="8623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Скругленный прямоугольник 65"/>
          <p:cNvSpPr/>
          <p:nvPr/>
        </p:nvSpPr>
        <p:spPr>
          <a:xfrm>
            <a:off x="253912" y="3332095"/>
            <a:ext cx="2557328" cy="109713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47538" y="4560827"/>
            <a:ext cx="2557328" cy="109713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48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52071" y="548680"/>
            <a:ext cx="6498966" cy="575137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Локальные градиенты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93384" y="243114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75897" y="241513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>
            <a:stCxn id="12" idx="6"/>
            <a:endCxn id="20" idx="2"/>
          </p:cNvCxnSpPr>
          <p:nvPr/>
        </p:nvCxnSpPr>
        <p:spPr>
          <a:xfrm flipV="1">
            <a:off x="4141456" y="2739171"/>
            <a:ext cx="1634441" cy="1601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931377" y="1869838"/>
            <a:ext cx="939428" cy="6402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0" idx="6"/>
          </p:cNvCxnSpPr>
          <p:nvPr/>
        </p:nvCxnSpPr>
        <p:spPr>
          <a:xfrm>
            <a:off x="6423969" y="2739171"/>
            <a:ext cx="1427265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Заголовок 1"/>
              <p:cNvSpPr txBox="1">
                <a:spLocks/>
              </p:cNvSpPr>
              <p:nvPr/>
            </p:nvSpPr>
            <p:spPr bwMode="auto">
              <a:xfrm>
                <a:off x="6732240" y="2826139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2240" y="2826139"/>
                <a:ext cx="974978" cy="720080"/>
              </a:xfrm>
              <a:prstGeom prst="rect">
                <a:avLst/>
              </a:prstGeom>
              <a:blipFill rotWithShape="0">
                <a:blip r:embed="rId3"/>
                <a:stretch>
                  <a:fillRect l="-10625" r="-10625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 bwMode="auto">
              <a:xfrm>
                <a:off x="4552277" y="1222738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2277" y="1222738"/>
                <a:ext cx="974978" cy="720080"/>
              </a:xfrm>
              <a:prstGeom prst="rect">
                <a:avLst/>
              </a:prstGeom>
              <a:blipFill rotWithShape="0">
                <a:blip r:embed="rId4"/>
                <a:stretch>
                  <a:fillRect l="-5625" r="-4375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Заголовок 1"/>
          <p:cNvSpPr txBox="1">
            <a:spLocks/>
          </p:cNvSpPr>
          <p:nvPr/>
        </p:nvSpPr>
        <p:spPr bwMode="auto">
          <a:xfrm>
            <a:off x="5432424" y="1788599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4701554" y="2249824"/>
            <a:ext cx="599772" cy="48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Заголовок 1"/>
              <p:cNvSpPr txBox="1">
                <a:spLocks/>
              </p:cNvSpPr>
              <p:nvPr/>
            </p:nvSpPr>
            <p:spPr bwMode="auto">
              <a:xfrm>
                <a:off x="4476634" y="2823580"/>
                <a:ext cx="1288121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3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634" y="2823580"/>
                <a:ext cx="1288121" cy="720080"/>
              </a:xfrm>
              <a:prstGeom prst="rect">
                <a:avLst/>
              </a:prstGeom>
              <a:blipFill rotWithShape="0">
                <a:blip r:embed="rId5"/>
                <a:stretch>
                  <a:fillRect l="-8962" r="-8962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Заголовок 1"/>
          <p:cNvSpPr txBox="1">
            <a:spLocks/>
          </p:cNvSpPr>
          <p:nvPr/>
        </p:nvSpPr>
        <p:spPr bwMode="auto">
          <a:xfrm>
            <a:off x="2555776" y="2518251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…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5491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15730" y="3910240"/>
                <a:ext cx="3517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730" y="3910240"/>
                <a:ext cx="3517438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Заголовок 1"/>
              <p:cNvSpPr txBox="1">
                <a:spLocks/>
              </p:cNvSpPr>
              <p:nvPr/>
            </p:nvSpPr>
            <p:spPr bwMode="auto">
              <a:xfrm>
                <a:off x="1748706" y="1314200"/>
                <a:ext cx="1455142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kern="0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5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48706" y="1314200"/>
                <a:ext cx="1455142" cy="720080"/>
              </a:xfrm>
              <a:prstGeom prst="rect">
                <a:avLst/>
              </a:prstGeom>
              <a:blipFill rotWithShape="0">
                <a:blip r:embed="rId7"/>
                <a:stretch>
                  <a:fillRect l="-8368" r="-7531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 стрелкой 52"/>
          <p:cNvCxnSpPr>
            <a:endCxn id="12" idx="1"/>
          </p:cNvCxnSpPr>
          <p:nvPr/>
        </p:nvCxnSpPr>
        <p:spPr>
          <a:xfrm>
            <a:off x="2528596" y="1869838"/>
            <a:ext cx="1059696" cy="65621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Заголовок 1"/>
          <p:cNvSpPr txBox="1">
            <a:spLocks/>
          </p:cNvSpPr>
          <p:nvPr/>
        </p:nvSpPr>
        <p:spPr bwMode="auto">
          <a:xfrm>
            <a:off x="3102784" y="1851716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355988" y="4590081"/>
                <a:ext cx="241765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активационный </a:t>
                </a:r>
              </a:p>
              <a:p>
                <a:r>
                  <a:rPr lang="ru-RU" dirty="0" smtClean="0"/>
                  <a:t>потенциал нейрона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 smtClean="0"/>
                  <a:t>значение ошибки</a:t>
                </a:r>
                <a:endParaRPr lang="ru-RU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88" y="4590081"/>
                <a:ext cx="2417650" cy="923330"/>
              </a:xfrm>
              <a:prstGeom prst="rect">
                <a:avLst/>
              </a:prstGeom>
              <a:blipFill rotWithShape="0">
                <a:blip r:embed="rId8"/>
                <a:stretch>
                  <a:fillRect l="-2015" t="-3974" r="-1511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49982" y="3452850"/>
                <a:ext cx="2352439" cy="862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общ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82" y="3452850"/>
                <a:ext cx="2352439" cy="86235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Скругленный прямоугольник 58"/>
          <p:cNvSpPr/>
          <p:nvPr/>
        </p:nvSpPr>
        <p:spPr>
          <a:xfrm>
            <a:off x="4811699" y="3844923"/>
            <a:ext cx="3288693" cy="688827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 стрелкой 60"/>
          <p:cNvCxnSpPr>
            <a:stCxn id="20" idx="4"/>
          </p:cNvCxnSpPr>
          <p:nvPr/>
        </p:nvCxnSpPr>
        <p:spPr>
          <a:xfrm flipH="1">
            <a:off x="6084168" y="3063207"/>
            <a:ext cx="15765" cy="779287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Скругленный прямоугольник 65"/>
          <p:cNvSpPr/>
          <p:nvPr/>
        </p:nvSpPr>
        <p:spPr>
          <a:xfrm>
            <a:off x="253912" y="3332095"/>
            <a:ext cx="2557328" cy="109713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47538" y="4560827"/>
            <a:ext cx="2557328" cy="109713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38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52071" y="548680"/>
            <a:ext cx="6498966" cy="575137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Локальные градиенты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93384" y="243114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75897" y="2415135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>
            <a:stCxn id="12" idx="6"/>
            <a:endCxn id="20" idx="2"/>
          </p:cNvCxnSpPr>
          <p:nvPr/>
        </p:nvCxnSpPr>
        <p:spPr>
          <a:xfrm flipV="1">
            <a:off x="4141456" y="2739171"/>
            <a:ext cx="1634441" cy="1601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931377" y="1869838"/>
            <a:ext cx="939428" cy="6402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0" idx="6"/>
          </p:cNvCxnSpPr>
          <p:nvPr/>
        </p:nvCxnSpPr>
        <p:spPr>
          <a:xfrm>
            <a:off x="6423969" y="2739171"/>
            <a:ext cx="1427265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Заголовок 1"/>
              <p:cNvSpPr txBox="1">
                <a:spLocks/>
              </p:cNvSpPr>
              <p:nvPr/>
            </p:nvSpPr>
            <p:spPr bwMode="auto">
              <a:xfrm>
                <a:off x="6732240" y="2826139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2240" y="2826139"/>
                <a:ext cx="974978" cy="720080"/>
              </a:xfrm>
              <a:prstGeom prst="rect">
                <a:avLst/>
              </a:prstGeom>
              <a:blipFill rotWithShape="0">
                <a:blip r:embed="rId3"/>
                <a:stretch>
                  <a:fillRect l="-10625" r="-10625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 bwMode="auto">
              <a:xfrm>
                <a:off x="4552277" y="1222738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2277" y="1222738"/>
                <a:ext cx="974978" cy="720080"/>
              </a:xfrm>
              <a:prstGeom prst="rect">
                <a:avLst/>
              </a:prstGeom>
              <a:blipFill rotWithShape="0">
                <a:blip r:embed="rId4"/>
                <a:stretch>
                  <a:fillRect l="-5625" r="-4375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Заголовок 1"/>
          <p:cNvSpPr txBox="1">
            <a:spLocks/>
          </p:cNvSpPr>
          <p:nvPr/>
        </p:nvSpPr>
        <p:spPr bwMode="auto">
          <a:xfrm>
            <a:off x="5432424" y="1788599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4701554" y="2249824"/>
            <a:ext cx="599772" cy="48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Заголовок 1"/>
              <p:cNvSpPr txBox="1">
                <a:spLocks/>
              </p:cNvSpPr>
              <p:nvPr/>
            </p:nvSpPr>
            <p:spPr bwMode="auto">
              <a:xfrm>
                <a:off x="4476634" y="2823580"/>
                <a:ext cx="1288121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3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6634" y="2823580"/>
                <a:ext cx="1288121" cy="720080"/>
              </a:xfrm>
              <a:prstGeom prst="rect">
                <a:avLst/>
              </a:prstGeom>
              <a:blipFill rotWithShape="0">
                <a:blip r:embed="rId5"/>
                <a:stretch>
                  <a:fillRect l="-8962" r="-8962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Заголовок 1"/>
          <p:cNvSpPr txBox="1">
            <a:spLocks/>
          </p:cNvSpPr>
          <p:nvPr/>
        </p:nvSpPr>
        <p:spPr bwMode="auto">
          <a:xfrm>
            <a:off x="2555776" y="2518251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…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5491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15730" y="3910240"/>
                <a:ext cx="35174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730" y="3910240"/>
                <a:ext cx="3517438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Заголовок 1"/>
              <p:cNvSpPr txBox="1">
                <a:spLocks/>
              </p:cNvSpPr>
              <p:nvPr/>
            </p:nvSpPr>
            <p:spPr bwMode="auto">
              <a:xfrm>
                <a:off x="1748706" y="1314200"/>
                <a:ext cx="1455142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kern="0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5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48706" y="1314200"/>
                <a:ext cx="1455142" cy="720080"/>
              </a:xfrm>
              <a:prstGeom prst="rect">
                <a:avLst/>
              </a:prstGeom>
              <a:blipFill rotWithShape="0">
                <a:blip r:embed="rId7"/>
                <a:stretch>
                  <a:fillRect l="-8368" r="-7531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 стрелкой 52"/>
          <p:cNvCxnSpPr>
            <a:endCxn id="12" idx="1"/>
          </p:cNvCxnSpPr>
          <p:nvPr/>
        </p:nvCxnSpPr>
        <p:spPr>
          <a:xfrm>
            <a:off x="2528596" y="1869838"/>
            <a:ext cx="1059696" cy="65621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Заголовок 1"/>
          <p:cNvSpPr txBox="1">
            <a:spLocks/>
          </p:cNvSpPr>
          <p:nvPr/>
        </p:nvSpPr>
        <p:spPr bwMode="auto">
          <a:xfrm>
            <a:off x="3102784" y="1851716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355988" y="4590081"/>
                <a:ext cx="241765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активационный </a:t>
                </a:r>
              </a:p>
              <a:p>
                <a:r>
                  <a:rPr lang="ru-RU" dirty="0" smtClean="0"/>
                  <a:t>потенциал нейрона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 smtClean="0"/>
                  <a:t>значение ошибки</a:t>
                </a:r>
                <a:endParaRPr lang="ru-RU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88" y="4590081"/>
                <a:ext cx="2417650" cy="923330"/>
              </a:xfrm>
              <a:prstGeom prst="rect">
                <a:avLst/>
              </a:prstGeom>
              <a:blipFill rotWithShape="0">
                <a:blip r:embed="rId8"/>
                <a:stretch>
                  <a:fillRect l="-2015" t="-3974" r="-1511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49982" y="3452850"/>
                <a:ext cx="2352439" cy="8623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общ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82" y="3452850"/>
                <a:ext cx="2352439" cy="86235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Скругленный прямоугольник 58"/>
          <p:cNvSpPr/>
          <p:nvPr/>
        </p:nvSpPr>
        <p:spPr>
          <a:xfrm>
            <a:off x="4811699" y="3844923"/>
            <a:ext cx="3288693" cy="688827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 стрелкой 60"/>
          <p:cNvCxnSpPr>
            <a:stCxn id="20" idx="4"/>
          </p:cNvCxnSpPr>
          <p:nvPr/>
        </p:nvCxnSpPr>
        <p:spPr>
          <a:xfrm flipH="1">
            <a:off x="6084168" y="3063207"/>
            <a:ext cx="15765" cy="779287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3779912" y="3090380"/>
            <a:ext cx="25513" cy="1837351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102784" y="5014203"/>
                <a:ext cx="61225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 smtClean="0"/>
                  <a:t>)</a:t>
                </a:r>
                <a:endParaRPr lang="ru-RU" sz="2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784" y="5014203"/>
                <a:ext cx="6122509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299" t="-9333" r="-896" b="-3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Скругленный прямоугольник 63"/>
          <p:cNvSpPr/>
          <p:nvPr/>
        </p:nvSpPr>
        <p:spPr>
          <a:xfrm>
            <a:off x="3102784" y="4927731"/>
            <a:ext cx="6005720" cy="695759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53912" y="3332095"/>
            <a:ext cx="2557328" cy="109713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47538" y="4560827"/>
            <a:ext cx="2557328" cy="109713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95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52071" y="548680"/>
            <a:ext cx="6498966" cy="575137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Коррекция ошибок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856923" y="2477169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139436" y="2461157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>
            <a:stCxn id="12" idx="6"/>
            <a:endCxn id="20" idx="2"/>
          </p:cNvCxnSpPr>
          <p:nvPr/>
        </p:nvCxnSpPr>
        <p:spPr>
          <a:xfrm flipV="1">
            <a:off x="2504995" y="2785193"/>
            <a:ext cx="1634441" cy="1601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294916" y="1915860"/>
            <a:ext cx="939428" cy="64020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0" idx="6"/>
          </p:cNvCxnSpPr>
          <p:nvPr/>
        </p:nvCxnSpPr>
        <p:spPr>
          <a:xfrm>
            <a:off x="4787508" y="2785193"/>
            <a:ext cx="1427265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Заголовок 1"/>
              <p:cNvSpPr txBox="1">
                <a:spLocks/>
              </p:cNvSpPr>
              <p:nvPr/>
            </p:nvSpPr>
            <p:spPr bwMode="auto">
              <a:xfrm>
                <a:off x="5095779" y="2872161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5779" y="2872161"/>
                <a:ext cx="974978" cy="720080"/>
              </a:xfrm>
              <a:prstGeom prst="rect">
                <a:avLst/>
              </a:prstGeom>
              <a:blipFill rotWithShape="0">
                <a:blip r:embed="rId3"/>
                <a:stretch>
                  <a:fillRect l="-10625" r="-10625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Заголовок 1"/>
              <p:cNvSpPr txBox="1">
                <a:spLocks/>
              </p:cNvSpPr>
              <p:nvPr/>
            </p:nvSpPr>
            <p:spPr bwMode="auto">
              <a:xfrm>
                <a:off x="2915816" y="1268760"/>
                <a:ext cx="97497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2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5816" y="1268760"/>
                <a:ext cx="974978" cy="720080"/>
              </a:xfrm>
              <a:prstGeom prst="rect">
                <a:avLst/>
              </a:prstGeom>
              <a:blipFill rotWithShape="0">
                <a:blip r:embed="rId4"/>
                <a:stretch>
                  <a:fillRect l="-5000" r="-5000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Заголовок 1"/>
          <p:cNvSpPr txBox="1">
            <a:spLocks/>
          </p:cNvSpPr>
          <p:nvPr/>
        </p:nvSpPr>
        <p:spPr bwMode="auto">
          <a:xfrm>
            <a:off x="3795963" y="1834621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3065093" y="2295846"/>
            <a:ext cx="599772" cy="48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w*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Заголовок 1"/>
              <p:cNvSpPr txBox="1">
                <a:spLocks/>
              </p:cNvSpPr>
              <p:nvPr/>
            </p:nvSpPr>
            <p:spPr bwMode="auto">
              <a:xfrm>
                <a:off x="2840173" y="2869602"/>
                <a:ext cx="1288121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kern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3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0173" y="2869602"/>
                <a:ext cx="1288121" cy="720080"/>
              </a:xfrm>
              <a:prstGeom prst="rect">
                <a:avLst/>
              </a:prstGeom>
              <a:blipFill rotWithShape="0">
                <a:blip r:embed="rId5"/>
                <a:stretch>
                  <a:fillRect l="-9479" r="-9005" b="-10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Заголовок 1"/>
          <p:cNvSpPr txBox="1">
            <a:spLocks/>
          </p:cNvSpPr>
          <p:nvPr/>
        </p:nvSpPr>
        <p:spPr bwMode="auto">
          <a:xfrm>
            <a:off x="919315" y="2564273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…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5491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Заголовок 1"/>
              <p:cNvSpPr txBox="1">
                <a:spLocks/>
              </p:cNvSpPr>
              <p:nvPr/>
            </p:nvSpPr>
            <p:spPr bwMode="auto">
              <a:xfrm>
                <a:off x="112245" y="1360222"/>
                <a:ext cx="1455142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 kern="0" dirty="0" smtClean="0">
                    <a:latin typeface="Constantia" panose="02030602050306030303" pitchFamily="18" charset="0"/>
                  </a:rPr>
                  <a:t>x(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kern="0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800" kern="0" dirty="0" smtClean="0">
                    <a:latin typeface="Constantia" panose="02030602050306030303" pitchFamily="18" charset="0"/>
                  </a:rPr>
                  <a:t>)</a:t>
                </a:r>
                <a:endParaRPr lang="ru-RU" sz="2800" kern="0" dirty="0">
                  <a:latin typeface="Constantia" panose="02030602050306030303" pitchFamily="18" charset="0"/>
                </a:endParaRPr>
              </a:p>
            </p:txBody>
          </p:sp>
        </mc:Choice>
        <mc:Fallback xmlns="">
          <p:sp>
            <p:nvSpPr>
              <p:cNvPr id="5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245" y="1360222"/>
                <a:ext cx="1455142" cy="720080"/>
              </a:xfrm>
              <a:prstGeom prst="rect">
                <a:avLst/>
              </a:prstGeom>
              <a:blipFill rotWithShape="0">
                <a:blip r:embed="rId6"/>
                <a:stretch>
                  <a:fillRect l="-7950" r="-7950" b="-110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Прямая со стрелкой 52"/>
          <p:cNvCxnSpPr>
            <a:endCxn id="12" idx="1"/>
          </p:cNvCxnSpPr>
          <p:nvPr/>
        </p:nvCxnSpPr>
        <p:spPr>
          <a:xfrm>
            <a:off x="892135" y="1915860"/>
            <a:ext cx="1059696" cy="65621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Заголовок 1"/>
          <p:cNvSpPr txBox="1">
            <a:spLocks/>
          </p:cNvSpPr>
          <p:nvPr/>
        </p:nvSpPr>
        <p:spPr bwMode="auto">
          <a:xfrm>
            <a:off x="1466323" y="1897738"/>
            <a:ext cx="343473" cy="32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w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cxnSp>
        <p:nvCxnSpPr>
          <p:cNvPr id="61" name="Прямая со стрелкой 60"/>
          <p:cNvCxnSpPr>
            <a:stCxn id="20" idx="4"/>
          </p:cNvCxnSpPr>
          <p:nvPr/>
        </p:nvCxnSpPr>
        <p:spPr>
          <a:xfrm flipH="1">
            <a:off x="4447707" y="3109229"/>
            <a:ext cx="15765" cy="779287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862168" y="4029614"/>
                <a:ext cx="3202608" cy="1745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общ</m:t>
                              </m:r>
                            </m:sub>
                          </m:sSub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общ</m:t>
                              </m:r>
                            </m:sub>
                          </m:sSub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168" y="4029614"/>
                <a:ext cx="3202608" cy="17453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Скругленный прямоугольник 32"/>
          <p:cNvSpPr/>
          <p:nvPr/>
        </p:nvSpPr>
        <p:spPr>
          <a:xfrm>
            <a:off x="2928987" y="3905387"/>
            <a:ext cx="2928952" cy="1616511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5924758" y="4713642"/>
            <a:ext cx="735474" cy="0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6660232" y="3905387"/>
            <a:ext cx="2016224" cy="1616511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Заголовок 1"/>
          <p:cNvSpPr txBox="1">
            <a:spLocks/>
          </p:cNvSpPr>
          <p:nvPr/>
        </p:nvSpPr>
        <p:spPr bwMode="auto">
          <a:xfrm>
            <a:off x="6660232" y="4411069"/>
            <a:ext cx="2080998" cy="57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kern="0" dirty="0" smtClean="0">
                <a:latin typeface="Constantia" panose="02030602050306030303" pitchFamily="18" charset="0"/>
              </a:rPr>
              <a:t>Resilient </a:t>
            </a:r>
          </a:p>
          <a:p>
            <a:r>
              <a:rPr lang="en-US" sz="2800" kern="0" dirty="0" smtClean="0">
                <a:latin typeface="Constantia" panose="02030602050306030303" pitchFamily="18" charset="0"/>
              </a:rPr>
              <a:t>propagation</a:t>
            </a:r>
            <a:endParaRPr lang="ru-RU" sz="2800" kern="0" dirty="0">
              <a:latin typeface="Constantia" panose="02030602050306030303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83059" y="5324648"/>
            <a:ext cx="26353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Правило коррекции весов</a:t>
            </a:r>
            <a:endParaRPr lang="en-US" sz="20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4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52071" y="548680"/>
            <a:ext cx="6498966" cy="575137"/>
          </a:xfrm>
        </p:spPr>
        <p:txBody>
          <a:bodyPr/>
          <a:lstStyle/>
          <a:p>
            <a:r>
              <a:rPr lang="ru-RU" dirty="0" smtClean="0">
                <a:latin typeface="Constantia" panose="02030602050306030303" pitchFamily="18" charset="0"/>
              </a:rPr>
              <a:t>Обучающая выборка</a:t>
            </a:r>
            <a:endParaRPr lang="ru-RU" dirty="0">
              <a:latin typeface="Constantia" panose="02030602050306030303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5491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475758" y="1412776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Двухканальные </a:t>
            </a:r>
            <a:r>
              <a:rPr lang="ru-RU" sz="2400" b="1" dirty="0">
                <a:solidFill>
                  <a:srgbClr val="D24726"/>
                </a:solidFill>
                <a:latin typeface="Constantia" panose="02030602050306030303" pitchFamily="18" charset="0"/>
              </a:rPr>
              <a:t>записи, </a:t>
            </a: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длительность </a:t>
            </a:r>
            <a:r>
              <a:rPr lang="ru-RU" sz="2400" b="1" dirty="0">
                <a:solidFill>
                  <a:srgbClr val="D24726"/>
                </a:solidFill>
                <a:latin typeface="Constantia" panose="02030602050306030303" pitchFamily="18" charset="0"/>
              </a:rPr>
              <a:t>10 секунд, частота </a:t>
            </a: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дискретизации: </a:t>
            </a:r>
            <a:r>
              <a:rPr lang="ru-RU" sz="2400" b="1" dirty="0">
                <a:solidFill>
                  <a:srgbClr val="D24726"/>
                </a:solidFill>
                <a:latin typeface="Constantia" panose="02030602050306030303" pitchFamily="18" charset="0"/>
              </a:rPr>
              <a:t>1 кГц</a:t>
            </a:r>
            <a:endParaRPr lang="en-US" sz="2400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5758" y="2636912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D24726"/>
                </a:solidFill>
                <a:latin typeface="Constantia" panose="02030602050306030303" pitchFamily="18" charset="0"/>
              </a:rPr>
              <a:t>Первый </a:t>
            </a: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канал: запись материнской абдоминальной электрокардиограммы</a:t>
            </a:r>
            <a:endParaRPr lang="en-US" sz="2400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5758" y="3874373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Второй канал: электрокардиограмма плода, полученная инвазивно</a:t>
            </a:r>
            <a:endParaRPr lang="en-US" sz="2400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544" y="4982369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Количество записей: 120</a:t>
            </a:r>
            <a:endParaRPr lang="en-US" sz="2400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3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19" cy="1296636"/>
          </a:xfrm>
        </p:spPr>
        <p:txBody>
          <a:bodyPr/>
          <a:lstStyle/>
          <a:p>
            <a:pPr algn="l"/>
            <a:r>
              <a:rPr lang="ru-RU" sz="3600" dirty="0" smtClean="0">
                <a:latin typeface="Constantia" panose="02030602050306030303" pitchFamily="18" charset="0"/>
              </a:rPr>
              <a:t>Пример входного сигнала</a:t>
            </a:r>
            <a:r>
              <a:rPr lang="en-US" sz="3600" dirty="0" smtClean="0">
                <a:latin typeface="Constantia" panose="02030602050306030303" pitchFamily="18" charset="0"/>
              </a:rPr>
              <a:t>,</a:t>
            </a:r>
            <a:r>
              <a:rPr lang="en-US" sz="3600" dirty="0">
                <a:latin typeface="Constantia" panose="02030602050306030303" pitchFamily="18" charset="0"/>
              </a:rPr>
              <a:t/>
            </a:r>
            <a:br>
              <a:rPr lang="en-US" sz="3600" dirty="0">
                <a:latin typeface="Constantia" panose="02030602050306030303" pitchFamily="18" charset="0"/>
              </a:rPr>
            </a:br>
            <a:r>
              <a:rPr lang="ru-RU" sz="3600" dirty="0" smtClean="0">
                <a:latin typeface="Constantia" panose="02030602050306030303" pitchFamily="18" charset="0"/>
              </a:rPr>
              <a:t>желаемого отклика</a:t>
            </a:r>
            <a:endParaRPr lang="ru-RU" sz="3600" dirty="0">
              <a:latin typeface="Constantia" panose="02030602050306030303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67544" y="5491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628800"/>
            <a:ext cx="8277225" cy="4162425"/>
          </a:xfrm>
          <a:prstGeom prst="rect">
            <a:avLst/>
          </a:prstGeom>
          <a:effectLst>
            <a:softEdge rad="101600"/>
          </a:effectLst>
        </p:spPr>
      </p:pic>
    </p:spTree>
    <p:extLst>
      <p:ext uri="{BB962C8B-B14F-4D97-AF65-F5344CB8AC3E}">
        <p14:creationId xmlns:p14="http://schemas.microsoft.com/office/powerpoint/2010/main" val="31739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83568" y="188998"/>
            <a:ext cx="5616624" cy="648564"/>
          </a:xfrm>
        </p:spPr>
        <p:txBody>
          <a:bodyPr/>
          <a:lstStyle/>
          <a:p>
            <a:pPr algn="l"/>
            <a:r>
              <a:rPr lang="ru-RU" sz="3600" dirty="0" smtClean="0">
                <a:latin typeface="Constantia" panose="02030602050306030303" pitchFamily="18" charset="0"/>
              </a:rPr>
              <a:t>Влияние параметров сети</a:t>
            </a:r>
            <a:endParaRPr lang="ru-RU" sz="3600" dirty="0">
              <a:latin typeface="Constantia" panose="02030602050306030303" pitchFamily="18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2195736" y="5166961"/>
            <a:ext cx="57692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а) </a:t>
            </a:r>
            <a:r>
              <a:rPr lang="ru-RU" dirty="0" smtClean="0"/>
              <a:t>Абдоминальный, б) ЭКГ Плода, </a:t>
            </a:r>
          </a:p>
          <a:p>
            <a:r>
              <a:rPr lang="ru-RU" dirty="0" smtClean="0"/>
              <a:t>в)-е) выхода сетей с 1,5,10,15 скрытыми нейронами</a:t>
            </a:r>
          </a:p>
          <a:p>
            <a:endParaRPr lang="ru-RU" dirty="0" smtClean="0"/>
          </a:p>
          <a:p>
            <a:r>
              <a:rPr lang="ru-RU" dirty="0" smtClean="0"/>
              <a:t>Задержек и обратных связей: (1,1)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17801"/>
            <a:ext cx="7848872" cy="4231159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30998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7689"/>
            <a:ext cx="8229600" cy="1143000"/>
          </a:xfrm>
        </p:spPr>
        <p:txBody>
          <a:bodyPr/>
          <a:lstStyle/>
          <a:p>
            <a:r>
              <a:rPr lang="ru-RU" dirty="0" smtClean="0"/>
              <a:t>Виды мониторинга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44215" y="1401645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1844" y="1395694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ультразвуковая допплерография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2" y="1403845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4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5976664" cy="648564"/>
          </a:xfrm>
        </p:spPr>
        <p:txBody>
          <a:bodyPr/>
          <a:lstStyle/>
          <a:p>
            <a:pPr algn="l"/>
            <a:r>
              <a:rPr lang="ru-RU" sz="3600" dirty="0" smtClean="0">
                <a:latin typeface="Constantia" panose="02030602050306030303" pitchFamily="18" charset="0"/>
              </a:rPr>
              <a:t>Достоверность результатов</a:t>
            </a:r>
            <a:endParaRPr lang="ru-RU" sz="3600" dirty="0"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581" y="1125671"/>
            <a:ext cx="71287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Для инвазивного сигнала плода и выходного сигнала сети с 10ю нейронами в скрытом слое были построены </a:t>
            </a:r>
            <a:r>
              <a:rPr lang="en-US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RR-</a:t>
            </a:r>
            <a:r>
              <a:rPr lang="ru-RU" b="1" dirty="0" err="1" smtClean="0">
                <a:solidFill>
                  <a:srgbClr val="D24726"/>
                </a:solidFill>
                <a:latin typeface="Constantia" panose="02030602050306030303" pitchFamily="18" charset="0"/>
              </a:rPr>
              <a:t>интервалограммы</a:t>
            </a:r>
            <a:endParaRPr lang="ru-RU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D24726"/>
                </a:solidFill>
                <a:latin typeface="Constantia" panose="02030602050306030303" pitchFamily="18" charset="0"/>
              </a:rPr>
              <a:t>С помощью t-критерия Стьюдента проверялась нулевая гипотеза о равенстве средних, с уровнем значимости – </a:t>
            </a:r>
            <a:r>
              <a:rPr lang="ru-RU" b="1" dirty="0">
                <a:solidFill>
                  <a:srgbClr val="D24726"/>
                </a:solidFill>
                <a:latin typeface="+mj-lt"/>
              </a:rPr>
              <a:t>0.99</a:t>
            </a:r>
            <a:r>
              <a:rPr lang="ru-RU" b="1" dirty="0">
                <a:solidFill>
                  <a:srgbClr val="D24726"/>
                </a:solidFill>
                <a:latin typeface="Constantia" panose="02030602050306030303" pitchFamily="18" charset="0"/>
              </a:rPr>
              <a:t>, гипотеза не была </a:t>
            </a:r>
            <a:r>
              <a:rPr lang="ru-RU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опровергнута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Значение коэффициента корреляции для дискретных моментов времени появления </a:t>
            </a:r>
            <a:r>
              <a:rPr lang="en-US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R-</a:t>
            </a:r>
            <a:r>
              <a:rPr lang="ru-RU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пиков: </a:t>
            </a:r>
            <a:r>
              <a:rPr lang="ru-RU" b="1" dirty="0" smtClean="0">
                <a:solidFill>
                  <a:srgbClr val="D24726"/>
                </a:solidFill>
                <a:latin typeface="+mn-lt"/>
              </a:rPr>
              <a:t>0.886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 smtClean="0">
              <a:solidFill>
                <a:srgbClr val="D24726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 smtClean="0">
                <a:solidFill>
                  <a:srgbClr val="D24726"/>
                </a:solidFill>
                <a:latin typeface="Constantia" panose="02030602050306030303" pitchFamily="18" charset="0"/>
              </a:rPr>
              <a:t>Чувствительноть</a:t>
            </a:r>
            <a:r>
              <a:rPr lang="ru-RU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, специфичность: 98 из 107 фетальных пиков, 1 материнский из 59 был ошибочно принят за фетальный</a:t>
            </a:r>
            <a:endParaRPr lang="ru-RU" b="1" dirty="0">
              <a:solidFill>
                <a:srgbClr val="D24726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 smtClean="0">
              <a:solidFill>
                <a:srgbClr val="D2472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778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7689"/>
            <a:ext cx="8229600" cy="1143000"/>
          </a:xfrm>
        </p:spPr>
        <p:txBody>
          <a:bodyPr/>
          <a:lstStyle/>
          <a:p>
            <a:r>
              <a:rPr lang="ru-RU" dirty="0" smtClean="0"/>
              <a:t>Виды мониторинга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44215" y="1401645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1844" y="1395694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ультразвуковая допплерография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2" y="1403845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9452" y="2959752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58266" y="3152922"/>
            <a:ext cx="33684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кардиотокография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4908" y="2967410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6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7689"/>
            <a:ext cx="8229600" cy="1143000"/>
          </a:xfrm>
        </p:spPr>
        <p:txBody>
          <a:bodyPr/>
          <a:lstStyle/>
          <a:p>
            <a:r>
              <a:rPr lang="ru-RU" dirty="0" smtClean="0"/>
              <a:t>Виды мониторинга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44215" y="1401645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1844" y="1395694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ультразвуковая допплерография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2" y="1403845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65911" y="4525306"/>
            <a:ext cx="3449228" cy="988635"/>
          </a:xfrm>
          <a:prstGeom prst="roundRect">
            <a:avLst/>
          </a:prstGeom>
          <a:solidFill>
            <a:srgbClr val="ED9D4D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27638" y="4659523"/>
            <a:ext cx="331878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Инвазивная электрокардиография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58918" y="4525306"/>
            <a:ext cx="3456219" cy="1000950"/>
          </a:xfrm>
          <a:prstGeom prst="roundRect">
            <a:avLst/>
          </a:prstGeom>
          <a:solidFill>
            <a:srgbClr val="FBA855">
              <a:alpha val="23000"/>
            </a:srgbClr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9452" y="2959752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58266" y="3152922"/>
            <a:ext cx="33684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кардиотокография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4908" y="2967410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2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7689"/>
            <a:ext cx="8229600" cy="1143000"/>
          </a:xfrm>
        </p:spPr>
        <p:txBody>
          <a:bodyPr/>
          <a:lstStyle/>
          <a:p>
            <a:r>
              <a:rPr lang="ru-RU" dirty="0" smtClean="0"/>
              <a:t>Виды мониторинга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44215" y="1401645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1844" y="1395694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ультразвуковая допплерография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2" y="1403845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65911" y="4525306"/>
            <a:ext cx="3449228" cy="988635"/>
          </a:xfrm>
          <a:prstGeom prst="roundRect">
            <a:avLst/>
          </a:prstGeom>
          <a:solidFill>
            <a:srgbClr val="ED9D4D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27638" y="4659523"/>
            <a:ext cx="331878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Инвазивная электрокардиография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58918" y="4525306"/>
            <a:ext cx="3456219" cy="1000950"/>
          </a:xfrm>
          <a:prstGeom prst="roundRect">
            <a:avLst/>
          </a:prstGeom>
          <a:solidFill>
            <a:srgbClr val="FBA855">
              <a:alpha val="23000"/>
            </a:srgbClr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9452" y="2959752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58266" y="3152922"/>
            <a:ext cx="33684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кардиотокография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4908" y="2967410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 flipH="1">
            <a:off x="4355976" y="1299158"/>
            <a:ext cx="648072" cy="4401368"/>
          </a:xfrm>
          <a:prstGeom prst="leftBrace">
            <a:avLst>
              <a:gd name="adj1" fmla="val 42871"/>
              <a:gd name="adj2" fmla="val 49107"/>
            </a:avLst>
          </a:prstGeom>
          <a:ln w="41275" cap="rnd">
            <a:solidFill>
              <a:schemeClr val="accent1">
                <a:lumMod val="50000"/>
              </a:schemeClr>
            </a:solidFill>
            <a:prstDash val="solid"/>
            <a:miter lim="800000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222229" y="1472638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Ограничение длительности наблюдения</a:t>
            </a:r>
            <a:endParaRPr lang="en-US" sz="24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2229" y="3383754"/>
            <a:ext cx="29583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Высокие требования к квалификации</a:t>
            </a:r>
            <a:endParaRPr lang="en-US" sz="24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7689"/>
            <a:ext cx="8229600" cy="1143000"/>
          </a:xfrm>
        </p:spPr>
        <p:txBody>
          <a:bodyPr/>
          <a:lstStyle/>
          <a:p>
            <a:r>
              <a:rPr lang="ru-RU" dirty="0" smtClean="0"/>
              <a:t>Виды мониторинга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44215" y="1401645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1844" y="1395694"/>
            <a:ext cx="336847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ультразвуковая допплерография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2" y="1403845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65911" y="4525306"/>
            <a:ext cx="3449228" cy="988635"/>
          </a:xfrm>
          <a:prstGeom prst="roundRect">
            <a:avLst/>
          </a:prstGeom>
          <a:solidFill>
            <a:srgbClr val="ED9D4D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27638" y="4659523"/>
            <a:ext cx="331878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Инвазивная электрокардиография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58918" y="4525306"/>
            <a:ext cx="3456219" cy="1000950"/>
          </a:xfrm>
          <a:prstGeom prst="roundRect">
            <a:avLst/>
          </a:prstGeom>
          <a:solidFill>
            <a:srgbClr val="FBA855">
              <a:alpha val="23000"/>
            </a:srgbClr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9452" y="2959752"/>
            <a:ext cx="3446100" cy="1066854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58266" y="3152922"/>
            <a:ext cx="33684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кардиотокография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4908" y="2967410"/>
            <a:ext cx="3450763" cy="1064865"/>
          </a:xfrm>
          <a:prstGeom prst="roundRect">
            <a:avLst/>
          </a:prstGeom>
          <a:solidFill>
            <a:schemeClr val="accent1">
              <a:lumMod val="75000"/>
              <a:alpha val="29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92080" y="3037971"/>
            <a:ext cx="3449228" cy="9886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353807" y="3172188"/>
            <a:ext cx="331878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Неинвазивная</a:t>
            </a:r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 электрокардиография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6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Абдоминальная электрокардиограмма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" y="2780928"/>
            <a:ext cx="847725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00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Неинвазивный</a:t>
            </a:r>
            <a:r>
              <a:rPr lang="ru-RU" dirty="0" smtClean="0"/>
              <a:t> подход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065100" y="1679781"/>
            <a:ext cx="28083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ЭКГ Плода</a:t>
            </a:r>
            <a:endParaRPr lang="en-US" sz="32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6252" y="2953007"/>
            <a:ext cx="23762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Шум</a:t>
            </a:r>
            <a:endParaRPr lang="en-US" sz="32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3494" y="4103123"/>
            <a:ext cx="26133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D24726"/>
                </a:solidFill>
                <a:latin typeface="Constantia" panose="02030602050306030303" pitchFamily="18" charset="0"/>
              </a:rPr>
              <a:t>ЭКГ Матери</a:t>
            </a:r>
            <a:endParaRPr lang="en-US" sz="3200" b="1" dirty="0" smtClean="0">
              <a:solidFill>
                <a:srgbClr val="D24726"/>
              </a:solidFill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D24726"/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9998" y="2905270"/>
            <a:ext cx="4449390" cy="14076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0660" y="2905270"/>
            <a:ext cx="4448728" cy="140768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1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st="762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266874" y="2948780"/>
            <a:ext cx="441317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200" kern="0" dirty="0" smtClean="0"/>
              <a:t>Абдоминальная </a:t>
            </a:r>
          </a:p>
          <a:p>
            <a:r>
              <a:rPr lang="ru-RU" sz="3200" kern="0" dirty="0" smtClean="0"/>
              <a:t>электрокардиограмма</a:t>
            </a:r>
            <a:endParaRPr lang="ru-RU" sz="3200" kern="0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5148064" y="1556792"/>
            <a:ext cx="543870" cy="4055265"/>
          </a:xfrm>
          <a:prstGeom prst="leftBrace">
            <a:avLst>
              <a:gd name="adj1" fmla="val 42871"/>
              <a:gd name="adj2" fmla="val 49107"/>
            </a:avLst>
          </a:prstGeom>
          <a:ln w="41275" cap="rnd">
            <a:solidFill>
              <a:schemeClr val="accent1">
                <a:lumMod val="50000"/>
              </a:schemeClr>
            </a:solidFill>
            <a:prstDash val="solid"/>
            <a:miter lim="800000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5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796950"/>
          </a:xfrm>
        </p:spPr>
        <p:txBody>
          <a:bodyPr/>
          <a:lstStyle/>
          <a:p>
            <a:r>
              <a:rPr lang="ru-RU" dirty="0" smtClean="0"/>
              <a:t>Математические методы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362209"/>
              </p:ext>
            </p:extLst>
          </p:nvPr>
        </p:nvGraphicFramePr>
        <p:xfrm>
          <a:off x="1043608" y="1700809"/>
          <a:ext cx="2962672" cy="4261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/>
              </a:tblGrid>
              <a:tr h="6282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Способы разделение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59000"/>
                      </a:srgbClr>
                    </a:solidFill>
                  </a:tcPr>
                </a:tc>
              </a:tr>
              <a:tr h="691084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Частоно</a:t>
                      </a:r>
                      <a:r>
                        <a:rPr lang="ru-RU" sz="2000" dirty="0" smtClean="0"/>
                        <a:t>-временной</a:t>
                      </a:r>
                      <a:r>
                        <a:rPr lang="ru-RU" sz="2000" baseline="0" dirty="0" smtClean="0"/>
                        <a:t> анализ</a:t>
                      </a:r>
                      <a:endParaRPr lang="ru-RU" sz="2000" dirty="0"/>
                    </a:p>
                  </a:txBody>
                  <a:tcPr/>
                </a:tc>
              </a:tr>
              <a:tr h="64667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Адаптивные фильтры</a:t>
                      </a:r>
                      <a:endParaRPr lang="ru-RU" sz="2000" dirty="0"/>
                    </a:p>
                  </a:txBody>
                  <a:tcPr/>
                </a:tc>
              </a:tr>
              <a:tr h="698023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Кратномасштабный</a:t>
                      </a:r>
                      <a:r>
                        <a:rPr lang="ru-RU" sz="2000" baseline="0" dirty="0" smtClean="0"/>
                        <a:t> анализ</a:t>
                      </a:r>
                      <a:endParaRPr lang="ru-RU" sz="2000" dirty="0"/>
                    </a:p>
                  </a:txBody>
                  <a:tcPr>
                    <a:solidFill>
                      <a:srgbClr val="B7E7BD">
                        <a:alpha val="74000"/>
                      </a:srgbClr>
                    </a:solidFill>
                  </a:tcPr>
                </a:tc>
              </a:tr>
              <a:tr h="95624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Слепое разделение источников</a:t>
                      </a:r>
                      <a:endParaRPr lang="ru-RU" sz="2000" dirty="0"/>
                    </a:p>
                  </a:txBody>
                  <a:tcPr>
                    <a:solidFill>
                      <a:srgbClr val="B7E7BD">
                        <a:alpha val="30000"/>
                      </a:srgbClr>
                    </a:solidFill>
                  </a:tcPr>
                </a:tc>
              </a:tr>
              <a:tr h="6282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Нейронные сети</a:t>
                      </a:r>
                      <a:endParaRPr lang="ru-RU" sz="2000" dirty="0"/>
                    </a:p>
                  </a:txBody>
                  <a:tcPr>
                    <a:solidFill>
                      <a:srgbClr val="92D050">
                        <a:alpha val="28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958405"/>
              </p:ext>
            </p:extLst>
          </p:nvPr>
        </p:nvGraphicFramePr>
        <p:xfrm>
          <a:off x="5652120" y="1700809"/>
          <a:ext cx="2962672" cy="4580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/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Динамические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нейронные сети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>
                        <a:alpha val="59000"/>
                      </a:srgb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Вариабельность сердечных ритмов</a:t>
                      </a:r>
                      <a:endParaRPr lang="ru-RU" sz="18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требует наличия опорного сигнала</a:t>
                      </a:r>
                      <a:endParaRPr lang="ru-RU" sz="1600" dirty="0"/>
                    </a:p>
                  </a:txBody>
                  <a:tcPr/>
                </a:tc>
              </a:tr>
              <a:tr h="71727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Разделяет наложенные друг на друга пики</a:t>
                      </a:r>
                      <a:endParaRPr lang="ru-RU" sz="1800" dirty="0"/>
                    </a:p>
                  </a:txBody>
                  <a:tcPr>
                    <a:solidFill>
                      <a:srgbClr val="B7E7BD">
                        <a:alpha val="74000"/>
                      </a:srgbClr>
                    </a:solidFill>
                  </a:tcPr>
                </a:tc>
              </a:tr>
              <a:tr h="84096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Достаточно</a:t>
                      </a:r>
                      <a:r>
                        <a:rPr lang="ru-RU" sz="1800" baseline="0" dirty="0" smtClean="0"/>
                        <a:t> 1го канала наблюдения</a:t>
                      </a:r>
                      <a:endParaRPr lang="ru-RU" sz="1800" dirty="0"/>
                    </a:p>
                  </a:txBody>
                  <a:tcPr>
                    <a:solidFill>
                      <a:srgbClr val="B7E7BD">
                        <a:alpha val="30000"/>
                      </a:srgb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Выделяет непосредственно</a:t>
                      </a:r>
                      <a:r>
                        <a:rPr lang="ru-RU" sz="2000" baseline="0" dirty="0" smtClean="0"/>
                        <a:t> сигнал плода</a:t>
                      </a:r>
                      <a:endParaRPr lang="ru-RU" sz="2000" dirty="0"/>
                    </a:p>
                  </a:txBody>
                  <a:tcPr>
                    <a:solidFill>
                      <a:srgbClr val="92D050">
                        <a:alpha val="28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37105" y="332924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&lt;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41065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7007</TotalTime>
  <Words>478</Words>
  <Application>Microsoft Office PowerPoint</Application>
  <PresentationFormat>Экран (4:3)</PresentationFormat>
  <Paragraphs>181</Paragraphs>
  <Slides>20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Constantia</vt:lpstr>
      <vt:lpstr>Diseño predeterminado</vt:lpstr>
      <vt:lpstr>Нейросетевое выделение электрокардиограммы плода</vt:lpstr>
      <vt:lpstr>Виды мониторинга</vt:lpstr>
      <vt:lpstr>Виды мониторинга</vt:lpstr>
      <vt:lpstr>Виды мониторинга</vt:lpstr>
      <vt:lpstr>Виды мониторинга</vt:lpstr>
      <vt:lpstr>Виды мониторинга</vt:lpstr>
      <vt:lpstr>Абдоминальная электрокардиограмма</vt:lpstr>
      <vt:lpstr>Неинвазивный подход</vt:lpstr>
      <vt:lpstr>Математические методы</vt:lpstr>
      <vt:lpstr>Динамические сети</vt:lpstr>
      <vt:lpstr>NARX</vt:lpstr>
      <vt:lpstr>Развертывание</vt:lpstr>
      <vt:lpstr>Локальные градиенты</vt:lpstr>
      <vt:lpstr>Локальные градиенты</vt:lpstr>
      <vt:lpstr>Локальные градиенты</vt:lpstr>
      <vt:lpstr>Коррекция ошибок</vt:lpstr>
      <vt:lpstr>Обучающая выборка</vt:lpstr>
      <vt:lpstr>Пример входного сигнала, желаемого отклика</vt:lpstr>
      <vt:lpstr>Влияние параметров сети</vt:lpstr>
      <vt:lpstr>Достоверность результатов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Дмитрий</cp:lastModifiedBy>
  <cp:revision>842</cp:revision>
  <dcterms:created xsi:type="dcterms:W3CDTF">2010-05-23T14:28:12Z</dcterms:created>
  <dcterms:modified xsi:type="dcterms:W3CDTF">2015-09-11T17:50:37Z</dcterms:modified>
</cp:coreProperties>
</file>